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64" r:id="rId2"/>
    <p:sldId id="353" r:id="rId3"/>
    <p:sldId id="354" r:id="rId4"/>
    <p:sldId id="364" r:id="rId5"/>
    <p:sldId id="365" r:id="rId6"/>
    <p:sldId id="366" r:id="rId7"/>
    <p:sldId id="3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HMER, NATHAN P" initials="BNP" lastIdx="1" clrIdx="0">
    <p:extLst>
      <p:ext uri="{19B8F6BF-5375-455C-9EA6-DF929625EA0E}">
        <p15:presenceInfo xmlns:p15="http://schemas.microsoft.com/office/powerpoint/2012/main" userId="BOHMER, NATHAN 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44A"/>
    <a:srgbClr val="4473C5"/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1960" autoAdjust="0"/>
  </p:normalViewPr>
  <p:slideViewPr>
    <p:cSldViewPr snapToGrid="0" snapToObjects="1">
      <p:cViewPr varScale="1">
        <p:scale>
          <a:sx n="82" d="100"/>
          <a:sy n="82" d="100"/>
        </p:scale>
        <p:origin x="509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2" d="100"/>
          <a:sy n="62" d="100"/>
        </p:scale>
        <p:origin x="2299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583E93-7F06-4FD5-ADA4-45262C6273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925901-863E-43FB-9F23-CCCDED5D22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67944-E7CD-4CBF-B52C-CFDA3DC45EC0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3A2B97-BDDF-466E-9AE1-031669AAB6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9AFE7E-F29A-4A0A-827D-3961508E42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6D75D-FDCD-4C30-A01B-6DBB2744A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09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0682D-FD54-284A-B7C8-2FCD4798133C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F9C84-074E-E141-A3FD-46DE87E4C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83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19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47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58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16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592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25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550" y="1"/>
            <a:ext cx="10984850" cy="888999"/>
          </a:xfrm>
        </p:spPr>
        <p:txBody>
          <a:bodyPr>
            <a:normAutofit/>
          </a:bodyPr>
          <a:lstStyle>
            <a:lvl1pPr algn="l">
              <a:defRPr sz="3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839972" y="1435395"/>
            <a:ext cx="10558130" cy="329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97550" y="1028700"/>
            <a:ext cx="10984850" cy="4800599"/>
          </a:xfrm>
        </p:spPr>
        <p:txBody>
          <a:bodyPr/>
          <a:lstStyle>
            <a:lvl1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spcAft>
                <a:spcPts val="200"/>
              </a:spcAft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spcAft>
                <a:spcPts val="200"/>
              </a:spcAft>
              <a:defRPr/>
            </a:lvl3pPr>
            <a:lvl4pPr algn="just">
              <a:spcAft>
                <a:spcPts val="20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spcAft>
                <a:spcPts val="200"/>
              </a:spcAf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A268889-C088-4D9F-A378-39E724A36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5491" y="6459784"/>
            <a:ext cx="2881745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564972F-81E4-47C1-8110-0800DB019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4484" y="6459783"/>
            <a:ext cx="1312025" cy="365125"/>
          </a:xfrm>
        </p:spPr>
        <p:txBody>
          <a:bodyPr/>
          <a:lstStyle/>
          <a:p>
            <a:fld id="{38C60F48-EAB5-A54D-B834-7AA360F30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910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436" y="6459785"/>
            <a:ext cx="2927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7539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8C60F48-EAB5-A54D-B834-7AA360F3093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1097280" y="1737845"/>
            <a:ext cx="1006321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9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8C831E-31FE-4748-8419-ADA5A6AF6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B6F61B-8E09-4038-BC83-0CC5D3287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1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D1F3A99-91F5-44A2-9A29-778E2BCA2F9C}"/>
              </a:ext>
            </a:extLst>
          </p:cNvPr>
          <p:cNvSpPr/>
          <p:nvPr/>
        </p:nvSpPr>
        <p:spPr>
          <a:xfrm>
            <a:off x="1524000" y="703385"/>
            <a:ext cx="9180484" cy="472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Connecting Remote Sites Securely using </a:t>
            </a:r>
          </a:p>
          <a:p>
            <a:pPr algn="ctr"/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IPSec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Virtual Private Network and Next-generation Firewalls</a:t>
            </a:r>
          </a:p>
          <a:p>
            <a:pPr algn="ctr"/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Nathan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Bohmer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Josue Hernandez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Advisor: Jorge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Crichigno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Department of Integrated Information Technology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University of South Carolina</a:t>
            </a: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December 2020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4034174-A486-4AB5-8086-B6BB0A6942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88B0D4D-697C-4783-AC39-0A058E6976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98156" y="2633863"/>
            <a:ext cx="1195376" cy="103265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21A80AE-A5A1-4C71-8D1D-7E2CBB685E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0386" y="2592326"/>
            <a:ext cx="1066776" cy="113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84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Introduction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Problem description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Background information</a:t>
            </a:r>
          </a:p>
          <a:p>
            <a:pPr marL="578358" lvl="1" indent="-28575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dirty="0"/>
              <a:t>Next-generation Firewalls (NGFWs)</a:t>
            </a:r>
          </a:p>
          <a:p>
            <a:pPr marL="578358" lvl="1" indent="-28575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dirty="0"/>
              <a:t>IPSec Virtual Private Networks (VPNs)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Proposed solution and implementation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Conclusion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1779890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2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464212-9CDB-4AEA-91E9-A2A73185A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27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Secure, encrypted, and private data transmission is important when connecting between two separate sites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Virtual Private Networks or VPNs are used to achieve this</a:t>
            </a:r>
          </a:p>
          <a:p>
            <a:pPr marL="578358" lvl="1" indent="-28575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dirty="0"/>
              <a:t>IPSec Protocol is one method for making site-to-site VPNs</a:t>
            </a:r>
          </a:p>
          <a:p>
            <a:pPr marL="292608" lvl="1" indent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None/>
            </a:pPr>
            <a:endParaRPr lang="en-US" dirty="0"/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The Office of Naval Research and Integrated Information Technology’s project is the framework for why this project is being conducted</a:t>
            </a:r>
          </a:p>
          <a:p>
            <a:pPr marL="578358" lvl="1" indent="-28575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dirty="0"/>
              <a:t>Creating coursework to train the next generation of cyber security professionals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2633330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3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464212-9CDB-4AEA-91E9-A2A73185A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201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Connecting two sites to one another directly is a common practice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Data transmission between two sites needs to be secure, encrypted, and private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Configuring a functioning Virtual Private Network with the IPSec Protocol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Testing the Virtual Private Network utilizing the IPSec Protocol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4462130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4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464212-9CDB-4AEA-91E9-A2A73185A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493937C1-17A4-485A-91B1-5D6D87B9BC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6112" y="3084871"/>
            <a:ext cx="8467725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079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Next-Generation Firewalls (NGFWs)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IPSec Protocol components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IPSec VPN Testing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5163170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5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464212-9CDB-4AEA-91E9-A2A73185A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FEB2D2A-00F2-4E3A-AB09-635E8064A7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4877" y="3474083"/>
            <a:ext cx="4060159" cy="2670458"/>
          </a:xfrm>
          <a:prstGeom prst="rect">
            <a:avLst/>
          </a:prstGeom>
        </p:spPr>
      </p:pic>
      <p:pic>
        <p:nvPicPr>
          <p:cNvPr id="11" name="Picture 10" descr="A picture containing diagram&#10;&#10;Description automatically generated">
            <a:extLst>
              <a:ext uri="{FF2B5EF4-FFF2-40B4-BE49-F238E27FC236}">
                <a16:creationId xmlns:a16="http://schemas.microsoft.com/office/drawing/2014/main" id="{60F375E9-2601-42F4-8301-646DE237D3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14877" y="425475"/>
            <a:ext cx="4060158" cy="304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219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 and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Develop a VPN using IPSec to connect two sites to one another through an IPSec tunnel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Utilize IPSec components to configure the tunnel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Develop a lab manual with the concept and configuration of the IPSec tunnel and testing its effectiveness.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None/>
            </a:pPr>
            <a:endParaRPr lang="en-US" dirty="0"/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8201010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6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464212-9CDB-4AEA-91E9-A2A73185A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793EBE33-8BD2-4D62-8AF9-A5D6E75A0A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3062" y="3240932"/>
            <a:ext cx="8905875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679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Why is this work important?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Future projects/concepts with this knowledge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Questions?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2633330" cy="12699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7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464212-9CDB-4AEA-91E9-A2A73185A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80021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15368</TotalTime>
  <Words>255</Words>
  <Application>Microsoft Office PowerPoint</Application>
  <PresentationFormat>Widescreen</PresentationFormat>
  <Paragraphs>62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Retrospect</vt:lpstr>
      <vt:lpstr>PowerPoint Presentation</vt:lpstr>
      <vt:lpstr>Agenda</vt:lpstr>
      <vt:lpstr>Introduction</vt:lpstr>
      <vt:lpstr>Problem Description</vt:lpstr>
      <vt:lpstr>Background Information</vt:lpstr>
      <vt:lpstr>Proposed Solution and Implementation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CRICHIGNO BENITEZ, JORGE</cp:lastModifiedBy>
  <cp:revision>149</cp:revision>
  <dcterms:created xsi:type="dcterms:W3CDTF">2020-04-03T21:33:21Z</dcterms:created>
  <dcterms:modified xsi:type="dcterms:W3CDTF">2020-11-24T21:33:29Z</dcterms:modified>
</cp:coreProperties>
</file>