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384" r:id="rId2"/>
    <p:sldId id="316" r:id="rId3"/>
    <p:sldId id="386" r:id="rId4"/>
    <p:sldId id="333" r:id="rId5"/>
    <p:sldId id="334" r:id="rId6"/>
    <p:sldId id="335" r:id="rId7"/>
    <p:sldId id="392" r:id="rId8"/>
    <p:sldId id="393" r:id="rId9"/>
    <p:sldId id="394" r:id="rId10"/>
    <p:sldId id="395" r:id="rId11"/>
    <p:sldId id="397" r:id="rId12"/>
    <p:sldId id="396" r:id="rId13"/>
    <p:sldId id="365" r:id="rId14"/>
    <p:sldId id="387" r:id="rId15"/>
    <p:sldId id="388" r:id="rId16"/>
    <p:sldId id="389" r:id="rId17"/>
    <p:sldId id="38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2217"/>
    <a:srgbClr val="4473C5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332253-1E71-490D-B3E7-8C6DAC1AF6D7}" v="28" dt="2020-06-12T13:50:16.1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79497" autoAdjust="0"/>
  </p:normalViewPr>
  <p:slideViewPr>
    <p:cSldViewPr snapToGrid="0" snapToObjects="1">
      <p:cViewPr varScale="1">
        <p:scale>
          <a:sx n="87" d="100"/>
          <a:sy n="87" d="100"/>
        </p:scale>
        <p:origin x="128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2299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CHIGNO BENITEZ, JORGE" userId="e8c2d0ca-3c76-40b7-b803-52729ce5e219" providerId="ADAL" clId="{BA332253-1E71-490D-B3E7-8C6DAC1AF6D7}"/>
    <pc:docChg chg="undo custSel addSld delSld modSld">
      <pc:chgData name="CRICHIGNO BENITEZ, JORGE" userId="e8c2d0ca-3c76-40b7-b803-52729ce5e219" providerId="ADAL" clId="{BA332253-1E71-490D-B3E7-8C6DAC1AF6D7}" dt="2020-06-12T13:50:16.171" v="109"/>
      <pc:docMkLst>
        <pc:docMk/>
      </pc:docMkLst>
      <pc:sldChg chg="modSp mod">
        <pc:chgData name="CRICHIGNO BENITEZ, JORGE" userId="e8c2d0ca-3c76-40b7-b803-52729ce5e219" providerId="ADAL" clId="{BA332253-1E71-490D-B3E7-8C6DAC1AF6D7}" dt="2020-06-01T16:15:42.734" v="2" actId="6549"/>
        <pc:sldMkLst>
          <pc:docMk/>
          <pc:sldMk cId="616038176" sldId="268"/>
        </pc:sldMkLst>
        <pc:spChg chg="mod">
          <ac:chgData name="CRICHIGNO BENITEZ, JORGE" userId="e8c2d0ca-3c76-40b7-b803-52729ce5e219" providerId="ADAL" clId="{BA332253-1E71-490D-B3E7-8C6DAC1AF6D7}" dt="2020-06-01T16:15:42.734" v="2" actId="6549"/>
          <ac:spMkLst>
            <pc:docMk/>
            <pc:sldMk cId="616038176" sldId="268"/>
            <ac:spMk id="14" creationId="{48AFB8B8-3111-4999-997D-C50022E2F3AE}"/>
          </ac:spMkLst>
        </pc:spChg>
        <pc:cxnChg chg="mod">
          <ac:chgData name="CRICHIGNO BENITEZ, JORGE" userId="e8c2d0ca-3c76-40b7-b803-52729ce5e219" providerId="ADAL" clId="{BA332253-1E71-490D-B3E7-8C6DAC1AF6D7}" dt="2020-06-01T16:13:23.761" v="0" actId="14100"/>
          <ac:cxnSpMkLst>
            <pc:docMk/>
            <pc:sldMk cId="616038176" sldId="268"/>
            <ac:cxnSpMk id="4" creationId="{317C6886-4E51-4FCE-9CB6-B02F2B2FB8F0}"/>
          </ac:cxnSpMkLst>
        </pc:cxnChg>
      </pc:sldChg>
      <pc:sldChg chg="addSp modSp add mod">
        <pc:chgData name="CRICHIGNO BENITEZ, JORGE" userId="e8c2d0ca-3c76-40b7-b803-52729ce5e219" providerId="ADAL" clId="{BA332253-1E71-490D-B3E7-8C6DAC1AF6D7}" dt="2020-06-01T16:22:15.698" v="107" actId="14100"/>
        <pc:sldMkLst>
          <pc:docMk/>
          <pc:sldMk cId="2420578606" sldId="380"/>
        </pc:sldMkLst>
        <pc:spChg chg="mod">
          <ac:chgData name="CRICHIGNO BENITEZ, JORGE" userId="e8c2d0ca-3c76-40b7-b803-52729ce5e219" providerId="ADAL" clId="{BA332253-1E71-490D-B3E7-8C6DAC1AF6D7}" dt="2020-06-01T16:21:44.522" v="101" actId="20577"/>
          <ac:spMkLst>
            <pc:docMk/>
            <pc:sldMk cId="2420578606" sldId="380"/>
            <ac:spMk id="2" creationId="{C9E7A209-383F-4C01-82CC-D2F99971FC58}"/>
          </ac:spMkLst>
        </pc:spChg>
        <pc:spChg chg="mod">
          <ac:chgData name="CRICHIGNO BENITEZ, JORGE" userId="e8c2d0ca-3c76-40b7-b803-52729ce5e219" providerId="ADAL" clId="{BA332253-1E71-490D-B3E7-8C6DAC1AF6D7}" dt="2020-06-01T16:21:51.618" v="103" actId="20577"/>
          <ac:spMkLst>
            <pc:docMk/>
            <pc:sldMk cId="2420578606" sldId="380"/>
            <ac:spMk id="14" creationId="{48AFB8B8-3111-4999-997D-C50022E2F3AE}"/>
          </ac:spMkLst>
        </pc:spChg>
        <pc:picChg chg="add mod">
          <ac:chgData name="CRICHIGNO BENITEZ, JORGE" userId="e8c2d0ca-3c76-40b7-b803-52729ce5e219" providerId="ADAL" clId="{BA332253-1E71-490D-B3E7-8C6DAC1AF6D7}" dt="2020-06-01T16:22:08.786" v="106" actId="1076"/>
          <ac:picMkLst>
            <pc:docMk/>
            <pc:sldMk cId="2420578606" sldId="380"/>
            <ac:picMk id="7" creationId="{36098474-D8B5-4D82-8753-AB4AAA6C20BB}"/>
          </ac:picMkLst>
        </pc:picChg>
        <pc:cxnChg chg="mod">
          <ac:chgData name="CRICHIGNO BENITEZ, JORGE" userId="e8c2d0ca-3c76-40b7-b803-52729ce5e219" providerId="ADAL" clId="{BA332253-1E71-490D-B3E7-8C6DAC1AF6D7}" dt="2020-06-01T16:22:15.698" v="107" actId="14100"/>
          <ac:cxnSpMkLst>
            <pc:docMk/>
            <pc:sldMk cId="2420578606" sldId="380"/>
            <ac:cxnSpMk id="4" creationId="{317C6886-4E51-4FCE-9CB6-B02F2B2FB8F0}"/>
          </ac:cxnSpMkLst>
        </pc:cxnChg>
      </pc:sldChg>
      <pc:sldChg chg="addSp modSp add mod">
        <pc:chgData name="CRICHIGNO BENITEZ, JORGE" userId="e8c2d0ca-3c76-40b7-b803-52729ce5e219" providerId="ADAL" clId="{BA332253-1E71-490D-B3E7-8C6DAC1AF6D7}" dt="2020-06-01T16:23:22.295" v="108" actId="207"/>
        <pc:sldMkLst>
          <pc:docMk/>
          <pc:sldMk cId="2803969324" sldId="381"/>
        </pc:sldMkLst>
        <pc:spChg chg="mod">
          <ac:chgData name="CRICHIGNO BENITEZ, JORGE" userId="e8c2d0ca-3c76-40b7-b803-52729ce5e219" providerId="ADAL" clId="{BA332253-1E71-490D-B3E7-8C6DAC1AF6D7}" dt="2020-06-01T16:23:22.295" v="108" actId="207"/>
          <ac:spMkLst>
            <pc:docMk/>
            <pc:sldMk cId="2803969324" sldId="381"/>
            <ac:spMk id="14" creationId="{48AFB8B8-3111-4999-997D-C50022E2F3AE}"/>
          </ac:spMkLst>
        </pc:spChg>
        <pc:picChg chg="add mod">
          <ac:chgData name="CRICHIGNO BENITEZ, JORGE" userId="e8c2d0ca-3c76-40b7-b803-52729ce5e219" providerId="ADAL" clId="{BA332253-1E71-490D-B3E7-8C6DAC1AF6D7}" dt="2020-06-01T16:16:06.986" v="9" actId="1076"/>
          <ac:picMkLst>
            <pc:docMk/>
            <pc:sldMk cId="2803969324" sldId="381"/>
            <ac:picMk id="7" creationId="{526B7564-C3EE-4C58-8309-913AF2F6C7EF}"/>
          </ac:picMkLst>
        </pc:picChg>
      </pc:sldChg>
      <pc:sldChg chg="delSp modSp add del mod">
        <pc:chgData name="CRICHIGNO BENITEZ, JORGE" userId="e8c2d0ca-3c76-40b7-b803-52729ce5e219" providerId="ADAL" clId="{BA332253-1E71-490D-B3E7-8C6DAC1AF6D7}" dt="2020-06-01T16:19:00.236" v="36" actId="47"/>
        <pc:sldMkLst>
          <pc:docMk/>
          <pc:sldMk cId="3274417439" sldId="382"/>
        </pc:sldMkLst>
        <pc:spChg chg="mod">
          <ac:chgData name="CRICHIGNO BENITEZ, JORGE" userId="e8c2d0ca-3c76-40b7-b803-52729ce5e219" providerId="ADAL" clId="{BA332253-1E71-490D-B3E7-8C6DAC1AF6D7}" dt="2020-06-01T16:18:52.578" v="34" actId="12"/>
          <ac:spMkLst>
            <pc:docMk/>
            <pc:sldMk cId="3274417439" sldId="382"/>
            <ac:spMk id="14" creationId="{48AFB8B8-3111-4999-997D-C50022E2F3AE}"/>
          </ac:spMkLst>
        </pc:spChg>
        <pc:picChg chg="del">
          <ac:chgData name="CRICHIGNO BENITEZ, JORGE" userId="e8c2d0ca-3c76-40b7-b803-52729ce5e219" providerId="ADAL" clId="{BA332253-1E71-490D-B3E7-8C6DAC1AF6D7}" dt="2020-06-01T16:18:38.995" v="29" actId="478"/>
          <ac:picMkLst>
            <pc:docMk/>
            <pc:sldMk cId="3274417439" sldId="382"/>
            <ac:picMk id="7" creationId="{526B7564-C3EE-4C58-8309-913AF2F6C7EF}"/>
          </ac:picMkLst>
        </pc:picChg>
      </pc:sldChg>
      <pc:sldChg chg="addSp delSp modSp add mod">
        <pc:chgData name="CRICHIGNO BENITEZ, JORGE" userId="e8c2d0ca-3c76-40b7-b803-52729ce5e219" providerId="ADAL" clId="{BA332253-1E71-490D-B3E7-8C6DAC1AF6D7}" dt="2020-06-01T16:20:03.994" v="91" actId="1076"/>
        <pc:sldMkLst>
          <pc:docMk/>
          <pc:sldMk cId="1451330556" sldId="383"/>
        </pc:sldMkLst>
        <pc:spChg chg="mod">
          <ac:chgData name="CRICHIGNO BENITEZ, JORGE" userId="e8c2d0ca-3c76-40b7-b803-52729ce5e219" providerId="ADAL" clId="{BA332253-1E71-490D-B3E7-8C6DAC1AF6D7}" dt="2020-06-01T16:19:55.193" v="87" actId="20577"/>
          <ac:spMkLst>
            <pc:docMk/>
            <pc:sldMk cId="1451330556" sldId="383"/>
            <ac:spMk id="14" creationId="{48AFB8B8-3111-4999-997D-C50022E2F3AE}"/>
          </ac:spMkLst>
        </pc:spChg>
        <pc:picChg chg="del">
          <ac:chgData name="CRICHIGNO BENITEZ, JORGE" userId="e8c2d0ca-3c76-40b7-b803-52729ce5e219" providerId="ADAL" clId="{BA332253-1E71-490D-B3E7-8C6DAC1AF6D7}" dt="2020-06-01T16:19:11.981" v="37" actId="478"/>
          <ac:picMkLst>
            <pc:docMk/>
            <pc:sldMk cId="1451330556" sldId="383"/>
            <ac:picMk id="7" creationId="{526B7564-C3EE-4C58-8309-913AF2F6C7EF}"/>
          </ac:picMkLst>
        </pc:picChg>
        <pc:picChg chg="add mod">
          <ac:chgData name="CRICHIGNO BENITEZ, JORGE" userId="e8c2d0ca-3c76-40b7-b803-52729ce5e219" providerId="ADAL" clId="{BA332253-1E71-490D-B3E7-8C6DAC1AF6D7}" dt="2020-06-01T16:20:03.994" v="91" actId="1076"/>
          <ac:picMkLst>
            <pc:docMk/>
            <pc:sldMk cId="1451330556" sldId="383"/>
            <ac:picMk id="9" creationId="{771B7B71-2264-4A86-BA1B-0FF33027C738}"/>
          </ac:picMkLst>
        </pc:picChg>
      </pc:sldChg>
      <pc:sldChg chg="add">
        <pc:chgData name="CRICHIGNO BENITEZ, JORGE" userId="e8c2d0ca-3c76-40b7-b803-52729ce5e219" providerId="ADAL" clId="{BA332253-1E71-490D-B3E7-8C6DAC1AF6D7}" dt="2020-06-12T13:50:16.171" v="109"/>
        <pc:sldMkLst>
          <pc:docMk/>
          <pc:sldMk cId="3337147060" sldId="3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583E93-7F06-4FD5-ADA4-45262C6273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25901-863E-43FB-9F23-CCCDED5D2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67944-E7CD-4CBF-B52C-CFDA3DC45EC0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A2B97-BDDF-466E-9AE1-031669AAB6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AFE7E-F29A-4A0A-827D-3961508E42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6D75D-FDCD-4C30-A01B-6DBB2744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0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0682D-FD54-284A-B7C8-2FCD4798133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F9C84-074E-E141-A3FD-46DE87E4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8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90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6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40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13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90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92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91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91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40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>
            <a:normAutofit/>
          </a:bodyPr>
          <a:lstStyle>
            <a:lvl1pPr algn="l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39972" y="1435395"/>
            <a:ext cx="10558130" cy="329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97550" y="1181100"/>
            <a:ext cx="10984850" cy="4800599"/>
          </a:xfrm>
        </p:spPr>
        <p:txBody>
          <a:bodyPr/>
          <a:lstStyle>
            <a:lvl1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spcAft>
                <a:spcPts val="2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spcAft>
                <a:spcPts val="200"/>
              </a:spcAft>
              <a:defRPr/>
            </a:lvl3pPr>
            <a:lvl4pPr algn="just">
              <a:spcAft>
                <a:spcPts val="20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spcAft>
                <a:spcPts val="200"/>
              </a:spcAf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A268889-C088-4D9F-A378-39E724A36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Alternative Definitions of SDN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64972F-81E4-47C1-8110-0800DB01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484" y="6459783"/>
            <a:ext cx="1312025" cy="365125"/>
          </a:xfrm>
        </p:spPr>
        <p:txBody>
          <a:bodyPr/>
          <a:lstStyle/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1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26679"/>
            <a:ext cx="12188825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436" y="6459785"/>
            <a:ext cx="2927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Alternative Definitions of SDN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7539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97280" y="1737845"/>
            <a:ext cx="1006321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C831E-31FE-4748-8419-ADA5A6AF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1F3A99-91F5-44A2-9A29-778E2BCA2F9C}"/>
              </a:ext>
            </a:extLst>
          </p:cNvPr>
          <p:cNvSpPr/>
          <p:nvPr/>
        </p:nvSpPr>
        <p:spPr>
          <a:xfrm>
            <a:off x="1524000" y="703385"/>
            <a:ext cx="9180484" cy="472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DMZ Exercises</a:t>
            </a: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TCP Congestion Control, Buffer Sizing</a:t>
            </a: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Elie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Kfoury,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Jorge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Crichigno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University of South Carolina</a:t>
            </a: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2021 NSF Campus Cyberinfrastructure (CC*) Workshop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April 15, 2021</a:t>
            </a:r>
          </a:p>
        </p:txBody>
      </p:sp>
    </p:spTree>
    <p:extLst>
      <p:ext uri="{BB962C8B-B14F-4D97-AF65-F5344CB8AC3E}">
        <p14:creationId xmlns:p14="http://schemas.microsoft.com/office/powerpoint/2010/main" val="3337147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Goal and Topology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10</a:t>
            </a:fld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8AFB8B8-3111-4999-997D-C50022E2F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181100"/>
            <a:ext cx="10984850" cy="4800599"/>
          </a:xfrm>
        </p:spPr>
        <p:txBody>
          <a:bodyPr>
            <a:normAutofit/>
          </a:bodyPr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Modify the TCP congestion control algorithm in Linux using sysctl tool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Deploy emulated WANs in Mininet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Compare the performance of TCP Reno and TCP BBR in high-throughput high-latency networks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Lab topology: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6F9D81C-F3E8-486E-AB7A-6388A156877B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5032069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1EB94909-E8C6-4E3F-8E0E-4C3665E6C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491" y="6459784"/>
            <a:ext cx="2881745" cy="365125"/>
          </a:xfrm>
        </p:spPr>
        <p:txBody>
          <a:bodyPr/>
          <a:lstStyle/>
          <a:p>
            <a:r>
              <a:rPr lang="en-US" dirty="0"/>
              <a:t>TCP Congestion Control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1F919B-13E3-4BF4-A444-E33D6BBBBD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9529" y="3581399"/>
            <a:ext cx="7722436" cy="122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570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Buffer Size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11</a:t>
            </a:fld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8AFB8B8-3111-4999-997D-C50022E2F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181100"/>
            <a:ext cx="10984850" cy="4800599"/>
          </a:xfrm>
        </p:spPr>
        <p:txBody>
          <a:bodyPr>
            <a:normAutofit/>
          </a:bodyPr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In many WANs, the round-trip time (RTT) is dominated by the propagation delay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To keep the sender busy while ACKs are received, the TCP buffer must be: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Traditional congestion controls: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BBRv1 and BBRv2: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6F9D81C-F3E8-486E-AB7A-6388A156877B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3451936" cy="1269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1EB94909-E8C6-4E3F-8E0E-4C3665E6C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491" y="6459784"/>
            <a:ext cx="2881745" cy="365125"/>
          </a:xfrm>
        </p:spPr>
        <p:txBody>
          <a:bodyPr/>
          <a:lstStyle/>
          <a:p>
            <a:r>
              <a:rPr lang="en-US" dirty="0"/>
              <a:t>TCP Congestion Control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1F919B-13E3-4BF4-A444-E33D6BBBBD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757" y="4383157"/>
            <a:ext cx="7722436" cy="1225056"/>
          </a:xfrm>
          <a:prstGeom prst="rect">
            <a:avLst/>
          </a:prstGeom>
        </p:spPr>
      </p:pic>
      <p:graphicFrame>
        <p:nvGraphicFramePr>
          <p:cNvPr id="9" name="Table 3">
            <a:extLst>
              <a:ext uri="{FF2B5EF4-FFF2-40B4-BE49-F238E27FC236}">
                <a16:creationId xmlns:a16="http://schemas.microsoft.com/office/drawing/2014/main" id="{D084247C-0FEF-479D-B3E2-33AFCCDCA8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876472"/>
              </p:ext>
            </p:extLst>
          </p:nvPr>
        </p:nvGraphicFramePr>
        <p:xfrm>
          <a:off x="4729261" y="2352051"/>
          <a:ext cx="6096000" cy="628352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680053177"/>
                    </a:ext>
                  </a:extLst>
                </a:gridCol>
              </a:tblGrid>
              <a:tr h="6283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TCP buffer size ≥ 2BDP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22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134006"/>
                  </a:ext>
                </a:extLst>
              </a:tr>
            </a:tbl>
          </a:graphicData>
        </a:graphic>
      </p:graphicFrame>
      <p:graphicFrame>
        <p:nvGraphicFramePr>
          <p:cNvPr id="12" name="Table 3">
            <a:extLst>
              <a:ext uri="{FF2B5EF4-FFF2-40B4-BE49-F238E27FC236}">
                <a16:creationId xmlns:a16="http://schemas.microsoft.com/office/drawing/2014/main" id="{D084247C-0FEF-479D-B3E2-33AFCCDCA8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354391"/>
              </p:ext>
            </p:extLst>
          </p:nvPr>
        </p:nvGraphicFramePr>
        <p:xfrm>
          <a:off x="4298693" y="3556457"/>
          <a:ext cx="6526568" cy="628352"/>
        </p:xfrm>
        <a:graphic>
          <a:graphicData uri="http://schemas.openxmlformats.org/drawingml/2006/table">
            <a:tbl>
              <a:tblPr/>
              <a:tblGrid>
                <a:gridCol w="6526568">
                  <a:extLst>
                    <a:ext uri="{9D8B030D-6E8A-4147-A177-3AD203B41FA5}">
                      <a16:colId xmlns:a16="http://schemas.microsoft.com/office/drawing/2014/main" val="680053177"/>
                    </a:ext>
                  </a:extLst>
                </a:gridCol>
              </a:tblGrid>
              <a:tr h="6283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TCP buffer size must be considerable larger than 2BDP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22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134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392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4D3AD81-3C3A-4BDD-BF30-69AC30A87C3A}"/>
              </a:ext>
            </a:extLst>
          </p:cNvPr>
          <p:cNvSpPr txBox="1"/>
          <p:nvPr/>
        </p:nvSpPr>
        <p:spPr>
          <a:xfrm>
            <a:off x="2274278" y="2562523"/>
            <a:ext cx="7760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Exercise 2: Buffer Sizing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C831E-31FE-4748-8419-ADA5A6AF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Buffer Sizing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174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Size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2542257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13</a:t>
            </a:fld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8AFB8B8-3111-4999-997D-C50022E2F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181100"/>
            <a:ext cx="10984850" cy="4800599"/>
          </a:xfrm>
        </p:spPr>
        <p:txBody>
          <a:bodyPr>
            <a:normAutofit/>
          </a:bodyPr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The router’s buffer plays an important role in absorbing traffic fluctuations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Buffers avoid losses by momentarily buffering packets as transitory bursts dissipate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BAE3C68-E46F-41C2-B901-F1CDC6B5D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491" y="6459784"/>
            <a:ext cx="2881745" cy="365125"/>
          </a:xfrm>
        </p:spPr>
        <p:txBody>
          <a:bodyPr/>
          <a:lstStyle/>
          <a:p>
            <a:r>
              <a:rPr lang="en-US" dirty="0"/>
              <a:t>Buffer Sizing</a:t>
            </a: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E90454A0-A776-4656-8BE3-9DCC49E1B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600" y="3236320"/>
            <a:ext cx="4982750" cy="1471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7866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Size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2542257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14</a:t>
            </a:fld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8AFB8B8-3111-4999-997D-C50022E2F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181100"/>
            <a:ext cx="10984850" cy="4800599"/>
          </a:xfrm>
        </p:spPr>
        <p:txBody>
          <a:bodyPr>
            <a:normAutofit/>
          </a:bodyPr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The rule of thumb has been that the amount of buffering (in bits) in a router’s port should equal the RTT (in seconds) multiplied by the capacity C (in bits per seconds) of the port</a:t>
            </a:r>
            <a:r>
              <a:rPr lang="en-US" baseline="30000" dirty="0"/>
              <a:t>1</a:t>
            </a:r>
            <a:r>
              <a:rPr lang="en-US" dirty="0"/>
              <a:t>: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BAE3C68-E46F-41C2-B901-F1CDC6B5D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491" y="6459784"/>
            <a:ext cx="2881745" cy="365125"/>
          </a:xfrm>
        </p:spPr>
        <p:txBody>
          <a:bodyPr/>
          <a:lstStyle/>
          <a:p>
            <a:r>
              <a:rPr lang="en-US" dirty="0"/>
              <a:t>Buffer Sizing</a:t>
            </a:r>
          </a:p>
        </p:txBody>
      </p:sp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D084247C-0FEF-479D-B3E2-33AFCCDCA8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214827"/>
              </p:ext>
            </p:extLst>
          </p:nvPr>
        </p:nvGraphicFramePr>
        <p:xfrm>
          <a:off x="3041975" y="2638872"/>
          <a:ext cx="6096000" cy="628352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680053177"/>
                    </a:ext>
                  </a:extLst>
                </a:gridCol>
              </a:tblGrid>
              <a:tr h="6283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Router’s buffer size = C 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mbria Math" panose="02040503050406030204" pitchFamily="18" charset="0"/>
                        </a:rPr>
                        <a:t>⋅ 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RTT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22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13400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8E009F01-692A-4088-84AD-96E9CA3B6B7A}"/>
              </a:ext>
            </a:extLst>
          </p:cNvPr>
          <p:cNvSpPr txBox="1"/>
          <p:nvPr/>
        </p:nvSpPr>
        <p:spPr>
          <a:xfrm>
            <a:off x="597550" y="5463905"/>
            <a:ext cx="111904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C. Villamizar, C. Song, “High performance TCP in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ansnet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,” ACM Computer Communications Review, vol. 24, no. 5, pp. 45-60, Oct. 1994.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C88A8C1-770E-4CA3-A64F-5F86289A77E9}"/>
              </a:ext>
            </a:extLst>
          </p:cNvPr>
          <p:cNvCxnSpPr>
            <a:cxnSpLocks/>
          </p:cNvCxnSpPr>
          <p:nvPr/>
        </p:nvCxnSpPr>
        <p:spPr>
          <a:xfrm>
            <a:off x="597551" y="5463905"/>
            <a:ext cx="109848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492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Size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2542257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15</a:t>
            </a:fld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8AFB8B8-3111-4999-997D-C50022E2F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181100"/>
            <a:ext cx="10984850" cy="4800599"/>
          </a:xfrm>
        </p:spPr>
        <p:txBody>
          <a:bodyPr>
            <a:normAutofit/>
          </a:bodyPr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The rule of thumb has been that the amount of buffering (in bits) in a router’s port should equal the RTT (in seconds) multiplied by the capacity C (in bits per seconds) of the port</a:t>
            </a:r>
            <a:r>
              <a:rPr lang="en-US" baseline="30000" dirty="0"/>
              <a:t>1</a:t>
            </a:r>
            <a:r>
              <a:rPr lang="en-US" dirty="0"/>
              <a:t>: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altLang="en-US" sz="2000" dirty="0"/>
              <a:t>When there is a large number of TCP flows passing through a link, say N, the amount of buffering can be reduced to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: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BAE3C68-E46F-41C2-B901-F1CDC6B5D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491" y="6459784"/>
            <a:ext cx="2881745" cy="365125"/>
          </a:xfrm>
        </p:spPr>
        <p:txBody>
          <a:bodyPr/>
          <a:lstStyle/>
          <a:p>
            <a:r>
              <a:rPr lang="en-US" dirty="0"/>
              <a:t>Buffer Sizing</a:t>
            </a:r>
          </a:p>
        </p:txBody>
      </p:sp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D084247C-0FEF-479D-B3E2-33AFCCDCA8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314844"/>
              </p:ext>
            </p:extLst>
          </p:nvPr>
        </p:nvGraphicFramePr>
        <p:xfrm>
          <a:off x="3041975" y="2638872"/>
          <a:ext cx="6096000" cy="628352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680053177"/>
                    </a:ext>
                  </a:extLst>
                </a:gridCol>
              </a:tblGrid>
              <a:tr h="6283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Router’s buffer size = C 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mbria Math" panose="02040503050406030204" pitchFamily="18" charset="0"/>
                        </a:rPr>
                        <a:t>⋅ 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RTT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22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13400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FF7141C-C711-4262-8C21-85EB2B0B5ED8}"/>
              </a:ext>
            </a:extLst>
          </p:cNvPr>
          <p:cNvSpPr txBox="1"/>
          <p:nvPr/>
        </p:nvSpPr>
        <p:spPr>
          <a:xfrm>
            <a:off x="597550" y="5463905"/>
            <a:ext cx="1119049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C. Villamizar, C. Song, “High performance TCP in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ansnet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,” ACM Computer Communications Review, vol. 24, no. 5, pp. 45-60, Oct. 1994.</a:t>
            </a:r>
          </a:p>
          <a:p>
            <a:pPr marL="342900" indent="-342900">
              <a:buFontTx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G. Appenzeller, I.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Keslassy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N. McKeown, “Sizing router buffers,” in Proceedings of the 2004 conference on Applications, technologies, architectures, and protocols for computer communications, pp. 281-292, Oct. 2004.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8933B97-80A5-4152-ABB5-74BB50DDB3FF}"/>
              </a:ext>
            </a:extLst>
          </p:cNvPr>
          <p:cNvCxnSpPr>
            <a:cxnSpLocks/>
          </p:cNvCxnSpPr>
          <p:nvPr/>
        </p:nvCxnSpPr>
        <p:spPr>
          <a:xfrm>
            <a:off x="597551" y="5463905"/>
            <a:ext cx="109848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Table 3">
            <a:extLst>
              <a:ext uri="{FF2B5EF4-FFF2-40B4-BE49-F238E27FC236}">
                <a16:creationId xmlns:a16="http://schemas.microsoft.com/office/drawing/2014/main" id="{D891AEAE-6983-4056-94CB-C1D756BDCB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700726"/>
              </p:ext>
            </p:extLst>
          </p:nvPr>
        </p:nvGraphicFramePr>
        <p:xfrm>
          <a:off x="3041975" y="4544790"/>
          <a:ext cx="6096000" cy="628352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680053177"/>
                    </a:ext>
                  </a:extLst>
                </a:gridCol>
              </a:tblGrid>
              <a:tr h="6283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Router’s buffer size = C 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mbria Math" panose="02040503050406030204" pitchFamily="18" charset="0"/>
                        </a:rPr>
                        <a:t>⋅ 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RTT / √ (N)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22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134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358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Bufferbloat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2459686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16</a:t>
            </a:fld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8AFB8B8-3111-4999-997D-C50022E2F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181100"/>
            <a:ext cx="10984850" cy="4800599"/>
          </a:xfrm>
        </p:spPr>
        <p:txBody>
          <a:bodyPr>
            <a:normAutofit/>
          </a:bodyPr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Bufferbloat is a condition that occurs when the router buffers too much data, leading to excessive delays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BAE3C68-E46F-41C2-B901-F1CDC6B5D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491" y="6459784"/>
            <a:ext cx="2881745" cy="365125"/>
          </a:xfrm>
        </p:spPr>
        <p:txBody>
          <a:bodyPr/>
          <a:lstStyle/>
          <a:p>
            <a:r>
              <a:rPr lang="en-US" dirty="0"/>
              <a:t>Buffer Sizing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F81361C-D37C-422D-9DAE-E424960E4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6056" y="1952062"/>
            <a:ext cx="4587839" cy="379895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DB822D8-DDCC-4A3C-8F6A-C7732EA05FD4}"/>
              </a:ext>
            </a:extLst>
          </p:cNvPr>
          <p:cNvSpPr txBox="1"/>
          <p:nvPr/>
        </p:nvSpPr>
        <p:spPr>
          <a:xfrm>
            <a:off x="597550" y="5919495"/>
            <a:ext cx="111904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N. Cardwell, Y. Cheng, C. Gunn, S. Yeganeh, V. Jacobson, “BBR: congestion-based congestion control,” Communications of the ACM, vol 60, no. 2, pp. 58-66, Feb. 2017.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24E5E87-8306-4C23-99AC-CDE896AC6BFF}"/>
              </a:ext>
            </a:extLst>
          </p:cNvPr>
          <p:cNvCxnSpPr>
            <a:cxnSpLocks/>
          </p:cNvCxnSpPr>
          <p:nvPr/>
        </p:nvCxnSpPr>
        <p:spPr>
          <a:xfrm>
            <a:off x="597551" y="5919495"/>
            <a:ext cx="109848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28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Goal and Topology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17</a:t>
            </a:fld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8AFB8B8-3111-4999-997D-C50022E2F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181100"/>
            <a:ext cx="10984850" cy="4800599"/>
          </a:xfrm>
        </p:spPr>
        <p:txBody>
          <a:bodyPr>
            <a:normAutofit/>
          </a:bodyPr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Understand the buffering process in a router and buffer sizing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Explain the concept of Bufferbloat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Modify routers’ buffer size to solve the </a:t>
            </a:r>
            <a:r>
              <a:rPr lang="en-US" dirty="0" err="1"/>
              <a:t>bufferbloat</a:t>
            </a:r>
            <a:r>
              <a:rPr lang="en-US" dirty="0"/>
              <a:t> problem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Lab topology: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6F9D81C-F3E8-486E-AB7A-6388A156877B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5032069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1EB94909-E8C6-4E3F-8E0E-4C3665E6C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491" y="6459784"/>
            <a:ext cx="2881745" cy="365125"/>
          </a:xfrm>
        </p:spPr>
        <p:txBody>
          <a:bodyPr/>
          <a:lstStyle/>
          <a:p>
            <a:r>
              <a:rPr lang="en-US" dirty="0"/>
              <a:t>Buffer Sizing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07BBD2-16DE-4215-8C88-8505F1D10F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6588" y="3062518"/>
            <a:ext cx="4358822" cy="3158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70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NTP lab series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Organization of lab manuals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Exercise 1: TCP congestion control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Exercise 2: Buffer sizing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1876019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9427DC2-F7D5-4126-A192-FD8FECA3C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491" y="6459784"/>
            <a:ext cx="2881745" cy="365125"/>
          </a:xfrm>
        </p:spPr>
        <p:txBody>
          <a:bodyPr/>
          <a:lstStyle/>
          <a:p>
            <a:r>
              <a:rPr lang="en-US" dirty="0"/>
              <a:t>DMZ exercises</a:t>
            </a:r>
          </a:p>
        </p:txBody>
      </p:sp>
    </p:spTree>
    <p:extLst>
      <p:ext uri="{BB962C8B-B14F-4D97-AF65-F5344CB8AC3E}">
        <p14:creationId xmlns:p14="http://schemas.microsoft.com/office/powerpoint/2010/main" val="708882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NTP Lab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The lab series provides learners an emulated WAN infrastructure operating at high speeds and devices running real protocol stacks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It helps students to acquire hands-on skills on </a:t>
            </a:r>
          </a:p>
          <a:p>
            <a:pPr marL="682625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Performance and measurement tools</a:t>
            </a:r>
          </a:p>
          <a:p>
            <a:pPr marL="682625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Configuration of devices for high-speed networks</a:t>
            </a:r>
          </a:p>
          <a:p>
            <a:pPr marL="682625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Emulate scenarios using real protocol stacks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3622758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DMZ exercises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8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NTP Lab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The lab series can be partitioned into three parts</a:t>
            </a:r>
          </a:p>
          <a:p>
            <a:pPr marL="682625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Measurement (throughput, latency, packet loss) and emulation (link bandwidth, buffer size, delay) tools</a:t>
            </a:r>
          </a:p>
          <a:p>
            <a:pPr marL="682625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TCP features for high-speed transfers, router buffer size</a:t>
            </a:r>
          </a:p>
          <a:p>
            <a:pPr marL="682625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Active Queue Management (AQM) algorithms</a:t>
            </a:r>
          </a:p>
          <a:p>
            <a:pPr marL="542925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dirty="0"/>
          </a:p>
          <a:p>
            <a:pPr marL="542925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dirty="0"/>
          </a:p>
          <a:p>
            <a:pPr marL="542925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3622758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DMZ exercises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88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NTP Lab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Lab experiments</a:t>
            </a:r>
          </a:p>
          <a:p>
            <a:pPr marL="292100" lvl="1" indent="-2921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3622758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DMZ exercises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5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FEAFABA-6D70-4442-B11A-D9B15790C5EB}"/>
              </a:ext>
            </a:extLst>
          </p:cNvPr>
          <p:cNvSpPr txBox="1">
            <a:spLocks/>
          </p:cNvSpPr>
          <p:nvPr/>
        </p:nvSpPr>
        <p:spPr>
          <a:xfrm>
            <a:off x="879800" y="1772501"/>
            <a:ext cx="5210175" cy="3784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1: 	Introduction to Mininet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2: 	Introduction to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iPerf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3: 	WANs with latency, Jitter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4: 	WANs with Packet Loss, Duplication, Corruption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5: 	Setting WAN Bandwidth with Token Bucket Filter (TBF)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6: 	Traditional TCP Congestion Control (HTCP, Cubic, Reno)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7: 	Rate-based TCP Congestion Control (BBR)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8: 	Bandwidth-delay Product and TCP Buffer Size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9: 	Enhancing TCP Throughput with Parallel Streams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10: 	Measuring TCP Fairness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1B576F1-23C5-425D-8EC3-96030B1E56DA}"/>
              </a:ext>
            </a:extLst>
          </p:cNvPr>
          <p:cNvSpPr txBox="1">
            <a:spLocks/>
          </p:cNvSpPr>
          <p:nvPr/>
        </p:nvSpPr>
        <p:spPr>
          <a:xfrm>
            <a:off x="6108052" y="1772501"/>
            <a:ext cx="5486398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5" indent="-460375" algn="just">
              <a:tabLst>
                <a:tab pos="742950" algn="l"/>
              </a:tabLst>
              <a:defRPr/>
            </a:pP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 11: 	Router’s Buffer Size </a:t>
            </a:r>
          </a:p>
          <a:p>
            <a:pPr marL="742950" marR="0" lvl="0" indent="-7429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12: 	TCP Rate Control with Pacing</a:t>
            </a:r>
          </a:p>
          <a:p>
            <a:pPr marL="742950" marR="0" lvl="0" indent="-7429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13:	Impact of Maximum Segment Size on Throughput</a:t>
            </a:r>
          </a:p>
          <a:p>
            <a:pPr marL="742950" marR="0" lvl="0" indent="-7429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14:	Router’s </a:t>
            </a:r>
            <a:r>
              <a:rPr kumimoji="0" lang="en-US" alt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Bufferbloat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marR="0" lvl="0" indent="-7429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15:	Hardware Offloading on TCP Performance </a:t>
            </a:r>
          </a:p>
          <a:p>
            <a:pPr marL="742950" marR="0" lvl="0" indent="-7429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16: 	Random Early Detection </a:t>
            </a:r>
          </a:p>
          <a:p>
            <a:pPr marL="742950" marR="0" lvl="0" indent="-7429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17: 	Stochastic Fair Queueing </a:t>
            </a:r>
          </a:p>
          <a:p>
            <a:pPr marL="742950" marR="0" lvl="0" indent="-7429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18: 	Controlled Delay (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CoDel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 Active Queue Management</a:t>
            </a:r>
          </a:p>
          <a:p>
            <a:pPr marL="742950" marR="0" lvl="0" indent="-7429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19: 	Proportional Integral Controller-Enhanced (PIE) </a:t>
            </a:r>
          </a:p>
          <a:p>
            <a:pPr marL="742950" marR="0" lvl="0" indent="-7429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20: 	Classifying TCP traffic using Hierarchical Token Bucket (HTB) </a:t>
            </a:r>
          </a:p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endParaRPr kumimoji="0" lang="en-US" altLang="en-US" sz="13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83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Lab Manuals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altLang="en-US" dirty="0"/>
              <a:t>Each lab starts with a section </a:t>
            </a:r>
            <a:r>
              <a:rPr lang="en-US" altLang="en-US" i="1" dirty="0"/>
              <a:t>Overview</a:t>
            </a:r>
          </a:p>
          <a:p>
            <a:pPr marL="682625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/>
              <a:t>Objectives </a:t>
            </a:r>
          </a:p>
          <a:p>
            <a:pPr marL="682625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/>
              <a:t>Lab settings: passwords, device names</a:t>
            </a:r>
          </a:p>
          <a:p>
            <a:pPr marL="682625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/>
              <a:t>Roadmap: organization of the lab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altLang="en-US" i="1" dirty="0"/>
              <a:t>Section 1</a:t>
            </a:r>
          </a:p>
          <a:p>
            <a:pPr marL="682625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/>
              <a:t>Background information of the topic being covered (e.g., fundamentals of TCP congestion control)</a:t>
            </a:r>
          </a:p>
          <a:p>
            <a:pPr marL="682625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/>
              <a:t>Section 1 is optional (i.e., the reader can skip this section and move to lab directions)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altLang="en-US" i="1" dirty="0"/>
              <a:t>Section 2… n</a:t>
            </a:r>
          </a:p>
          <a:p>
            <a:pPr marL="682625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/>
              <a:t>Step-by-step directions</a:t>
            </a:r>
          </a:p>
          <a:p>
            <a:pPr marL="584708" lvl="1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6269975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DMZ exercises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04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4D3AD81-3C3A-4BDD-BF30-69AC30A87C3A}"/>
              </a:ext>
            </a:extLst>
          </p:cNvPr>
          <p:cNvSpPr txBox="1"/>
          <p:nvPr/>
        </p:nvSpPr>
        <p:spPr>
          <a:xfrm>
            <a:off x="2274278" y="2562523"/>
            <a:ext cx="7760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Exercise 1: TCP Congestion Control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C831E-31FE-4748-8419-ADA5A6AF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TCP Congestion Control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101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Traditional Congestion Control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7554932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8</a:t>
            </a:fld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8AFB8B8-3111-4999-997D-C50022E2F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181100"/>
            <a:ext cx="10984850" cy="4800599"/>
          </a:xfrm>
        </p:spPr>
        <p:txBody>
          <a:bodyPr>
            <a:normAutofit/>
          </a:bodyPr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The principles of window-based CC were described in the 1980s</a:t>
            </a:r>
            <a:r>
              <a:rPr lang="en-US" baseline="30000" dirty="0"/>
              <a:t>1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Traditional CC algorithms follow the additive-increase multiplicative-decrease (AIMD) form of congestion control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BAE3C68-E46F-41C2-B901-F1CDC6B5D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491" y="6459784"/>
            <a:ext cx="2881745" cy="365125"/>
          </a:xfrm>
        </p:spPr>
        <p:txBody>
          <a:bodyPr/>
          <a:lstStyle/>
          <a:p>
            <a:r>
              <a:rPr lang="en-US" dirty="0"/>
              <a:t>TCP Congestion Control</a:t>
            </a:r>
          </a:p>
        </p:txBody>
      </p:sp>
      <p:pic>
        <p:nvPicPr>
          <p:cNvPr id="11" name="Picture 7">
            <a:extLst>
              <a:ext uri="{FF2B5EF4-FFF2-40B4-BE49-F238E27FC236}">
                <a16:creationId xmlns:a16="http://schemas.microsoft.com/office/drawing/2014/main" id="{79C973AF-19AC-4ECD-9A7C-E92421BFC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591" y="3344191"/>
            <a:ext cx="3355975" cy="152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>
            <a:extLst>
              <a:ext uri="{FF2B5EF4-FFF2-40B4-BE49-F238E27FC236}">
                <a16:creationId xmlns:a16="http://schemas.microsoft.com/office/drawing/2014/main" id="{1E6C1A27-992C-4B97-A79E-5082D10FA6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32" y="2564729"/>
            <a:ext cx="2409825" cy="308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1A7759A6-D4AB-4428-B77B-549CDA86D3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395" y="2957636"/>
            <a:ext cx="3686175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FFB3E57-A5C4-4BD3-94F9-C10D434AD9AE}"/>
              </a:ext>
            </a:extLst>
          </p:cNvPr>
          <p:cNvSpPr txBox="1"/>
          <p:nvPr/>
        </p:nvSpPr>
        <p:spPr>
          <a:xfrm>
            <a:off x="597550" y="5981699"/>
            <a:ext cx="11190497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1. V. Jacobson, M.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Karels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, Congestion avoidance and control, ACM SIGCOMM Computer Communication Review 18 (4) (1988).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8769B64-5913-4B33-9CD0-4809D99BDD8D}"/>
              </a:ext>
            </a:extLst>
          </p:cNvPr>
          <p:cNvCxnSpPr>
            <a:cxnSpLocks/>
          </p:cNvCxnSpPr>
          <p:nvPr/>
        </p:nvCxnSpPr>
        <p:spPr>
          <a:xfrm>
            <a:off x="597551" y="5966705"/>
            <a:ext cx="109848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432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BBR: Model-based CC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5054103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9</a:t>
            </a:fld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8AFB8B8-3111-4999-997D-C50022E2F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181100"/>
            <a:ext cx="10984850" cy="4800599"/>
          </a:xfrm>
        </p:spPr>
        <p:txBody>
          <a:bodyPr>
            <a:normAutofit/>
          </a:bodyPr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TCP Bottleneck Bandwidth and RTT (BBR) is a rate-based congestion-control algorithm</a:t>
            </a:r>
            <a:r>
              <a:rPr lang="en-US" baseline="30000" dirty="0"/>
              <a:t>1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BBR represented a disruption to the traditional CC algorithms:</a:t>
            </a:r>
          </a:p>
          <a:p>
            <a:pPr marL="682625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is not governed by AIMD control law</a:t>
            </a:r>
          </a:p>
          <a:p>
            <a:pPr marL="682625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does not the use packet loss as a signal of congestion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At any time, a TCP connection has one slowest link bottleneck bandwidth (</a:t>
            </a:r>
            <a:r>
              <a:rPr lang="en-US" dirty="0" err="1"/>
              <a:t>btlbw</a:t>
            </a:r>
            <a:r>
              <a:rPr lang="en-US" dirty="0"/>
              <a:t>)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BAE3C68-E46F-41C2-B901-F1CDC6B5D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491" y="6459784"/>
            <a:ext cx="2881745" cy="365125"/>
          </a:xfrm>
        </p:spPr>
        <p:txBody>
          <a:bodyPr/>
          <a:lstStyle/>
          <a:p>
            <a:r>
              <a:rPr lang="en-US" dirty="0"/>
              <a:t>TCP Congestion Control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58B44F1-41A8-4ED5-8FAE-4E2F094CBF79}"/>
              </a:ext>
            </a:extLst>
          </p:cNvPr>
          <p:cNvSpPr txBox="1"/>
          <p:nvPr/>
        </p:nvSpPr>
        <p:spPr>
          <a:xfrm>
            <a:off x="597550" y="5981699"/>
            <a:ext cx="11190497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1. N. Cardwell et al. "BBR v2, A Model-based Congestion Control." IETF 104, March 2019. 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F35549A-ABAA-47D2-A77E-AE2112313469}"/>
              </a:ext>
            </a:extLst>
          </p:cNvPr>
          <p:cNvCxnSpPr>
            <a:cxnSpLocks/>
          </p:cNvCxnSpPr>
          <p:nvPr/>
        </p:nvCxnSpPr>
        <p:spPr>
          <a:xfrm>
            <a:off x="597551" y="5966705"/>
            <a:ext cx="109848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" name="Picture 2">
            <a:extLst>
              <a:ext uri="{FF2B5EF4-FFF2-40B4-BE49-F238E27FC236}">
                <a16:creationId xmlns:a16="http://schemas.microsoft.com/office/drawing/2014/main" id="{5907A22D-2BFF-4A8F-A606-5E3FFC843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152" y="3579570"/>
            <a:ext cx="3648075" cy="23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>
            <a:extLst>
              <a:ext uri="{FF2B5EF4-FFF2-40B4-BE49-F238E27FC236}">
                <a16:creationId xmlns:a16="http://schemas.microsoft.com/office/drawing/2014/main" id="{3B7CDCE3-E276-486C-BF7F-68ED01693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865" y="4162182"/>
            <a:ext cx="411797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9018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13964</TotalTime>
  <Words>1100</Words>
  <Application>Microsoft Office PowerPoint</Application>
  <PresentationFormat>Widescreen</PresentationFormat>
  <Paragraphs>183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Avenir Next</vt:lpstr>
      <vt:lpstr>Calibri</vt:lpstr>
      <vt:lpstr>Calibri Light</vt:lpstr>
      <vt:lpstr>Cambria Math</vt:lpstr>
      <vt:lpstr>Wingdings</vt:lpstr>
      <vt:lpstr>Retrospect</vt:lpstr>
      <vt:lpstr>PowerPoint Presentation</vt:lpstr>
      <vt:lpstr>Content</vt:lpstr>
      <vt:lpstr>NTP Lab Series</vt:lpstr>
      <vt:lpstr>NTP Lab Series</vt:lpstr>
      <vt:lpstr>NTP Lab Series</vt:lpstr>
      <vt:lpstr>Organization of Lab Manuals</vt:lpstr>
      <vt:lpstr>PowerPoint Presentation</vt:lpstr>
      <vt:lpstr>TCP Traditional Congestion Control</vt:lpstr>
      <vt:lpstr>BBR: Model-based CC</vt:lpstr>
      <vt:lpstr>Lab Goal and Topology</vt:lpstr>
      <vt:lpstr>TCP Buffer Size</vt:lpstr>
      <vt:lpstr>PowerPoint Presentation</vt:lpstr>
      <vt:lpstr>Buffer Size</vt:lpstr>
      <vt:lpstr>Buffer Size</vt:lpstr>
      <vt:lpstr>Buffer Size</vt:lpstr>
      <vt:lpstr>Bufferbloat</vt:lpstr>
      <vt:lpstr>Lab Goal and Topology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KFOURY, ELIE</cp:lastModifiedBy>
  <cp:revision>109</cp:revision>
  <dcterms:created xsi:type="dcterms:W3CDTF">2020-04-03T21:33:21Z</dcterms:created>
  <dcterms:modified xsi:type="dcterms:W3CDTF">2021-04-13T15:56:01Z</dcterms:modified>
</cp:coreProperties>
</file>