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64" r:id="rId2"/>
    <p:sldId id="319" r:id="rId3"/>
    <p:sldId id="337" r:id="rId4"/>
    <p:sldId id="322" r:id="rId5"/>
    <p:sldId id="325" r:id="rId6"/>
    <p:sldId id="324" r:id="rId7"/>
    <p:sldId id="320" r:id="rId8"/>
    <p:sldId id="323" r:id="rId9"/>
    <p:sldId id="268" r:id="rId10"/>
    <p:sldId id="318" r:id="rId11"/>
    <p:sldId id="327" r:id="rId12"/>
    <p:sldId id="329" r:id="rId13"/>
    <p:sldId id="328" r:id="rId14"/>
    <p:sldId id="330" r:id="rId15"/>
    <p:sldId id="338" r:id="rId16"/>
    <p:sldId id="333" r:id="rId17"/>
    <p:sldId id="336" r:id="rId18"/>
    <p:sldId id="332" r:id="rId19"/>
    <p:sldId id="334" r:id="rId20"/>
    <p:sldId id="335" r:id="rId21"/>
    <p:sldId id="33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4A"/>
    <a:srgbClr val="4473C5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91960" autoAdjust="0"/>
  </p:normalViewPr>
  <p:slideViewPr>
    <p:cSldViewPr snapToGrid="0" snapToObjects="1">
      <p:cViewPr varScale="1">
        <p:scale>
          <a:sx n="75" d="100"/>
          <a:sy n="75" d="100"/>
        </p:scale>
        <p:origin x="763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229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Virtual labs attended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Labs attended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numLit>
              <c:formatCode>General</c:formatCode>
              <c:ptCount val="3"/>
              <c:pt idx="0">
                <c:v>2018</c:v>
              </c:pt>
              <c:pt idx="1">
                <c:v>2019</c:v>
              </c:pt>
              <c:pt idx="2">
                <c:v>2020</c:v>
              </c:pt>
            </c:numLit>
          </c:cat>
          <c:val>
            <c:numRef>
              <c:f>Sheet1!$B$2:$B$4</c:f>
              <c:numCache>
                <c:formatCode>General</c:formatCode>
                <c:ptCount val="3"/>
                <c:pt idx="0">
                  <c:v>690</c:v>
                </c:pt>
                <c:pt idx="1">
                  <c:v>4483</c:v>
                </c:pt>
                <c:pt idx="2">
                  <c:v>4052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0D-421E-8DBC-F6033154D4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1512000"/>
        <c:axId val="831353232"/>
      </c:barChart>
      <c:catAx>
        <c:axId val="841512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353232"/>
        <c:crosses val="autoZero"/>
        <c:auto val="1"/>
        <c:lblAlgn val="ctr"/>
        <c:lblOffset val="100"/>
        <c:noMultiLvlLbl val="0"/>
      </c:catAx>
      <c:valAx>
        <c:axId val="831353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lab</a:t>
                </a:r>
                <a:r>
                  <a:rPr lang="en-US" baseline="0"/>
                  <a:t> experiments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151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Hours attended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numLit>
              <c:formatCode>General</c:formatCode>
              <c:ptCount val="3"/>
              <c:pt idx="0">
                <c:v>2018</c:v>
              </c:pt>
              <c:pt idx="1">
                <c:v>2019</c:v>
              </c:pt>
              <c:pt idx="2">
                <c:v>2020</c:v>
              </c:pt>
            </c:numLit>
          </c:cat>
          <c:val>
            <c:numRef>
              <c:f>Sheet1!$C$2:$C$4</c:f>
              <c:numCache>
                <c:formatCode>General</c:formatCode>
                <c:ptCount val="3"/>
                <c:pt idx="0">
                  <c:v>1917</c:v>
                </c:pt>
                <c:pt idx="1">
                  <c:v>23863.83</c:v>
                </c:pt>
                <c:pt idx="2">
                  <c:v>16429.419999999998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5-4B11-B83D-A1EE3581E3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7458048"/>
        <c:axId val="896424352"/>
      </c:barChart>
      <c:catAx>
        <c:axId val="897458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6424352"/>
        <c:crosses val="autoZero"/>
        <c:auto val="1"/>
        <c:lblAlgn val="ctr"/>
        <c:lblOffset val="100"/>
        <c:noMultiLvlLbl val="0"/>
      </c:catAx>
      <c:valAx>
        <c:axId val="89642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Hours attended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458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Virtual labs attended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1512000"/>
        <c:axId val="831353232"/>
      </c:barChart>
      <c:catAx>
        <c:axId val="841512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353232"/>
        <c:crosses val="autoZero"/>
        <c:auto val="1"/>
        <c:lblAlgn val="ctr"/>
        <c:lblOffset val="100"/>
        <c:noMultiLvlLbl val="0"/>
      </c:catAx>
      <c:valAx>
        <c:axId val="831353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lab</a:t>
                </a:r>
                <a:r>
                  <a:rPr lang="en-US" baseline="0"/>
                  <a:t> experiments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151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583E93-7F06-4FD5-ADA4-45262C6273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25901-863E-43FB-9F23-CCCDED5D22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67944-E7CD-4CBF-B52C-CFDA3DC45EC0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A2B97-BDDF-466E-9AE1-031669AAB6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AFE7E-F29A-4A0A-827D-3961508E42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6D75D-FDCD-4C30-A01B-6DBB2744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9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0682D-FD54-284A-B7C8-2FCD4798133C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9C84-074E-E141-A3FD-46DE87E4C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0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6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Reserve Officers' Training Corps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ROTC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7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50" y="1"/>
            <a:ext cx="10984850" cy="888999"/>
          </a:xfrm>
        </p:spPr>
        <p:txBody>
          <a:bodyPr>
            <a:normAutofit/>
          </a:bodyPr>
          <a:lstStyle>
            <a:lvl1pPr algn="l"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39972" y="1435395"/>
            <a:ext cx="10558130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7550" y="1028700"/>
            <a:ext cx="10984850" cy="4800599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spcAft>
                <a:spcPts val="2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spcAft>
                <a:spcPts val="200"/>
              </a:spcAft>
              <a:defRPr/>
            </a:lvl3pPr>
            <a:lvl4pPr algn="just">
              <a:spcAft>
                <a:spcPts val="2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spcAft>
                <a:spcPts val="200"/>
              </a:spcAft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A268889-C088-4D9F-A378-39E724A3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491" y="6459784"/>
            <a:ext cx="2881745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64972F-81E4-47C1-8110-0800DB01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484" y="6459783"/>
            <a:ext cx="1312025" cy="365125"/>
          </a:xfrm>
        </p:spPr>
        <p:txBody>
          <a:bodyPr/>
          <a:lstStyle/>
          <a:p>
            <a:fld id="{38C60F48-EAB5-A54D-B834-7AA360F3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1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436" y="6459785"/>
            <a:ext cx="2927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539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8C60F48-EAB5-A54D-B834-7AA360F3093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097280" y="1737845"/>
            <a:ext cx="1006321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package" Target="../embeddings/Microsoft_Visio_Drawing.vsdx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.vs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tinyurl.com/yyelqom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C831E-31FE-4748-8419-ADA5A6AF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6F61B-8E09-4038-BC83-0CC5D328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1F3A99-91F5-44A2-9A29-778E2BCA2F9C}"/>
              </a:ext>
            </a:extLst>
          </p:cNvPr>
          <p:cNvSpPr/>
          <p:nvPr/>
        </p:nvSpPr>
        <p:spPr>
          <a:xfrm>
            <a:off x="1524000" y="703385"/>
            <a:ext cx="9180484" cy="472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Teaching and Research on Cybersecurity Using Next-Generation Devices</a:t>
            </a:r>
          </a:p>
          <a:p>
            <a:pPr algn="ctr"/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Jorge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Crichigno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Department of Integrated Information Technology (IIT)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College of Engineering and Computing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University of South Carolina</a:t>
            </a:r>
          </a:p>
          <a:p>
            <a:pPr algn="ctr"/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McNair Center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July 29,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034174-A486-4AB5-8086-B6BB0A694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84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9725" indent="-339725">
              <a:spcBef>
                <a:spcPts val="6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Minor in IT – Cyber specialization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Option to earn DoD’s approved baseline certificates for Information Assurance Technical (IAT)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Self-contained specialization; no pre-req for other STEM majors / </a:t>
            </a:r>
            <a:r>
              <a:rPr lang="en-US" b="1" dirty="0">
                <a:solidFill>
                  <a:srgbClr val="FF0000"/>
                </a:solidFill>
              </a:rPr>
              <a:t>ROTC</a:t>
            </a:r>
          </a:p>
          <a:p>
            <a:pPr marL="339725" indent="-339725">
              <a:spcBef>
                <a:spcPts val="6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b="1" dirty="0"/>
              <a:t>Undergraduate applied research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CEC faculty, graduate student mentors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Advisory entity by NIWC Atlantic, project guidelines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Private cloud with professional tools and platforms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Hands-on applied research with physical and virtual equipment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+mj-lt"/>
              <a:buAutoNum type="arabicPeriod"/>
            </a:pPr>
            <a:r>
              <a:rPr lang="en-US" dirty="0"/>
              <a:t>Collaboration</a:t>
            </a:r>
          </a:p>
          <a:p>
            <a:pPr marL="578358" lvl="1" indent="-28575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Partnership with Intel, Cisco Systems, Palo Alto Networks, VMware, Juniper</a:t>
            </a:r>
          </a:p>
          <a:p>
            <a:pPr marL="292608" lvl="1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E81697-03D5-4AF7-B66D-54A9A1467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618" y="2016369"/>
            <a:ext cx="2685475" cy="38129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78CD12-7B20-4091-B62A-608C82052E3E}"/>
              </a:ext>
            </a:extLst>
          </p:cNvPr>
          <p:cNvSpPr txBox="1"/>
          <p:nvPr/>
        </p:nvSpPr>
        <p:spPr>
          <a:xfrm>
            <a:off x="9263618" y="5874279"/>
            <a:ext cx="26854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Minor in IT and undergraduate research</a:t>
            </a:r>
            <a:endParaRPr lang="en-US" sz="13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A8A0FE-3764-43EE-80F5-A46F10190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58" y="5449200"/>
            <a:ext cx="2781241" cy="5903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CDF3C9-CCCD-4839-8CA5-5CB9EC565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791" y="5271828"/>
            <a:ext cx="1787889" cy="977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D752E3-E32F-4705-BF1D-2F3CDA85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264" y="5034740"/>
            <a:ext cx="2351610" cy="1214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61C1C2-5E6F-40C2-A7A0-B421ACCA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13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DoD’s Information Assurance (IA) workforce is classified in IA technical (IAT):</a:t>
            </a:r>
          </a:p>
          <a:p>
            <a:pPr marL="640271" lvl="1" indent="-347663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Level 1 (IAT 1): Computing environment information assurance</a:t>
            </a:r>
          </a:p>
          <a:p>
            <a:pPr marL="640271" lvl="1" indent="-347663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Level 2 (IAT 2): Network environment information assurance</a:t>
            </a:r>
          </a:p>
          <a:p>
            <a:pPr marL="640271" lvl="1" indent="-347663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Level 3 (IAT 3): Enclave, advanced network &amp; computer information assurance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It requires partnership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Cisco Systems, Palo Alto Networks, VMware, Juniper, Intel 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137EC1-264A-4885-9416-A4175D73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600" y="3657599"/>
            <a:ext cx="7524750" cy="217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AB461-87C6-4F69-BDF3-A21A6C16E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A1F4E5-5048-4F33-8608-64E64B40B4FA}"/>
              </a:ext>
            </a:extLst>
          </p:cNvPr>
          <p:cNvSpPr txBox="1"/>
          <p:nvPr/>
        </p:nvSpPr>
        <p:spPr>
          <a:xfrm>
            <a:off x="2339650" y="5784333"/>
            <a:ext cx="707867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0" i="0" dirty="0">
                <a:solidFill>
                  <a:srgbClr val="4D5156"/>
                </a:solidFill>
                <a:effectLst/>
                <a:latin typeface="Roboto"/>
              </a:rPr>
              <a:t>NICE: National Initiative for Cybersecurity Education (NIST)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38742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Collaboration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Applied teaching and research -&gt; professional tools, platforms, market validation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Cisco Systems, Palo Alto Networks, VMware, Juniper, Intel 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682E24-60D0-47DD-B0F8-26ACDC385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80" y="2517012"/>
            <a:ext cx="4839880" cy="3464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0A52E8-BF4D-497C-ADA0-B4DA295DC511}"/>
              </a:ext>
            </a:extLst>
          </p:cNvPr>
          <p:cNvSpPr txBox="1"/>
          <p:nvPr/>
        </p:nvSpPr>
        <p:spPr>
          <a:xfrm>
            <a:off x="311880" y="5968999"/>
            <a:ext cx="48548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Pod deployed in private cloud</a:t>
            </a:r>
            <a:endParaRPr lang="en-US" sz="13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C563F8-C3DB-4B94-9ADF-82520423BBD9}"/>
              </a:ext>
            </a:extLst>
          </p:cNvPr>
          <p:cNvCxnSpPr>
            <a:cxnSpLocks/>
          </p:cNvCxnSpPr>
          <p:nvPr/>
        </p:nvCxnSpPr>
        <p:spPr>
          <a:xfrm flipH="1">
            <a:off x="2752531" y="4320073"/>
            <a:ext cx="29671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1CC5FC5-1B93-4C4A-9C58-0ACB2E68993E}"/>
              </a:ext>
            </a:extLst>
          </p:cNvPr>
          <p:cNvSpPr txBox="1"/>
          <p:nvPr/>
        </p:nvSpPr>
        <p:spPr>
          <a:xfrm>
            <a:off x="5767338" y="4158490"/>
            <a:ext cx="43114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Next-generation </a:t>
            </a:r>
            <a:r>
              <a:rPr lang="en-US" sz="1500" dirty="0"/>
              <a:t>Firewall Virtual Machine + licenses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329A14-AB88-4C88-B536-87952E387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6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Collaboration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Applied teaching and research -&gt; professional tools, platforms, market validation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Cisco Systems, Palo Alto Networks, VMware, Juniper, Intel 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682E24-60D0-47DD-B0F8-26ACDC385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80" y="2517012"/>
            <a:ext cx="4839880" cy="3464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0A52E8-BF4D-497C-ADA0-B4DA295DC511}"/>
              </a:ext>
            </a:extLst>
          </p:cNvPr>
          <p:cNvSpPr txBox="1"/>
          <p:nvPr/>
        </p:nvSpPr>
        <p:spPr>
          <a:xfrm>
            <a:off x="311880" y="5968999"/>
            <a:ext cx="48548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Pod deployed in private cloud</a:t>
            </a:r>
            <a:endParaRPr lang="en-US" sz="13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9D8EE-0567-440A-BAA7-569941DF5DDA}"/>
              </a:ext>
            </a:extLst>
          </p:cNvPr>
          <p:cNvSpPr txBox="1"/>
          <p:nvPr/>
        </p:nvSpPr>
        <p:spPr>
          <a:xfrm>
            <a:off x="9775675" y="1028700"/>
            <a:ext cx="2422783" cy="1519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2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4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Bachelor’s degree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IAT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Hands-on expertise Palo Alto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497714-B738-4BE8-A6A6-977C22F3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234" y="2517012"/>
            <a:ext cx="5165691" cy="3439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8619ED-681D-4BB7-8BC5-39AC98507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F644F8-9A93-43CB-9543-06EFA71B4E61}"/>
              </a:ext>
            </a:extLst>
          </p:cNvPr>
          <p:cNvSpPr txBox="1"/>
          <p:nvPr/>
        </p:nvSpPr>
        <p:spPr>
          <a:xfrm>
            <a:off x="6033541" y="5955172"/>
            <a:ext cx="519971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Job search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146881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Collaboration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Applied teaching and research -&gt; professional tools, platforms, market validation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Cisco Systems, Palo Alto Networks, VMware, Juniper, Intel 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82C7B7-E8D4-4547-A877-C1C08B3B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04311"/>
            <a:ext cx="4593958" cy="3451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0A52E8-BF4D-497C-ADA0-B4DA295DC511}"/>
              </a:ext>
            </a:extLst>
          </p:cNvPr>
          <p:cNvSpPr txBox="1"/>
          <p:nvPr/>
        </p:nvSpPr>
        <p:spPr>
          <a:xfrm>
            <a:off x="311880" y="5968999"/>
            <a:ext cx="48548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Additional credentials</a:t>
            </a:r>
            <a:endParaRPr lang="en-US" sz="13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9D8EE-0567-440A-BAA7-569941DF5DDA}"/>
              </a:ext>
            </a:extLst>
          </p:cNvPr>
          <p:cNvSpPr txBox="1"/>
          <p:nvPr/>
        </p:nvSpPr>
        <p:spPr>
          <a:xfrm>
            <a:off x="6177657" y="5981699"/>
            <a:ext cx="519971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Job search</a:t>
            </a:r>
            <a:endParaRPr lang="en-US" sz="13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4731BE-AD1C-4457-A446-775D1B599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234" y="2517012"/>
            <a:ext cx="5165691" cy="3439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52727F-459F-46AC-8D0C-DBD9A64904F1}"/>
              </a:ext>
            </a:extLst>
          </p:cNvPr>
          <p:cNvSpPr/>
          <p:nvPr/>
        </p:nvSpPr>
        <p:spPr>
          <a:xfrm>
            <a:off x="6307494" y="4954555"/>
            <a:ext cx="802433" cy="18661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885D88-1C49-4BD3-A12C-9DA7B65BA135}"/>
              </a:ext>
            </a:extLst>
          </p:cNvPr>
          <p:cNvSpPr/>
          <p:nvPr/>
        </p:nvSpPr>
        <p:spPr>
          <a:xfrm>
            <a:off x="6382140" y="5769229"/>
            <a:ext cx="880188" cy="18661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EC830F-07CF-4B0B-A01C-8DEDAA595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5E0B64-C08E-4021-A45E-75065A9C69A4}"/>
              </a:ext>
            </a:extLst>
          </p:cNvPr>
          <p:cNvSpPr txBox="1"/>
          <p:nvPr/>
        </p:nvSpPr>
        <p:spPr>
          <a:xfrm>
            <a:off x="9775675" y="1028700"/>
            <a:ext cx="2422783" cy="1519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2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4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Bachelor’s degree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IAT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Hands-on expertise Palo Alto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374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ONR’s Cyber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3363" indent="-2333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Collaboration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Applied teaching and research -&gt; professional tools, platforms, market validation</a:t>
            </a:r>
          </a:p>
          <a:p>
            <a:pPr marL="584708" lvl="1" indent="-29210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Cisco Systems, Palo Alto Networks, VMware, Juniper, Intel 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82C7B7-E8D4-4547-A877-C1C08B3B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04311"/>
            <a:ext cx="4593958" cy="3451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0A52E8-BF4D-497C-ADA0-B4DA295DC511}"/>
              </a:ext>
            </a:extLst>
          </p:cNvPr>
          <p:cNvSpPr txBox="1"/>
          <p:nvPr/>
        </p:nvSpPr>
        <p:spPr>
          <a:xfrm>
            <a:off x="311880" y="5968999"/>
            <a:ext cx="48548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>
                <a:latin typeface="Times New Roman" panose="02020603050405020304" pitchFamily="18" charset="0"/>
              </a:rPr>
              <a:t>Additional credentials</a:t>
            </a:r>
            <a:endParaRPr lang="en-US" sz="13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9D8EE-0567-440A-BAA7-569941DF5DDA}"/>
              </a:ext>
            </a:extLst>
          </p:cNvPr>
          <p:cNvSpPr txBox="1"/>
          <p:nvPr/>
        </p:nvSpPr>
        <p:spPr>
          <a:xfrm>
            <a:off x="6177657" y="5981699"/>
            <a:ext cx="519971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dirty="0" err="1">
                <a:latin typeface="Times New Roman" panose="02020603050405020304" pitchFamily="18" charset="0"/>
              </a:rPr>
              <a:t>UofSC’s</a:t>
            </a:r>
            <a:r>
              <a:rPr lang="en-US" sz="1300" dirty="0">
                <a:latin typeface="Times New Roman" panose="02020603050405020304" pitchFamily="18" charset="0"/>
              </a:rPr>
              <a:t> ROTC</a:t>
            </a:r>
            <a:endParaRPr lang="en-US" sz="13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5442CD-514C-4593-8022-54F2EC8DD2A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178" y="2440304"/>
            <a:ext cx="4263306" cy="35159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102421-4364-4C56-B7F0-FEEBA0AD3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393AD2-7A7B-4E44-987B-AB369540323F}"/>
              </a:ext>
            </a:extLst>
          </p:cNvPr>
          <p:cNvSpPr txBox="1"/>
          <p:nvPr/>
        </p:nvSpPr>
        <p:spPr>
          <a:xfrm>
            <a:off x="9775675" y="1028700"/>
            <a:ext cx="2422783" cy="1519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2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44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Bachelor’s degree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IAT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</a:p>
          <a:p>
            <a:pPr>
              <a:spcBef>
                <a:spcPts val="200"/>
              </a:spcBef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Hands-on expertise Palo Alto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136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Development of new techniques against attacks targeting “Internet-of-Things” devices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Agreement with the Center for Applied Internet Data Analysis (CAIDA) (San Diego)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03043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CA053-3FAA-4FCD-9439-2606F4D1B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01" y="2238992"/>
            <a:ext cx="6269006" cy="31082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B65DAE-A533-470E-9DF5-581717BDF186}"/>
              </a:ext>
            </a:extLst>
          </p:cNvPr>
          <p:cNvSpPr/>
          <p:nvPr/>
        </p:nvSpPr>
        <p:spPr>
          <a:xfrm>
            <a:off x="432901" y="5424944"/>
            <a:ext cx="626900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Global distribution of exploited IoT devices; results from this research project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973489-F8EA-48EC-A3E8-ECA09093A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443" y="2238991"/>
            <a:ext cx="3076494" cy="3108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8C3CC8-0C6C-44E1-A45A-35F0B870D286}"/>
              </a:ext>
            </a:extLst>
          </p:cNvPr>
          <p:cNvSpPr/>
          <p:nvPr/>
        </p:nvSpPr>
        <p:spPr>
          <a:xfrm>
            <a:off x="7851443" y="5424944"/>
            <a:ext cx="31534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/>
              <a:t>Malware exploiting default credentials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571F3C-2CE5-4472-89EC-2AC8BD4A3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33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Development of new techniques against attacks targeting “Internet-of-Things” devices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Agreement with the Center for Applied Internet Data Analysis (CAIDA) (San Diego)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1F39C4-D9EF-47F2-A1AE-0174D2FA8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335" y="2351314"/>
            <a:ext cx="6479329" cy="323966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D5C88D-174C-4DD8-A43E-2D67D19F4613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03043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CB81BF3-6735-4463-8413-6289BAAD3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78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Performance testing Google’s new communication protocol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Feedback to Google (used in </a:t>
            </a:r>
            <a:r>
              <a:rPr lang="en-US" dirty="0" err="1"/>
              <a:t>Youtube</a:t>
            </a:r>
            <a:r>
              <a:rPr lang="en-US" dirty="0"/>
              <a:t>, Chrome, and other apps)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Emulating behavior in private cloud before Google’s protocol public release</a:t>
            </a:r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C3730-62F1-4A88-A91E-C03CF2899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997" y="2537050"/>
            <a:ext cx="5388430" cy="3551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1F829-3E52-400F-ADBF-3DDEB6DEB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7" y="2980309"/>
            <a:ext cx="4263703" cy="236175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3DA51D-BD4C-4F6E-834D-8C876B267C2A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03043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A95DD89-ED11-4A77-A24A-CC780B38B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60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Improving system’s performance using next-generation switches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Offloading computational tasks to network switches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Orders of magnitude faster than general-purpose CPU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Very limited instructions set (e.g., no multiplication, no division, simple operations)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Agreement with Intel (chips, software development environment)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6C462-9880-4F95-8327-FE740D6AE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32" y="3167094"/>
            <a:ext cx="3974443" cy="227791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48FB13-CAC9-46C5-B490-923D7744A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084185"/>
              </p:ext>
            </p:extLst>
          </p:nvPr>
        </p:nvGraphicFramePr>
        <p:xfrm>
          <a:off x="5706833" y="3518583"/>
          <a:ext cx="4701209" cy="1737360"/>
        </p:xfrm>
        <a:graphic>
          <a:graphicData uri="http://schemas.openxmlformats.org/drawingml/2006/table">
            <a:tbl>
              <a:tblPr/>
              <a:tblGrid>
                <a:gridCol w="1008244">
                  <a:extLst>
                    <a:ext uri="{9D8B030D-6E8A-4147-A177-3AD203B41FA5}">
                      <a16:colId xmlns:a16="http://schemas.microsoft.com/office/drawing/2014/main" val="1899566845"/>
                    </a:ext>
                  </a:extLst>
                </a:gridCol>
                <a:gridCol w="1715784">
                  <a:extLst>
                    <a:ext uri="{9D8B030D-6E8A-4147-A177-3AD203B41FA5}">
                      <a16:colId xmlns:a16="http://schemas.microsoft.com/office/drawing/2014/main" val="1632571523"/>
                    </a:ext>
                  </a:extLst>
                </a:gridCol>
                <a:gridCol w="1977181">
                  <a:extLst>
                    <a:ext uri="{9D8B030D-6E8A-4147-A177-3AD203B41FA5}">
                      <a16:colId xmlns:a16="http://schemas.microsoft.com/office/drawing/2014/main" val="387049721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Programmable Switch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General-purpose 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06402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$ 10,000 - 25,000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3483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~35,000,000 connections per switch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~500 connections per core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40204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Latency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nanoseconds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 to hundreds of milliseconds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73306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8364B7B-233B-47E3-8D21-31B753ED94F6}"/>
              </a:ext>
            </a:extLst>
          </p:cNvPr>
          <p:cNvSpPr txBox="1"/>
          <p:nvPr/>
        </p:nvSpPr>
        <p:spPr>
          <a:xfrm>
            <a:off x="5908814" y="3196788"/>
            <a:ext cx="42338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Application example: media (voice) relay server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D6014E-ADBC-4651-8963-2CF99C7A7572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03043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8709F83-822F-4718-A572-18EACA704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13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Projects at IIT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Local private cloud to support virtual labs and remote-access capabilities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Expanding local cloud to a multi-state distributed cloud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Support for teaching and research using private cloud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Office of the Naval Research (ONR) project </a:t>
            </a:r>
          </a:p>
          <a:p>
            <a:pPr marL="578358" lvl="1" indent="-28575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Enhancing the Preparation of Next-generation Cyber Professionals</a:t>
            </a:r>
            <a:endParaRPr lang="en-US" dirty="0"/>
          </a:p>
          <a:p>
            <a:pPr marL="573596" lvl="1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3596" lvl="1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185640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464212-9CDB-4AEA-91E9-A2A73185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49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Improving system’s performance using next-generation switches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Offloading computational tasks to network switches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Orders of magnitude faster than general-purpose CPU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Very limited instructions set (e.g., no multiplication, no division, simple operations)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Agreement with Intel (chips, software development environment)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20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06C3B3-636E-4F91-98C7-4DBD4340263D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03043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DD3B6B7-7D6E-4AC1-8B35-B7711AE1E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BE0A95-E7EC-4A9E-A766-243C5DE7A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924" y="3266211"/>
            <a:ext cx="5388095" cy="28929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26C3E2-5137-41BB-9898-70FE830BC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94" y="2993259"/>
            <a:ext cx="5388095" cy="29254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5653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NIWC Atlantic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Collaboration with NIWC Atlantic is essential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We want to acknowledge Michael </a:t>
            </a:r>
            <a:r>
              <a:rPr lang="en-US" dirty="0" err="1"/>
              <a:t>Merriken</a:t>
            </a:r>
            <a:r>
              <a:rPr lang="en-US" dirty="0"/>
              <a:t> and Captain Sanders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Advisory entity to the project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Provide input for undergraduate research projects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Coordination with </a:t>
            </a:r>
            <a:r>
              <a:rPr lang="en-US" dirty="0" err="1"/>
              <a:t>UofSC’s</a:t>
            </a:r>
            <a:r>
              <a:rPr lang="en-US" dirty="0"/>
              <a:t> ROTC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Navy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Army</a:t>
            </a:r>
          </a:p>
          <a:p>
            <a:pPr marL="640271" lvl="1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Air Force</a:t>
            </a:r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7663" indent="-347663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7663" indent="-347663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21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06C3B3-636E-4F91-98C7-4DBD4340263D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3125364" cy="12699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2BB1998-3504-4212-970B-52726AF50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82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Cybersecurity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NSF Cybersecurity (2018)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Local private cloud for teaching and research in cyber at </a:t>
            </a:r>
            <a:r>
              <a:rPr lang="en-US" dirty="0" err="1"/>
              <a:t>UofSC</a:t>
            </a:r>
            <a:endParaRPr lang="en-US" dirty="0"/>
          </a:p>
          <a:p>
            <a:pPr marL="0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E39FB-EDAE-4AEB-B02C-5ADD1FE9D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67" y="2286000"/>
            <a:ext cx="5632283" cy="32854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86EE78-AD73-489F-A03D-1DB2120E8132}"/>
              </a:ext>
            </a:extLst>
          </p:cNvPr>
          <p:cNvSpPr txBox="1"/>
          <p:nvPr/>
        </p:nvSpPr>
        <p:spPr>
          <a:xfrm>
            <a:off x="516467" y="1933205"/>
            <a:ext cx="605674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auto" latinLnBrk="0" hangingPunct="1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 a private cloud</a:t>
            </a:r>
          </a:p>
          <a:p>
            <a:pPr marL="285750" marR="0" lvl="0" indent="-285750" algn="l" defTabSz="685800" rtl="0" eaLnBrk="1" fontAlgn="auto" latinLnBrk="0" hangingPunct="1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Real protocol stacks and live traffic experimentation</a:t>
            </a:r>
          </a:p>
          <a:p>
            <a:pPr marL="285750" marR="0" lvl="0" indent="-285750" algn="l" defTabSz="685800" rtl="0" eaLnBrk="1" fontAlgn="auto" latinLnBrk="0" hangingPunct="1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Scalable platform, hundreds of users simultaneously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7F0BF2-45B5-495D-A9FE-CF93EA6EE4E5}"/>
              </a:ext>
            </a:extLst>
          </p:cNvPr>
          <p:cNvSpPr/>
          <p:nvPr/>
        </p:nvSpPr>
        <p:spPr>
          <a:xfrm>
            <a:off x="6096000" y="2201333"/>
            <a:ext cx="5740400" cy="337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358255-A02A-4818-80F8-5710FA863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61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Cybersecurity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Portal system</a:t>
            </a:r>
          </a:p>
          <a:p>
            <a:pPr marL="0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E39FB-EDAE-4AEB-B02C-5ADD1FE9D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667" y="2286000"/>
            <a:ext cx="5632283" cy="32854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7F0BF2-45B5-495D-A9FE-CF93EA6EE4E5}"/>
              </a:ext>
            </a:extLst>
          </p:cNvPr>
          <p:cNvSpPr/>
          <p:nvPr/>
        </p:nvSpPr>
        <p:spPr>
          <a:xfrm>
            <a:off x="6096000" y="2201333"/>
            <a:ext cx="5740400" cy="337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34DAC5C-7963-4CC6-BAD3-173E935431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786073"/>
              </p:ext>
            </p:extLst>
          </p:nvPr>
        </p:nvGraphicFramePr>
        <p:xfrm>
          <a:off x="392224" y="2048513"/>
          <a:ext cx="5246576" cy="3780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Visio" r:id="rId5" imgW="9631539" imgH="6964617" progId="Visio.Drawing.15">
                  <p:embed/>
                </p:oleObj>
              </mc:Choice>
              <mc:Fallback>
                <p:oleObj name="Visio" r:id="rId5" imgW="9631539" imgH="696461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224" y="2048513"/>
                        <a:ext cx="5246576" cy="378078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F1212B5-E931-4E9A-9C4B-9642F2A44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50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</a:t>
            </a:r>
            <a:r>
              <a:rPr lang="en-US" dirty="0" err="1"/>
              <a:t>Cybertraining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NSF </a:t>
            </a:r>
            <a:r>
              <a:rPr lang="en-US" dirty="0" err="1"/>
              <a:t>Cybertraining</a:t>
            </a:r>
            <a:r>
              <a:rPr lang="en-US" dirty="0"/>
              <a:t> (2019): Cyberinfrastructure for moving big data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There is a need for IT technical expertise country-wide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E.g., </a:t>
            </a:r>
            <a:r>
              <a:rPr lang="en-US" dirty="0" err="1"/>
              <a:t>ESnet</a:t>
            </a:r>
            <a:r>
              <a:rPr lang="en-US" dirty="0"/>
              <a:t> is the network connecting national labs, research institutions</a:t>
            </a:r>
          </a:p>
          <a:p>
            <a:pPr marL="578358" lvl="1" indent="-285750"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Managed by the Department of Energy (Berkeley National Lab)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Rates of 50 Gbps, emulation of high-performance systems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9DDE0-BE24-4828-B2A3-D4761EE0E7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72" y="3287486"/>
            <a:ext cx="3537857" cy="25418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F74A0A-B201-43FD-B666-1BD5BEFD6DF6}"/>
              </a:ext>
            </a:extLst>
          </p:cNvPr>
          <p:cNvSpPr txBox="1"/>
          <p:nvPr/>
        </p:nvSpPr>
        <p:spPr>
          <a:xfrm>
            <a:off x="4541368" y="5953844"/>
            <a:ext cx="41039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Monthly average traffic volume, 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ESnet</a:t>
            </a:r>
            <a:endParaRPr lang="en-US" sz="1500" dirty="0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DC01F798-9A24-4D16-A421-601DA555C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47" y="3258984"/>
            <a:ext cx="17859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C24F6583-C418-4DA3-846C-DEB34D109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395" y="3493459"/>
            <a:ext cx="15090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Intel Xeon Gold 6130 CPU, 2.1 GHz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C8A298EA-6269-4816-A69A-6B4BFC44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205" y="5240881"/>
            <a:ext cx="3097213" cy="74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45BBCB-7E9D-4424-A0A9-C8C35998D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32" y="3288402"/>
            <a:ext cx="4103914" cy="25483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226ED9-0774-428A-97B5-8968DFE6E04B}"/>
              </a:ext>
            </a:extLst>
          </p:cNvPr>
          <p:cNvSpPr txBox="1"/>
          <p:nvPr/>
        </p:nvSpPr>
        <p:spPr>
          <a:xfrm>
            <a:off x="252532" y="5954165"/>
            <a:ext cx="41039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ESnet</a:t>
            </a:r>
            <a:endParaRPr lang="en-US" sz="15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0BBED0-B7BF-4E8A-847D-14EB4921BCE1}"/>
              </a:ext>
            </a:extLst>
          </p:cNvPr>
          <p:cNvCxnSpPr/>
          <p:nvPr/>
        </p:nvCxnSpPr>
        <p:spPr>
          <a:xfrm flipH="1">
            <a:off x="10439400" y="4050130"/>
            <a:ext cx="674914" cy="89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E62C97-2B4A-4199-9618-73098509A7C7}"/>
              </a:ext>
            </a:extLst>
          </p:cNvPr>
          <p:cNvCxnSpPr>
            <a:cxnSpLocks/>
          </p:cNvCxnSpPr>
          <p:nvPr/>
        </p:nvCxnSpPr>
        <p:spPr>
          <a:xfrm flipH="1">
            <a:off x="9971314" y="4050130"/>
            <a:ext cx="1155230" cy="511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E72D9E-D43A-4AC0-80E4-529315F1D90D}"/>
              </a:ext>
            </a:extLst>
          </p:cNvPr>
          <p:cNvCxnSpPr>
            <a:cxnSpLocks/>
          </p:cNvCxnSpPr>
          <p:nvPr/>
        </p:nvCxnSpPr>
        <p:spPr>
          <a:xfrm flipH="1">
            <a:off x="10642028" y="4050130"/>
            <a:ext cx="484516" cy="664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956A861-E7E9-4793-9E31-4AFFCF7BF880}"/>
              </a:ext>
            </a:extLst>
          </p:cNvPr>
          <p:cNvSpPr txBox="1"/>
          <p:nvPr/>
        </p:nvSpPr>
        <p:spPr>
          <a:xfrm>
            <a:off x="8168522" y="5959609"/>
            <a:ext cx="41039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Three-node network emulation</a:t>
            </a:r>
            <a:endParaRPr lang="en-US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FAE35-089B-4509-9F6F-4394B48CD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ATE and 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50" y="894443"/>
            <a:ext cx="10984850" cy="4800599"/>
          </a:xfrm>
        </p:spPr>
        <p:txBody>
          <a:bodyPr/>
          <a:lstStyle/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NSF Advanced Technical Education (ATE) and NSF Campus Cyberinfrastructure (CC) (2019)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Development of a multi-state distributed cloud to support teaching, research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2+2+2 program (HS + College + University) 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Distributed cloud pools resources from SC and NC, serves institutions seamlessly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Requests to use the platform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Berkeley National Lab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SANS institute (“</a:t>
            </a:r>
            <a:r>
              <a:rPr lang="en-US" sz="1500" dirty="0" err="1"/>
              <a:t>girlsgocyber</a:t>
            </a:r>
            <a:r>
              <a:rPr lang="en-US" sz="1500" dirty="0"/>
              <a:t>”)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Multiple higher-ed institutions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International Networks at Indiana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Fort Gordon (2 cyber courses)</a:t>
            </a:r>
          </a:p>
          <a:p>
            <a:pPr marL="578358" lvl="1" indent="-28575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500" dirty="0"/>
              <a:t>Texas’ </a:t>
            </a:r>
            <a:r>
              <a:rPr lang="en-US" sz="1500" dirty="0" err="1"/>
              <a:t>Lonestart</a:t>
            </a:r>
            <a:r>
              <a:rPr lang="en-US" sz="1500" dirty="0"/>
              <a:t> Education and Research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573596" lvl="1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3941793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ABE4E7B-F2FF-4E04-8811-F42A6BFDDD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608515"/>
              </p:ext>
            </p:extLst>
          </p:nvPr>
        </p:nvGraphicFramePr>
        <p:xfrm>
          <a:off x="5964192" y="2991174"/>
          <a:ext cx="5189326" cy="3283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Visio" r:id="rId3" imgW="6492346" imgH="4107164" progId="Visio.Drawing.15">
                  <p:embed/>
                </p:oleObj>
              </mc:Choice>
              <mc:Fallback>
                <p:oleObj name="Visio" r:id="rId3" imgW="6492346" imgH="4107164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192" y="2991174"/>
                        <a:ext cx="5189326" cy="3283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2053379-5BE9-4E86-8BBA-0456A941148F}"/>
              </a:ext>
            </a:extLst>
          </p:cNvPr>
          <p:cNvSpPr/>
          <p:nvPr/>
        </p:nvSpPr>
        <p:spPr>
          <a:xfrm>
            <a:off x="5789023" y="2991174"/>
            <a:ext cx="5562600" cy="3283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218F8B-2444-49AD-AFCB-19468D514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99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Cloud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Portal system, </a:t>
            </a:r>
            <a:r>
              <a:rPr lang="en-US" dirty="0" err="1"/>
              <a:t>UofSC</a:t>
            </a:r>
            <a:r>
              <a:rPr lang="en-US" dirty="0"/>
              <a:t> usage only</a:t>
            </a:r>
          </a:p>
          <a:p>
            <a:pPr marL="573596" lvl="1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2ED9539-4793-4622-BACF-B0C6048BAE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2886349"/>
              </p:ext>
            </p:extLst>
          </p:nvPr>
        </p:nvGraphicFramePr>
        <p:xfrm>
          <a:off x="725655" y="2128155"/>
          <a:ext cx="4312920" cy="367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693AA8D-4CF6-4C95-97FF-F7D6BCA04B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542129"/>
              </p:ext>
            </p:extLst>
          </p:nvPr>
        </p:nvGraphicFramePr>
        <p:xfrm>
          <a:off x="6590884" y="2128155"/>
          <a:ext cx="4320540" cy="363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5C1E54C-6911-4DFF-A2E5-CAEF6B3D3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28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Cloud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Private vs public cloud</a:t>
            </a:r>
          </a:p>
          <a:p>
            <a:pPr marL="573596" lvl="1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spcBef>
                <a:spcPts val="600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84708" lvl="1" indent="-2921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C2ED9539-4793-4622-BACF-B0C6048BAE3F}"/>
              </a:ext>
            </a:extLst>
          </p:cNvPr>
          <p:cNvGraphicFramePr>
            <a:graphicFrameLocks/>
          </p:cNvGraphicFramePr>
          <p:nvPr/>
        </p:nvGraphicFramePr>
        <p:xfrm>
          <a:off x="725655" y="2128155"/>
          <a:ext cx="4312920" cy="367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0AA681-EFD2-49C7-9704-4D448809E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03552"/>
              </p:ext>
            </p:extLst>
          </p:nvPr>
        </p:nvGraphicFramePr>
        <p:xfrm>
          <a:off x="1616363" y="1506787"/>
          <a:ext cx="9078684" cy="4763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9672">
                  <a:extLst>
                    <a:ext uri="{9D8B030D-6E8A-4147-A177-3AD203B41FA5}">
                      <a16:colId xmlns:a16="http://schemas.microsoft.com/office/drawing/2014/main" val="3007434720"/>
                    </a:ext>
                  </a:extLst>
                </a:gridCol>
                <a:gridCol w="3404506">
                  <a:extLst>
                    <a:ext uri="{9D8B030D-6E8A-4147-A177-3AD203B41FA5}">
                      <a16:colId xmlns:a16="http://schemas.microsoft.com/office/drawing/2014/main" val="374435292"/>
                    </a:ext>
                  </a:extLst>
                </a:gridCol>
                <a:gridCol w="3404506">
                  <a:extLst>
                    <a:ext uri="{9D8B030D-6E8A-4147-A177-3AD203B41FA5}">
                      <a16:colId xmlns:a16="http://schemas.microsoft.com/office/drawing/2014/main" val="2131172172"/>
                    </a:ext>
                  </a:extLst>
                </a:gridCol>
              </a:tblGrid>
              <a:tr h="260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Private Cloud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Cloud (e.g., AWS)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961827"/>
                  </a:ext>
                </a:extLst>
              </a:tr>
              <a:tr h="5419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Granularity to allocate physical resources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granular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granular (access to the physical resources requires additional fees)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86887608"/>
                  </a:ext>
                </a:extLst>
              </a:tr>
              <a:tr h="5419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Easy to create custom pods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Easy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difficult; hard to design complex topologies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67394658"/>
                  </a:ext>
                </a:extLst>
              </a:tr>
              <a:tr h="82306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effective when used extensively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effective for individual / small virtual machines; costly for large virtual machines over time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51445046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 Staff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 cost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cost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15424247"/>
                  </a:ext>
                </a:extLst>
              </a:tr>
              <a:tr h="11042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layer for pedagogy and presentation of virtual scenarios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flexible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flexible; limited to providers’ interface, e.g., command-line interface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78171331"/>
                  </a:ext>
                </a:extLst>
              </a:tr>
              <a:tr h="82306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Time-sharing compute resources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owner controls who can access resources. Easy to implement time-sharing policies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 provider controls who can access resources (typically, a fee is required per user accessing resources)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586119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D7A0C4B-0F49-4787-A7F5-723273CE1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8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1"/>
            <a:ext cx="11571033" cy="888999"/>
          </a:xfrm>
        </p:spPr>
        <p:txBody>
          <a:bodyPr>
            <a:normAutofit/>
          </a:bodyPr>
          <a:lstStyle/>
          <a:p>
            <a:r>
              <a:rPr kumimoji="0" lang="en-US" sz="38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ONR’s Cyber Project</a:t>
            </a:r>
            <a:endParaRPr lang="en-US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92100" indent="-2921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“Enhancing the Preparation of Next-generation Cyber Professionals” (2020)</a:t>
            </a:r>
            <a:endParaRPr lang="en-US" dirty="0"/>
          </a:p>
          <a:p>
            <a:pPr marL="292100" indent="-2921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South Carolina cybersecurity needs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NIWC Atlantic, SRNL, Fort Jackson, Shaw Air Force Base, private industry</a:t>
            </a:r>
          </a:p>
          <a:p>
            <a:pPr marL="292100" indent="-2921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Recruiting the American military’s cyber force is more difficult than ever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DoD has been struggling to hire more than 8,000 cyber positions (2018)</a:t>
            </a:r>
            <a:r>
              <a:rPr lang="en-US" baseline="30000" dirty="0"/>
              <a:t>1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Shortage of cybersecurity professionals</a:t>
            </a:r>
          </a:p>
          <a:p>
            <a:pPr marL="280988" indent="-280988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The College of Engineering and Computing is addressing the workforce needs: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Encourage STEM, </a:t>
            </a:r>
            <a:r>
              <a:rPr lang="en-US" b="1" dirty="0">
                <a:solidFill>
                  <a:schemeClr val="accent1"/>
                </a:solidFill>
              </a:rPr>
              <a:t>ROTC</a:t>
            </a:r>
            <a:r>
              <a:rPr lang="en-US" dirty="0"/>
              <a:t> students to obtain a minor in IT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Undergraduate applied research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Private cloud</a:t>
            </a:r>
          </a:p>
          <a:p>
            <a:pPr marL="584708" lvl="1" indent="-292100">
              <a:spcBef>
                <a:spcPts val="6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/>
              <a:t>Collaboration among industry, government, education institutions</a:t>
            </a:r>
          </a:p>
          <a:p>
            <a:pPr marL="584708" lvl="1" indent="-29210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B140-3A3C-4B97-9CA7-D5ABD604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7FCF9-DF52-41C1-93C0-582BF8D830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644" y="3985939"/>
            <a:ext cx="2846852" cy="197533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028B32-6AB9-4D9E-B18A-E40893157ABF}"/>
              </a:ext>
            </a:extLst>
          </p:cNvPr>
          <p:cNvSpPr txBox="1"/>
          <p:nvPr/>
        </p:nvSpPr>
        <p:spPr>
          <a:xfrm>
            <a:off x="5328491" y="5503072"/>
            <a:ext cx="296324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Cybersecurity job openings in four metro areas near Columbia, Feb. 2020</a:t>
            </a:r>
            <a:endParaRPr lang="en-US" sz="13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4F97F-126F-47F3-906F-FBC50D9D8F17}"/>
              </a:ext>
            </a:extLst>
          </p:cNvPr>
          <p:cNvSpPr txBox="1"/>
          <p:nvPr/>
        </p:nvSpPr>
        <p:spPr>
          <a:xfrm>
            <a:off x="691333" y="6086865"/>
            <a:ext cx="1039869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US" sz="13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J. Lynch, “Inside the Pentagon’s Struggle to Build a Cyber Force,” Fifth Domain publication, October 29, 2018. Online</a:t>
            </a:r>
            <a:r>
              <a:rPr lang="en-US" sz="13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r>
              <a:rPr lang="en-US" sz="1300" u="sng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https://tinyurl.com/yyelqomp</a:t>
            </a:r>
            <a:endParaRPr lang="en-US" sz="13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8AABC9-AAB1-4838-B784-DCB12499D8C1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56913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D4E8A94-DA8B-4858-A98C-E91CD6C08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91" y="6459782"/>
            <a:ext cx="172029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2702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11178</TotalTime>
  <Words>1245</Words>
  <Application>Microsoft Office PowerPoint</Application>
  <PresentationFormat>Widescreen</PresentationFormat>
  <Paragraphs>244</Paragraphs>
  <Slides>21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Roboto</vt:lpstr>
      <vt:lpstr>Times New Roman</vt:lpstr>
      <vt:lpstr>Wingdings</vt:lpstr>
      <vt:lpstr>Retrospect</vt:lpstr>
      <vt:lpstr>Visio</vt:lpstr>
      <vt:lpstr>PowerPoint Presentation</vt:lpstr>
      <vt:lpstr>Agenda</vt:lpstr>
      <vt:lpstr>NSF Cybersecurity</vt:lpstr>
      <vt:lpstr>NSF Cybersecurity</vt:lpstr>
      <vt:lpstr>NSF Cybertraining</vt:lpstr>
      <vt:lpstr>NSF ATE and CC</vt:lpstr>
      <vt:lpstr>Private Cloud Use</vt:lpstr>
      <vt:lpstr>Private Cloud Use</vt:lpstr>
      <vt:lpstr>ONR’s Cyber Project</vt:lpstr>
      <vt:lpstr>ONR’s Cyber Project</vt:lpstr>
      <vt:lpstr>ONR’s Cyber Project</vt:lpstr>
      <vt:lpstr>ONR’s Cyber Project</vt:lpstr>
      <vt:lpstr>ONR’s Cyber Project</vt:lpstr>
      <vt:lpstr>ONR’s Cyber Project</vt:lpstr>
      <vt:lpstr>ONR’s Cyber Project</vt:lpstr>
      <vt:lpstr>Graduate Projects</vt:lpstr>
      <vt:lpstr>Graduate Projects</vt:lpstr>
      <vt:lpstr>Graduate Projects</vt:lpstr>
      <vt:lpstr>Graduate Projects</vt:lpstr>
      <vt:lpstr>Graduate Projects</vt:lpstr>
      <vt:lpstr>NIWC Atlantic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CRICHIGNO BENITEZ, JORGE</cp:lastModifiedBy>
  <cp:revision>116</cp:revision>
  <dcterms:created xsi:type="dcterms:W3CDTF">2020-04-03T21:33:21Z</dcterms:created>
  <dcterms:modified xsi:type="dcterms:W3CDTF">2020-07-29T16:26:14Z</dcterms:modified>
</cp:coreProperties>
</file>