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5"/>
  </p:handoutMasterIdLst>
  <p:sldIdLst>
    <p:sldId id="278" r:id="rId5"/>
    <p:sldId id="276" r:id="rId6"/>
    <p:sldId id="269" r:id="rId7"/>
    <p:sldId id="271" r:id="rId8"/>
    <p:sldId id="267" r:id="rId9"/>
    <p:sldId id="268" r:id="rId10"/>
    <p:sldId id="272" r:id="rId11"/>
    <p:sldId id="277" r:id="rId12"/>
    <p:sldId id="275" r:id="rId13"/>
    <p:sldId id="264" r:id="rId14"/>
  </p:sldIdLst>
  <p:sldSz cx="10058400" cy="73152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7F0F4F-3353-4098-9580-226FBD72653B}" v="120" dt="2019-11-19T22:50:43.0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66" y="67"/>
      </p:cViewPr>
      <p:guideLst>
        <p:guide orient="horz" pos="2304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269622-9972-40C8-A867-FA086168A9C2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332F6-89C8-4DFF-A961-E714A44CC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67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8EA50-9DE6-44A2-AD5B-DD236731D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197187"/>
            <a:ext cx="7543800" cy="254677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8950B3-1019-467D-9171-F1EE51B4A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3842174"/>
            <a:ext cx="7543800" cy="17661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5FBBA-776E-42AD-B0B7-CF00117D2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2604E-0DEC-4299-8AA9-41622137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FE14B-8DAA-4D71-B8B9-42E88002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9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AAC3-44D1-4501-8C39-6F661C8FF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AF563-5236-4337-BB6B-96FE3BFC7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59C27-FDFD-4B94-A09F-F7452F163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57F5-A135-4C7D-B1F2-732A95226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337EF-2C96-47E8-8D67-80243F71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0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64C20A-A4AB-4D10-ABA8-14320AFD66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6" y="389467"/>
            <a:ext cx="2168843" cy="61992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BABA8-D9BA-4A80-BFC5-0DD806500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6" y="389467"/>
            <a:ext cx="6380798" cy="61992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7DE14-B86A-4691-8513-9586B2D1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45B86-5E4B-4298-8FB3-88309B69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CFDB3-4755-45A7-8B5C-78AA2868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3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4797A-7FD8-4705-AC63-0AA362F74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EFF4C-6CD7-44B7-A21C-963F28899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2AD81-FD26-4491-A9D7-90925724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3C740-AC0D-4FC5-8BF5-28C99E96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4DC28-7D73-4454-B712-48313F37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1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74CE5-B0AC-4EA7-A468-5EFDE190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823726"/>
            <a:ext cx="8675370" cy="304291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BF3FD-FA5C-4965-A975-469D36B0C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4895432"/>
            <a:ext cx="8675370" cy="1600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E77F7-7EBA-4D7E-8283-41C0EC2C2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AFE8F-758E-48A7-94FA-528C485C9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561E3-6568-4457-A067-2B7BC989C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76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D9671-8E16-4F2E-ACFF-1B0572D55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98A3-F1DC-4AFE-933E-413A0071B1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1947333"/>
            <a:ext cx="427482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95E09-F649-4053-B36A-C1520401F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1947333"/>
            <a:ext cx="4274820" cy="46414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31F89-A368-4B1B-A80E-45F5C70E7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284C4-E4FC-42F1-B02B-16B050FDB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99114-2CDA-4A22-BB4F-8C602579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3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85BD-54A1-4E35-B211-D95D22A65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389467"/>
            <a:ext cx="8675370" cy="14139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AB2CF-D65D-4DED-A5E0-328C171E4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793245"/>
            <a:ext cx="4255174" cy="8788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FEEC23-00F0-4EF2-A1C3-AD7A82362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672080"/>
            <a:ext cx="4255174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BF5270-A0BD-46B4-8E70-A8052F9FE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793245"/>
            <a:ext cx="4276130" cy="8788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AD5173-A5EB-4697-A026-E4407088B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672080"/>
            <a:ext cx="4276130" cy="39302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91AEFD-88CC-4345-8D72-C3F0031AF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39D6C-0D32-46DD-B966-4DA0AC54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02FC13-E581-4230-A2A1-4EC3826B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6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9C446-A416-44C8-AEE0-4513DD4DA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13640-F5EF-4B26-B277-91FBBDFB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1D72E-22E3-4A97-8802-9BBB72F66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A92BE-5B51-4470-B903-98049E7D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11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6480A5-F8DE-4EFF-8295-6EF94E3FC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8D9A08-C97B-4C2F-95F1-20EF9B1E2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7A8FF-5B14-4CF6-A071-444ADD44F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8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5739C-7B62-45D0-84B1-747564ACC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487680"/>
            <a:ext cx="3244096" cy="17068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60BEA-9E4B-4AE8-88DC-E954AE1A2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130" y="1053258"/>
            <a:ext cx="5092065" cy="51985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09595-5174-4FDA-88D9-912B1244A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194560"/>
            <a:ext cx="3244096" cy="40656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A4CD63-630F-44C3-867A-FD5C70E2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036C7E-9D44-4276-ADF0-915C6640E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05CFD-B60A-4BCC-BA4B-8976E6CEA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97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52B70-ADFC-4914-BCFA-F6EF5C00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487680"/>
            <a:ext cx="3244096" cy="17068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DC97CA-F293-4311-91CA-AE248133F1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130" y="1053258"/>
            <a:ext cx="5092065" cy="519853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244E9D-026B-4DD3-A880-119210685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194560"/>
            <a:ext cx="3244096" cy="40656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8AD98-F4A5-4E38-9FB2-553F97EAB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64EA2-2FC7-4F86-B3C7-005FC4E27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3B3FA7-6DEA-4DCF-A4C0-1704A437E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B5C69-52F5-425E-B9DF-15F80F921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389467"/>
            <a:ext cx="8675370" cy="1413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CBCE0-A110-41BD-8C52-C8487E48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1947333"/>
            <a:ext cx="8675370" cy="4641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A2CC2-18D9-4393-8961-7F884DD4C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6780111"/>
            <a:ext cx="226314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58BCA-BF1E-4183-899A-31A9459C0803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10A35-EDF7-4F91-B35F-5644CD5277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6780111"/>
            <a:ext cx="339471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6B1AC-BC14-42BD-9273-A1449564A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6780111"/>
            <a:ext cx="226314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F6028-C666-4739-B82F-831AC386EA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9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Visio_Drawing.vsdx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F20AD1-7C58-4631-AA85-FEFE35D0D640}"/>
              </a:ext>
            </a:extLst>
          </p:cNvPr>
          <p:cNvSpPr txBox="1"/>
          <p:nvPr/>
        </p:nvSpPr>
        <p:spPr>
          <a:xfrm>
            <a:off x="1" y="459194"/>
            <a:ext cx="1005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“Teaming Together on Information Security and National Defense Research”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C72DBD3B-9340-4261-86BA-A0F3853C9D0A}"/>
              </a:ext>
            </a:extLst>
          </p:cNvPr>
          <p:cNvSpPr txBox="1">
            <a:spLocks/>
          </p:cNvSpPr>
          <p:nvPr/>
        </p:nvSpPr>
        <p:spPr bwMode="auto">
          <a:xfrm>
            <a:off x="447261" y="1494183"/>
            <a:ext cx="9163878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Clr>
                <a:srgbClr val="93A299"/>
              </a:buClr>
              <a:buNone/>
              <a:defRPr/>
            </a:pPr>
            <a:endParaRPr lang="en-US" altLang="en-US" sz="2200" dirty="0">
              <a:solidFill>
                <a:srgbClr val="292934"/>
              </a:solidFill>
              <a:latin typeface="Arial"/>
            </a:endParaRPr>
          </a:p>
          <a:p>
            <a:pPr marL="0" lvl="0" indent="0" algn="ctr">
              <a:buClr>
                <a:srgbClr val="93A299"/>
              </a:buClr>
              <a:buNone/>
              <a:defRPr/>
            </a:pPr>
            <a:endParaRPr lang="en-US" altLang="en-US" sz="2200" dirty="0">
              <a:solidFill>
                <a:srgbClr val="292934"/>
              </a:solidFill>
              <a:latin typeface="Arial"/>
            </a:endParaRPr>
          </a:p>
          <a:p>
            <a:pPr marL="0" lvl="0" indent="0" algn="ctr">
              <a:buClr>
                <a:srgbClr val="93A299"/>
              </a:buClr>
              <a:buNone/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Defense Innovation Board </a:t>
            </a:r>
          </a:p>
          <a:p>
            <a:pPr marL="0" lvl="0" indent="0" algn="ctr">
              <a:buClr>
                <a:srgbClr val="93A299"/>
              </a:buClr>
              <a:buNone/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Georgia Cyber Center </a:t>
            </a:r>
          </a:p>
          <a:p>
            <a:pPr marL="0" lvl="0" indent="0" algn="ctr">
              <a:buClr>
                <a:srgbClr val="93A299"/>
              </a:buClr>
              <a:buNone/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November 20, 2019</a:t>
            </a:r>
          </a:p>
          <a:p>
            <a:pPr marL="0" lvl="0" indent="0" algn="ctr">
              <a:buClr>
                <a:srgbClr val="93A299"/>
              </a:buClr>
              <a:buNone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0" lvl="0" indent="0" algn="ctr">
              <a:buClr>
                <a:srgbClr val="93A299"/>
              </a:buClr>
              <a:buNone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0" lvl="0" indent="0" algn="ctr">
              <a:buClr>
                <a:srgbClr val="93A299"/>
              </a:buClr>
              <a:buNone/>
              <a:defRPr/>
            </a:pPr>
            <a:endParaRPr lang="en-US" altLang="en-US" sz="2200" dirty="0">
              <a:solidFill>
                <a:srgbClr val="292934"/>
              </a:solidFill>
              <a:latin typeface="Arial"/>
            </a:endParaRPr>
          </a:p>
          <a:p>
            <a:pPr marL="0" lvl="0" indent="0" algn="ctr">
              <a:buClr>
                <a:srgbClr val="93A299"/>
              </a:buClr>
              <a:buNone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</a:rPr>
              <a:t>Jorge </a:t>
            </a:r>
            <a:r>
              <a:rPr kumimoji="0" lang="en-US" alt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</a:rPr>
              <a:t>Crichigno</a:t>
            </a: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0" lvl="0" indent="0" algn="ctr">
              <a:buClr>
                <a:srgbClr val="93A299"/>
              </a:buClr>
              <a:buNone/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Department of Integrated Information Technology</a:t>
            </a:r>
          </a:p>
          <a:p>
            <a:pPr marL="0" lvl="0" indent="0" algn="ctr">
              <a:buClr>
                <a:srgbClr val="93A299"/>
              </a:buClr>
              <a:buNone/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University of South Carolina</a:t>
            </a:r>
          </a:p>
          <a:p>
            <a:pPr marL="0" lvl="0" indent="0" algn="ctr">
              <a:buClr>
                <a:srgbClr val="93A299"/>
              </a:buClr>
              <a:buNone/>
              <a:defRPr/>
            </a:pPr>
            <a:r>
              <a:rPr kumimoji="0" lang="en-US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</a:rPr>
              <a:t>Columbia, SC</a:t>
            </a: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pic>
        <p:nvPicPr>
          <p:cNvPr id="13" name="Picture 9" descr="underline_base">
            <a:extLst>
              <a:ext uri="{FF2B5EF4-FFF2-40B4-BE49-F238E27FC236}">
                <a16:creationId xmlns:a16="http://schemas.microsoft.com/office/drawing/2014/main" id="{BE3CA241-4D75-423C-B4FC-C637D425C00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077" y="1494183"/>
            <a:ext cx="7315200" cy="22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075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F20AD1-7C58-4631-AA85-FEFE35D0D640}"/>
              </a:ext>
            </a:extLst>
          </p:cNvPr>
          <p:cNvSpPr txBox="1"/>
          <p:nvPr/>
        </p:nvSpPr>
        <p:spPr>
          <a:xfrm>
            <a:off x="0" y="100495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C72DBD3B-9340-4261-86BA-A0F3853C9D0A}"/>
              </a:ext>
            </a:extLst>
          </p:cNvPr>
          <p:cNvSpPr txBox="1">
            <a:spLocks/>
          </p:cNvSpPr>
          <p:nvPr/>
        </p:nvSpPr>
        <p:spPr bwMode="auto">
          <a:xfrm>
            <a:off x="447261" y="908876"/>
            <a:ext cx="9163878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Key idea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In today’s world, most computational tasks are executed in general-purpose computers (PCs, cloud computing)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Some tasks may be “offloaded” (executed) in switch hardware operating at terabits per second rates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</a:rPr>
              <a:t>Speed (precise maximum latency) and volume (terabits per second)</a:t>
            </a: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1403BC-4208-41A2-8325-71FD3BFC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63" y="3326743"/>
            <a:ext cx="4627486" cy="265219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09211C-E975-41EC-8DA4-9D946958E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527375"/>
              </p:ext>
            </p:extLst>
          </p:nvPr>
        </p:nvGraphicFramePr>
        <p:xfrm>
          <a:off x="5029200" y="3742518"/>
          <a:ext cx="4701209" cy="1737360"/>
        </p:xfrm>
        <a:graphic>
          <a:graphicData uri="http://schemas.openxmlformats.org/drawingml/2006/table">
            <a:tbl>
              <a:tblPr/>
              <a:tblGrid>
                <a:gridCol w="1008244">
                  <a:extLst>
                    <a:ext uri="{9D8B030D-6E8A-4147-A177-3AD203B41FA5}">
                      <a16:colId xmlns:a16="http://schemas.microsoft.com/office/drawing/2014/main" val="1899566845"/>
                    </a:ext>
                  </a:extLst>
                </a:gridCol>
                <a:gridCol w="1715784">
                  <a:extLst>
                    <a:ext uri="{9D8B030D-6E8A-4147-A177-3AD203B41FA5}">
                      <a16:colId xmlns:a16="http://schemas.microsoft.com/office/drawing/2014/main" val="1632571523"/>
                    </a:ext>
                  </a:extLst>
                </a:gridCol>
                <a:gridCol w="1977181">
                  <a:extLst>
                    <a:ext uri="{9D8B030D-6E8A-4147-A177-3AD203B41FA5}">
                      <a16:colId xmlns:a16="http://schemas.microsoft.com/office/drawing/2014/main" val="387049721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Programmable Switch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General-purpose 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CPU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06402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$6,000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$ 10,000 - 25,000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34830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~35,000,000 connections per switch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~500 connections per core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40204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Latency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400 nanoseconds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 to hundreds of milliseconds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73306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EC1DBBC-4A2A-4BD9-B865-104E3D69A352}"/>
              </a:ext>
            </a:extLst>
          </p:cNvPr>
          <p:cNvSpPr txBox="1"/>
          <p:nvPr/>
        </p:nvSpPr>
        <p:spPr>
          <a:xfrm>
            <a:off x="5231181" y="3420723"/>
            <a:ext cx="42338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Application example: media (voice) relay server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D1C2294-392F-44F9-B6CC-8E1B0777B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614927"/>
              </p:ext>
            </p:extLst>
          </p:nvPr>
        </p:nvGraphicFramePr>
        <p:xfrm>
          <a:off x="1676400" y="6492605"/>
          <a:ext cx="67056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05600">
                  <a:extLst>
                    <a:ext uri="{9D8B030D-6E8A-4147-A177-3AD203B41FA5}">
                      <a16:colId xmlns:a16="http://schemas.microsoft.com/office/drawing/2014/main" val="41474118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Orders of magnitude throughput improvements </a:t>
                      </a:r>
                    </a:p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Customized network behavior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33585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8BA59D6-1508-4FA6-9386-9B9797C7ECA1}"/>
              </a:ext>
            </a:extLst>
          </p:cNvPr>
          <p:cNvSpPr txBox="1"/>
          <p:nvPr/>
        </p:nvSpPr>
        <p:spPr>
          <a:xfrm>
            <a:off x="1676400" y="6123273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Outcomes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7445E1-1559-4B24-8995-1B8B2B46F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158" y="5027718"/>
            <a:ext cx="918904" cy="380374"/>
          </a:xfrm>
          <a:prstGeom prst="rect">
            <a:avLst/>
          </a:prstGeom>
        </p:spPr>
      </p:pic>
      <p:pic>
        <p:nvPicPr>
          <p:cNvPr id="12" name="Picture 9" descr="underline_base">
            <a:extLst>
              <a:ext uri="{FF2B5EF4-FFF2-40B4-BE49-F238E27FC236}">
                <a16:creationId xmlns:a16="http://schemas.microsoft.com/office/drawing/2014/main" id="{5564D27C-4883-4569-A3DD-ED7CF6B1D1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0" y="685800"/>
            <a:ext cx="3172075" cy="2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69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F20AD1-7C58-4631-AA85-FEFE35D0D640}"/>
              </a:ext>
            </a:extLst>
          </p:cNvPr>
          <p:cNvSpPr txBox="1"/>
          <p:nvPr/>
        </p:nvSpPr>
        <p:spPr>
          <a:xfrm>
            <a:off x="0" y="100495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University of South Carolina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C72DBD3B-9340-4261-86BA-A0F3853C9D0A}"/>
              </a:ext>
            </a:extLst>
          </p:cNvPr>
          <p:cNvSpPr txBox="1">
            <a:spLocks/>
          </p:cNvSpPr>
          <p:nvPr/>
        </p:nvSpPr>
        <p:spPr bwMode="auto">
          <a:xfrm>
            <a:off x="447261" y="908876"/>
            <a:ext cx="9163878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0" indent="-228600" algn="just">
              <a:buClr>
                <a:srgbClr val="93A299"/>
              </a:buClr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Contact Information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Jorge </a:t>
            </a:r>
            <a:r>
              <a:rPr lang="en-US" altLang="en-US" dirty="0" err="1">
                <a:solidFill>
                  <a:srgbClr val="292934"/>
                </a:solidFill>
                <a:latin typeface="Arial"/>
              </a:rPr>
              <a:t>Crichigno</a:t>
            </a:r>
            <a:r>
              <a:rPr lang="en-US" altLang="en-US" dirty="0">
                <a:solidFill>
                  <a:srgbClr val="292934"/>
                </a:solidFill>
                <a:latin typeface="Arial"/>
              </a:rPr>
              <a:t>, Associate Professor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Department of Integrated Information Technology (IIT)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University of South Carolina (</a:t>
            </a:r>
            <a:r>
              <a:rPr lang="en-US" altLang="en-US" dirty="0" err="1">
                <a:solidFill>
                  <a:srgbClr val="292934"/>
                </a:solidFill>
                <a:latin typeface="Arial"/>
              </a:rPr>
              <a:t>UofSC</a:t>
            </a:r>
            <a:r>
              <a:rPr lang="en-US" altLang="en-US" dirty="0">
                <a:solidFill>
                  <a:srgbClr val="292934"/>
                </a:solidFill>
                <a:latin typeface="Arial"/>
              </a:rPr>
              <a:t>)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jcrichigno@cec.sc.edu</a:t>
            </a:r>
          </a:p>
          <a:p>
            <a:pPr marL="228600" indent="-228600" algn="just">
              <a:buClr>
                <a:srgbClr val="93A299"/>
              </a:buClr>
              <a:defRPr/>
            </a:pPr>
            <a:endParaRPr lang="en-US" altLang="en-US" sz="500" dirty="0">
              <a:solidFill>
                <a:srgbClr val="292934"/>
              </a:solidFill>
              <a:latin typeface="Arial"/>
            </a:endParaRPr>
          </a:p>
          <a:p>
            <a:pPr marL="228600" indent="-228600" algn="just">
              <a:buClr>
                <a:srgbClr val="93A299"/>
              </a:buClr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Departmental Information 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Bachelor of Science in IIT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Networks, cyber, business aspects, web, cloud, programming, HCI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ABET accredited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Minor in IIT, advisement tracks</a:t>
            </a:r>
          </a:p>
          <a:p>
            <a:pPr marL="808038" lvl="2" indent="-260350" algn="just">
              <a:buClr>
                <a:srgbClr val="93A299"/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Cyberoperations</a:t>
            </a:r>
          </a:p>
          <a:p>
            <a:pPr marL="808038" lvl="2" indent="-260350" algn="just">
              <a:buClr>
                <a:srgbClr val="93A299"/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IT Business Operations</a:t>
            </a:r>
          </a:p>
          <a:p>
            <a:pPr marL="808038" lvl="2" indent="-260350" algn="just">
              <a:buClr>
                <a:srgbClr val="93A299"/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Databases</a:t>
            </a:r>
          </a:p>
          <a:p>
            <a:pPr marL="808038" lvl="2" indent="-260350" algn="just">
              <a:buClr>
                <a:srgbClr val="93A299"/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Web</a:t>
            </a:r>
          </a:p>
          <a:p>
            <a:pPr marL="808038" lvl="2" indent="-260350" algn="just">
              <a:buClr>
                <a:srgbClr val="93A299"/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Project Management</a:t>
            </a:r>
          </a:p>
          <a:p>
            <a:pPr marL="808038" lvl="2" indent="-260350" algn="just">
              <a:buClr>
                <a:srgbClr val="93A299"/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Networks</a:t>
            </a:r>
          </a:p>
          <a:p>
            <a:pPr marL="228600" lvl="0" indent="-228600" algn="just">
              <a:buClr>
                <a:srgbClr val="93A299"/>
              </a:buClr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pic>
        <p:nvPicPr>
          <p:cNvPr id="13" name="Picture 9" descr="underline_base">
            <a:extLst>
              <a:ext uri="{FF2B5EF4-FFF2-40B4-BE49-F238E27FC236}">
                <a16:creationId xmlns:a16="http://schemas.microsoft.com/office/drawing/2014/main" id="{BE3CA241-4D75-423C-B4FC-C637D425C00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7091"/>
            <a:ext cx="7315200" cy="22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73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F20AD1-7C58-4631-AA85-FEFE35D0D640}"/>
              </a:ext>
            </a:extLst>
          </p:cNvPr>
          <p:cNvSpPr txBox="1"/>
          <p:nvPr/>
        </p:nvSpPr>
        <p:spPr>
          <a:xfrm>
            <a:off x="0" y="100495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pic>
        <p:nvPicPr>
          <p:cNvPr id="22" name="Picture 9" descr="underline_base">
            <a:extLst>
              <a:ext uri="{FF2B5EF4-FFF2-40B4-BE49-F238E27FC236}">
                <a16:creationId xmlns:a16="http://schemas.microsoft.com/office/drawing/2014/main" id="{B81BF513-6F33-4EA3-B41C-FD830E0783F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49" y="764081"/>
            <a:ext cx="2701902" cy="16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C72DBD3B-9340-4261-86BA-A0F3853C9D0A}"/>
              </a:ext>
            </a:extLst>
          </p:cNvPr>
          <p:cNvSpPr txBox="1">
            <a:spLocks/>
          </p:cNvSpPr>
          <p:nvPr/>
        </p:nvSpPr>
        <p:spPr bwMode="auto">
          <a:xfrm>
            <a:off x="447261" y="908876"/>
            <a:ext cx="9163878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0" indent="-228600" algn="just">
              <a:buClr>
                <a:srgbClr val="93A299"/>
              </a:buClr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“Cyberinfrastructure Expertise on High-throughput Networks for Big Science Data Transfers”</a:t>
            </a:r>
          </a:p>
          <a:p>
            <a:pPr marL="520700" lvl="1" indent="-246063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 err="1">
                <a:solidFill>
                  <a:srgbClr val="292934"/>
                </a:solidFill>
                <a:latin typeface="Arial"/>
              </a:rPr>
              <a:t>UofSC</a:t>
            </a:r>
            <a:r>
              <a:rPr lang="en-US" altLang="en-US" dirty="0">
                <a:solidFill>
                  <a:srgbClr val="292934"/>
                </a:solidFill>
                <a:latin typeface="Arial"/>
              </a:rPr>
              <a:t> is the anchor institution of the “Cyberinfrastructure Network of Expertise”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</a:pPr>
            <a:r>
              <a:rPr lang="en-US" altLang="en-US" dirty="0" err="1">
                <a:solidFill>
                  <a:srgbClr val="292934"/>
                </a:solidFill>
                <a:latin typeface="Arial"/>
              </a:rPr>
              <a:t>UofSC</a:t>
            </a:r>
            <a:r>
              <a:rPr lang="en-US" altLang="en-US" dirty="0">
                <a:solidFill>
                  <a:srgbClr val="292934"/>
                </a:solidFill>
                <a:latin typeface="Arial"/>
              </a:rPr>
              <a:t>, University of South Florida, University of Texas at San Antonio, Florida Atlantic University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</a:rPr>
              <a:t>Enhancing and securing cyberinfrastructure for big science data transfers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Technologies / collaborators / academies: Department of Energy (</a:t>
            </a:r>
            <a:r>
              <a:rPr lang="en-US" altLang="en-US" dirty="0" err="1">
                <a:solidFill>
                  <a:srgbClr val="292934"/>
                </a:solidFill>
                <a:latin typeface="Arial"/>
              </a:rPr>
              <a:t>ESnet</a:t>
            </a:r>
            <a:r>
              <a:rPr lang="en-US" altLang="en-US" dirty="0">
                <a:solidFill>
                  <a:srgbClr val="292934"/>
                </a:solidFill>
                <a:latin typeface="Arial"/>
              </a:rPr>
              <a:t>), Juniper Networks, Cisco Systems, Tofino’s Barefoot Networks</a:t>
            </a: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840CB0-66E4-4C9F-B844-0EC8CB391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41" y="4671796"/>
            <a:ext cx="845810" cy="4914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A13282-15CB-4EFE-ACBF-45AA3C768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068" y="4561075"/>
            <a:ext cx="932716" cy="4350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6401D5-1AA6-4839-BB72-FA55A4A2A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49" y="5760487"/>
            <a:ext cx="1218146" cy="552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3F1814-8424-4162-8340-C973A2EF6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018" y="5371335"/>
            <a:ext cx="1308961" cy="5267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4AF2270-BF9C-4F98-9CF7-18195EC7A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1844" y="6242916"/>
            <a:ext cx="1656015" cy="32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11551B-1C74-4B84-9D0F-B2EC186D7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8946" y="5373636"/>
            <a:ext cx="1716124" cy="3642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DFADAC-C109-4336-9ECC-21F37025E4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4648" y="4470295"/>
            <a:ext cx="3798813" cy="23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50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F20AD1-7C58-4631-AA85-FEFE35D0D640}"/>
              </a:ext>
            </a:extLst>
          </p:cNvPr>
          <p:cNvSpPr txBox="1"/>
          <p:nvPr/>
        </p:nvSpPr>
        <p:spPr>
          <a:xfrm>
            <a:off x="0" y="100495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C72DBD3B-9340-4261-86BA-A0F3853C9D0A}"/>
              </a:ext>
            </a:extLst>
          </p:cNvPr>
          <p:cNvSpPr txBox="1">
            <a:spLocks/>
          </p:cNvSpPr>
          <p:nvPr/>
        </p:nvSpPr>
        <p:spPr bwMode="auto">
          <a:xfrm>
            <a:off x="447261" y="908876"/>
            <a:ext cx="9163878" cy="119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0" indent="-228600" algn="just">
              <a:buClr>
                <a:srgbClr val="93A299"/>
              </a:buClr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Cyber training for </a:t>
            </a:r>
            <a:r>
              <a:rPr lang="en-US" altLang="en-US" dirty="0">
                <a:solidFill>
                  <a:srgbClr val="FF0000"/>
                </a:solidFill>
                <a:latin typeface="Arial"/>
              </a:rPr>
              <a:t>IT professionals</a:t>
            </a:r>
          </a:p>
          <a:p>
            <a:pPr marL="228600" lvl="0" indent="-228600" algn="just">
              <a:buClr>
                <a:srgbClr val="93A299"/>
              </a:buClr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Self-pace, summer training</a:t>
            </a:r>
          </a:p>
          <a:p>
            <a:pPr marL="571500" lvl="1" indent="-296863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South Carolina, Arizona, California, Florida, Texas</a:t>
            </a:r>
          </a:p>
          <a:p>
            <a:pPr marL="571500" lvl="1" indent="-296863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dirty="0">
                <a:solidFill>
                  <a:srgbClr val="292934"/>
                </a:solidFill>
                <a:latin typeface="Arial"/>
              </a:rPr>
              <a:t>2019 / 2020:</a:t>
            </a:r>
          </a:p>
          <a:p>
            <a:pPr marL="228600" lvl="0" indent="-228600" algn="just">
              <a:buClr>
                <a:srgbClr val="93A299"/>
              </a:buClr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517525" lvl="1" indent="-242888" algn="just">
              <a:buClr>
                <a:srgbClr val="93A299"/>
              </a:buClr>
              <a:buFont typeface="Wingdings" panose="05000000000000000000" pitchFamily="2" charset="2"/>
              <a:buChar char="Ø"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6705C8-A46A-42EC-A7E1-BC7659ADA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58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DB61FBB-8A30-45BF-B61E-CB14DD8BCC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237341"/>
              </p:ext>
            </p:extLst>
          </p:nvPr>
        </p:nvGraphicFramePr>
        <p:xfrm>
          <a:off x="2697790" y="4220176"/>
          <a:ext cx="4662820" cy="2968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Visio" r:id="rId3" imgW="9113555" imgH="5806534" progId="Visio.Drawing.11">
                  <p:embed/>
                </p:oleObj>
              </mc:Choice>
              <mc:Fallback>
                <p:oleObj name="Visio" r:id="rId3" imgW="9113555" imgH="5806534" progId="Visio.Drawing.11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DB61FBB-8A30-45BF-B61E-CB14DD8BCC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790" y="4220176"/>
                        <a:ext cx="4662820" cy="29684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EFC4CA0-EC6D-4B9D-B9B3-77BBD4D87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3368452"/>
              </p:ext>
            </p:extLst>
          </p:nvPr>
        </p:nvGraphicFramePr>
        <p:xfrm>
          <a:off x="990600" y="2730500"/>
          <a:ext cx="8394699" cy="1258126"/>
        </p:xfrm>
        <a:graphic>
          <a:graphicData uri="http://schemas.openxmlformats.org/drawingml/2006/table">
            <a:tbl>
              <a:tblPr firstRow="1" firstCol="1" bandRow="1"/>
              <a:tblGrid>
                <a:gridCol w="2259496">
                  <a:extLst>
                    <a:ext uri="{9D8B030D-6E8A-4147-A177-3AD203B41FA5}">
                      <a16:colId xmlns:a16="http://schemas.microsoft.com/office/drawing/2014/main" val="1237554921"/>
                    </a:ext>
                  </a:extLst>
                </a:gridCol>
                <a:gridCol w="2305878">
                  <a:extLst>
                    <a:ext uri="{9D8B030D-6E8A-4147-A177-3AD203B41FA5}">
                      <a16:colId xmlns:a16="http://schemas.microsoft.com/office/drawing/2014/main" val="4254995222"/>
                    </a:ext>
                  </a:extLst>
                </a:gridCol>
                <a:gridCol w="2048097">
                  <a:extLst>
                    <a:ext uri="{9D8B030D-6E8A-4147-A177-3AD203B41FA5}">
                      <a16:colId xmlns:a16="http://schemas.microsoft.com/office/drawing/2014/main" val="1837254464"/>
                    </a:ext>
                  </a:extLst>
                </a:gridCol>
                <a:gridCol w="1781228">
                  <a:extLst>
                    <a:ext uri="{9D8B030D-6E8A-4147-A177-3AD203B41FA5}">
                      <a16:colId xmlns:a16="http://schemas.microsoft.com/office/drawing/2014/main" val="201144960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Dates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Workshop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Place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Attendance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7986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July 22-23, 2019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Training Workshop SC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UofSC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Columbia, SC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77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60239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July 25-26, 2019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Developing Workshop SC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UofSC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Columbia, SC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56334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July 30-Aug. 1, 2019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Training Workshop AZ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ASU, Tempe, AZ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7325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Total: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    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208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739309"/>
                  </a:ext>
                </a:extLst>
              </a:tr>
            </a:tbl>
          </a:graphicData>
        </a:graphic>
      </p:graphicFrame>
      <p:pic>
        <p:nvPicPr>
          <p:cNvPr id="23" name="Picture 9" descr="underline_base">
            <a:extLst>
              <a:ext uri="{FF2B5EF4-FFF2-40B4-BE49-F238E27FC236}">
                <a16:creationId xmlns:a16="http://schemas.microsoft.com/office/drawing/2014/main" id="{B0C4974F-1655-46CE-A024-B6E200AF893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49" y="764081"/>
            <a:ext cx="2701902" cy="16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38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F20AD1-7C58-4631-AA85-FEFE35D0D640}"/>
              </a:ext>
            </a:extLst>
          </p:cNvPr>
          <p:cNvSpPr txBox="1"/>
          <p:nvPr/>
        </p:nvSpPr>
        <p:spPr>
          <a:xfrm>
            <a:off x="0" y="100495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C72DBD3B-9340-4261-86BA-A0F3853C9D0A}"/>
              </a:ext>
            </a:extLst>
          </p:cNvPr>
          <p:cNvSpPr txBox="1">
            <a:spLocks/>
          </p:cNvSpPr>
          <p:nvPr/>
        </p:nvSpPr>
        <p:spPr bwMode="auto">
          <a:xfrm>
            <a:off x="447261" y="908876"/>
            <a:ext cx="9163878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“Multi-state Community College, University and Industry Collaboration to Prepare Learners for 21st Century Information Technology Jobs”</a:t>
            </a:r>
          </a:p>
          <a:p>
            <a:pPr lvl="1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</a:rPr>
              <a:t>Professional development for high-school</a:t>
            </a:r>
            <a:r>
              <a:rPr lang="en-US" altLang="en-US" sz="1800" dirty="0">
                <a:solidFill>
                  <a:srgbClr val="292934"/>
                </a:solidFill>
                <a:latin typeface="Arial"/>
              </a:rPr>
              <a:t> teachers, technical college and university professors, and IT professionals</a:t>
            </a:r>
          </a:p>
          <a:p>
            <a:pPr lvl="1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rgbClr val="292934"/>
                </a:solidFill>
                <a:latin typeface="Arial"/>
              </a:rPr>
              <a:t>Focus on instruction, workforce development for IT</a:t>
            </a:r>
          </a:p>
          <a:p>
            <a:pPr lvl="2" algn="just">
              <a:buClr>
                <a:srgbClr val="93A299"/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292934"/>
                </a:solidFill>
                <a:latin typeface="Arial"/>
              </a:rPr>
              <a:t>Networks </a:t>
            </a:r>
          </a:p>
          <a:p>
            <a:pPr lvl="2" algn="just">
              <a:buClr>
                <a:srgbClr val="93A299"/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292934"/>
                </a:solidFill>
                <a:latin typeface="Arial"/>
              </a:rPr>
              <a:t>Cybersecurity </a:t>
            </a:r>
          </a:p>
          <a:p>
            <a:pPr lvl="2" algn="just">
              <a:buClr>
                <a:srgbClr val="93A299"/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292934"/>
                </a:solidFill>
                <a:latin typeface="Arial"/>
              </a:rPr>
              <a:t>Cloud </a:t>
            </a:r>
          </a:p>
          <a:p>
            <a:pPr lvl="2" algn="just">
              <a:buClr>
                <a:srgbClr val="93A299"/>
              </a:buClr>
              <a:buFont typeface="Wingdings" panose="05000000000000000000" pitchFamily="2" charset="2"/>
              <a:buChar char="ü"/>
              <a:defRPr/>
            </a:pPr>
            <a:r>
              <a:rPr lang="en-US" altLang="en-US" sz="1600" dirty="0">
                <a:solidFill>
                  <a:srgbClr val="292934"/>
                </a:solidFill>
                <a:latin typeface="Arial"/>
              </a:rPr>
              <a:t>Operating Systems</a:t>
            </a:r>
          </a:p>
          <a:p>
            <a:pPr algn="just">
              <a:buClr>
                <a:srgbClr val="93A299"/>
              </a:buClr>
              <a:defRPr/>
            </a:pPr>
            <a:endParaRPr lang="en-US" altLang="en-US" dirty="0">
              <a:solidFill>
                <a:srgbClr val="292934"/>
              </a:solidFill>
              <a:latin typeface="Arial"/>
            </a:endParaRPr>
          </a:p>
          <a:p>
            <a:pPr algn="just">
              <a:buClr>
                <a:srgbClr val="93A299"/>
              </a:buClr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8234F8-3C9F-4FD7-A693-A8DB4DACC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384" y="2836645"/>
            <a:ext cx="5149427" cy="37828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9" descr="underline_base">
            <a:extLst>
              <a:ext uri="{FF2B5EF4-FFF2-40B4-BE49-F238E27FC236}">
                <a16:creationId xmlns:a16="http://schemas.microsoft.com/office/drawing/2014/main" id="{11C1782E-DE3D-49D2-90C3-37C02DD4B12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0" y="685800"/>
            <a:ext cx="3172075" cy="2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564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F20AD1-7C58-4631-AA85-FEFE35D0D640}"/>
              </a:ext>
            </a:extLst>
          </p:cNvPr>
          <p:cNvSpPr txBox="1"/>
          <p:nvPr/>
        </p:nvSpPr>
        <p:spPr>
          <a:xfrm>
            <a:off x="0" y="100495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C72DBD3B-9340-4261-86BA-A0F3853C9D0A}"/>
              </a:ext>
            </a:extLst>
          </p:cNvPr>
          <p:cNvSpPr txBox="1">
            <a:spLocks/>
          </p:cNvSpPr>
          <p:nvPr/>
        </p:nvSpPr>
        <p:spPr bwMode="auto">
          <a:xfrm>
            <a:off x="424433" y="1050827"/>
            <a:ext cx="4264439" cy="274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Week-long instructor trainings (Summer)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Statewide platform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Connection with job market</a:t>
            </a:r>
          </a:p>
          <a:p>
            <a:pPr lvl="1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</a:rPr>
              <a:t>SC and NC Chambers of Commerce</a:t>
            </a:r>
          </a:p>
          <a:p>
            <a:pPr lvl="1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700" dirty="0">
                <a:solidFill>
                  <a:srgbClr val="292934"/>
                </a:solidFill>
                <a:latin typeface="Arial"/>
              </a:rPr>
              <a:t>Cisco, Palo Alto, VMware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93523-C84C-48CA-B6DE-13EB200CD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654" y="996239"/>
            <a:ext cx="4358133" cy="280331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8C2209-2982-4878-A5EF-EDBEE59D1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641108"/>
              </p:ext>
            </p:extLst>
          </p:nvPr>
        </p:nvGraphicFramePr>
        <p:xfrm>
          <a:off x="1191229" y="5229317"/>
          <a:ext cx="6550819" cy="1653657"/>
        </p:xfrm>
        <a:graphic>
          <a:graphicData uri="http://schemas.openxmlformats.org/drawingml/2006/table">
            <a:tbl>
              <a:tblPr/>
              <a:tblGrid>
                <a:gridCol w="3470373">
                  <a:extLst>
                    <a:ext uri="{9D8B030D-6E8A-4147-A177-3AD203B41FA5}">
                      <a16:colId xmlns:a16="http://schemas.microsoft.com/office/drawing/2014/main" val="1310907202"/>
                    </a:ext>
                  </a:extLst>
                </a:gridCol>
                <a:gridCol w="935832">
                  <a:extLst>
                    <a:ext uri="{9D8B030D-6E8A-4147-A177-3AD203B41FA5}">
                      <a16:colId xmlns:a16="http://schemas.microsoft.com/office/drawing/2014/main" val="2734240623"/>
                    </a:ext>
                  </a:extLst>
                </a:gridCol>
                <a:gridCol w="607915">
                  <a:extLst>
                    <a:ext uri="{9D8B030D-6E8A-4147-A177-3AD203B41FA5}">
                      <a16:colId xmlns:a16="http://schemas.microsoft.com/office/drawing/2014/main" val="2720711449"/>
                    </a:ext>
                  </a:extLst>
                </a:gridCol>
                <a:gridCol w="1536699">
                  <a:extLst>
                    <a:ext uri="{9D8B030D-6E8A-4147-A177-3AD203B41FA5}">
                      <a16:colId xmlns:a16="http://schemas.microsoft.com/office/drawing/2014/main" val="4287673093"/>
                    </a:ext>
                  </a:extLst>
                </a:gridCol>
              </a:tblGrid>
              <a:tr h="3963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Course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IAT 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IAT 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NICE framework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872726"/>
                  </a:ext>
                </a:extLst>
              </a:tr>
              <a:tr h="233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ITEC 233 Intro to HW/SW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323667"/>
                  </a:ext>
                </a:extLst>
              </a:tr>
              <a:tr h="233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ITEC 245 Intro Networks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Wingdings 2" panose="05020102010507070707" pitchFamily="18" charset="2"/>
                        </a:rPr>
                        <a:t>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366273"/>
                  </a:ext>
                </a:extLst>
              </a:tr>
              <a:tr h="233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ITEC 293 Cyberoperations - SOCs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Wingdings 2" panose="05020102010507070707" pitchFamily="18" charset="2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04662"/>
                  </a:ext>
                </a:extLst>
              </a:tr>
              <a:tr h="233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ITEC 445 Advanced Networks 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Wingdings 2" panose="05020102010507070707" pitchFamily="18" charset="2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389313"/>
                  </a:ext>
                </a:extLst>
              </a:tr>
              <a:tr h="23356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ITEC 493 IT Security / Next-gen FW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Wingdings 2" panose="05020102010507070707" pitchFamily="18" charset="2"/>
                        </a:rPr>
                        <a:t>P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09327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D845F7A-4C1F-4E4A-87AC-C28728F712B0}"/>
              </a:ext>
            </a:extLst>
          </p:cNvPr>
          <p:cNvSpPr/>
          <p:nvPr/>
        </p:nvSpPr>
        <p:spPr>
          <a:xfrm>
            <a:off x="424433" y="3911270"/>
            <a:ext cx="92095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buClr>
                <a:srgbClr val="93A299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DoD 8470 Information Assurance workforce technical personnel (IAT):</a:t>
            </a:r>
          </a:p>
          <a:p>
            <a:pPr lvl="1" indent="-228600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700" dirty="0">
                <a:solidFill>
                  <a:srgbClr val="292934"/>
                </a:solidFill>
                <a:latin typeface="Arial"/>
              </a:rPr>
              <a:t>Level 1: Computing environment information assurance</a:t>
            </a:r>
          </a:p>
          <a:p>
            <a:pPr lvl="1" indent="-228600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700" dirty="0">
                <a:solidFill>
                  <a:srgbClr val="292934"/>
                </a:solidFill>
                <a:latin typeface="Arial"/>
              </a:rPr>
              <a:t>Level 2: Network environment information assurance</a:t>
            </a:r>
          </a:p>
          <a:p>
            <a:pPr lvl="1" indent="-228600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700" dirty="0">
                <a:solidFill>
                  <a:srgbClr val="292934"/>
                </a:solidFill>
                <a:latin typeface="Arial"/>
              </a:rPr>
              <a:t>Level 3: Enclave, advanced network and computer information assurance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E82D51-CF1F-4D29-923B-78427F747A1F}"/>
              </a:ext>
            </a:extLst>
          </p:cNvPr>
          <p:cNvSpPr/>
          <p:nvPr/>
        </p:nvSpPr>
        <p:spPr>
          <a:xfrm>
            <a:off x="1191229" y="6882974"/>
            <a:ext cx="35814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231F20"/>
                </a:solidFill>
                <a:ea typeface="Calibri" panose="020F0502020204030204" pitchFamily="34" charset="0"/>
              </a:rPr>
              <a:t>NICE: National Initiative for Cybersecurity Education </a:t>
            </a:r>
            <a:endParaRPr lang="en-US" sz="1200" dirty="0"/>
          </a:p>
        </p:txBody>
      </p:sp>
      <p:pic>
        <p:nvPicPr>
          <p:cNvPr id="13" name="Picture 9" descr="underline_base">
            <a:extLst>
              <a:ext uri="{FF2B5EF4-FFF2-40B4-BE49-F238E27FC236}">
                <a16:creationId xmlns:a16="http://schemas.microsoft.com/office/drawing/2014/main" id="{52660AA6-6A0A-490F-8789-32296B4978B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0" y="685800"/>
            <a:ext cx="3172075" cy="2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640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F20AD1-7C58-4631-AA85-FEFE35D0D640}"/>
              </a:ext>
            </a:extLst>
          </p:cNvPr>
          <p:cNvSpPr txBox="1"/>
          <p:nvPr/>
        </p:nvSpPr>
        <p:spPr>
          <a:xfrm>
            <a:off x="0" y="100495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Workforce</a:t>
            </a:r>
          </a:p>
        </p:txBody>
      </p:sp>
      <p:pic>
        <p:nvPicPr>
          <p:cNvPr id="22" name="Picture 9" descr="underline_base">
            <a:extLst>
              <a:ext uri="{FF2B5EF4-FFF2-40B4-BE49-F238E27FC236}">
                <a16:creationId xmlns:a16="http://schemas.microsoft.com/office/drawing/2014/main" id="{B81BF513-6F33-4EA3-B41C-FD830E0783F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0" y="685800"/>
            <a:ext cx="3172075" cy="2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C72DBD3B-9340-4261-86BA-A0F3853C9D0A}"/>
              </a:ext>
            </a:extLst>
          </p:cNvPr>
          <p:cNvSpPr txBox="1">
            <a:spLocks/>
          </p:cNvSpPr>
          <p:nvPr/>
        </p:nvSpPr>
        <p:spPr bwMode="auto">
          <a:xfrm>
            <a:off x="424433" y="1040050"/>
            <a:ext cx="9209533" cy="274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USC ROTC, Minor in Information Technology – Cyber (1)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Internships – Cyber (2, 3)</a:t>
            </a:r>
            <a:endParaRPr lang="en-US" altLang="en-US" sz="1700" dirty="0">
              <a:solidFill>
                <a:srgbClr val="292934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99528C-1E0F-4594-935A-A22D62D3D47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3" y="2112486"/>
            <a:ext cx="4360545" cy="309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E7CE9-2466-4442-9756-31FE8CE35FD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27" y="3886784"/>
            <a:ext cx="4360545" cy="296862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D7F2213-DF45-4FFF-8418-B8BCBFF2E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6900" y="1601093"/>
            <a:ext cx="10058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4A5ED05-F375-4095-874A-66B3C96513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020933" y="560725"/>
          <a:ext cx="1807058" cy="2765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Visio" r:id="rId6" imgW="3162450" imgH="4846131" progId="Visio.Drawing.15">
                  <p:embed/>
                </p:oleObj>
              </mc:Choice>
              <mc:Fallback>
                <p:oleObj name="Visio" r:id="rId6" imgW="3162450" imgH="4846131" progId="Visio.Drawing.15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4A5ED05-F375-4095-874A-66B3C96513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0933" y="560725"/>
                        <a:ext cx="1807058" cy="2765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9C951880-EC01-49D8-ACCD-AC2ACB5BCB0A}"/>
              </a:ext>
            </a:extLst>
          </p:cNvPr>
          <p:cNvSpPr/>
          <p:nvPr/>
        </p:nvSpPr>
        <p:spPr>
          <a:xfrm>
            <a:off x="194024" y="1943233"/>
            <a:ext cx="579120" cy="6154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A4A383-7D7F-4246-B90D-3E8D2EB3DD09}"/>
              </a:ext>
            </a:extLst>
          </p:cNvPr>
          <p:cNvSpPr/>
          <p:nvPr/>
        </p:nvSpPr>
        <p:spPr>
          <a:xfrm>
            <a:off x="6113395" y="3349863"/>
            <a:ext cx="579120" cy="6154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99895C3-5CD2-4490-990E-8A96289936E6}"/>
              </a:ext>
            </a:extLst>
          </p:cNvPr>
          <p:cNvSpPr/>
          <p:nvPr/>
        </p:nvSpPr>
        <p:spPr>
          <a:xfrm>
            <a:off x="7731373" y="186837"/>
            <a:ext cx="579120" cy="6154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128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F20AD1-7C58-4631-AA85-FEFE35D0D640}"/>
              </a:ext>
            </a:extLst>
          </p:cNvPr>
          <p:cNvSpPr txBox="1"/>
          <p:nvPr/>
        </p:nvSpPr>
        <p:spPr>
          <a:xfrm>
            <a:off x="0" y="100495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pic>
        <p:nvPicPr>
          <p:cNvPr id="22" name="Picture 9" descr="underline_base">
            <a:extLst>
              <a:ext uri="{FF2B5EF4-FFF2-40B4-BE49-F238E27FC236}">
                <a16:creationId xmlns:a16="http://schemas.microsoft.com/office/drawing/2014/main" id="{B81BF513-6F33-4EA3-B41C-FD830E0783F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0" y="685800"/>
            <a:ext cx="3172075" cy="2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3">
            <a:extLst>
              <a:ext uri="{FF2B5EF4-FFF2-40B4-BE49-F238E27FC236}">
                <a16:creationId xmlns:a16="http://schemas.microsoft.com/office/drawing/2014/main" id="{C72DBD3B-9340-4261-86BA-A0F3853C9D0A}"/>
              </a:ext>
            </a:extLst>
          </p:cNvPr>
          <p:cNvSpPr txBox="1">
            <a:spLocks/>
          </p:cNvSpPr>
          <p:nvPr/>
        </p:nvSpPr>
        <p:spPr bwMode="auto">
          <a:xfrm>
            <a:off x="424433" y="908876"/>
            <a:ext cx="9209533" cy="274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“Building a Science DMZ for Data-intensive Research and Computation at the University of South Carolina”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“Small: Devising Data-driven Methodologies by Employing Large-scale Empirical Data to Fingerprint, Attribute, Remediate and Analyze Internet-scale IoT Maliciousness”</a:t>
            </a:r>
          </a:p>
          <a:p>
            <a:pPr algn="just">
              <a:buClr>
                <a:srgbClr val="93A299"/>
              </a:buClr>
              <a:defRPr/>
            </a:pPr>
            <a:endParaRPr lang="en-US" altLang="en-US" sz="2200" dirty="0">
              <a:solidFill>
                <a:srgbClr val="2929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209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FF20AD1-7C58-4631-AA85-FEFE35D0D640}"/>
              </a:ext>
            </a:extLst>
          </p:cNvPr>
          <p:cNvSpPr txBox="1"/>
          <p:nvPr/>
        </p:nvSpPr>
        <p:spPr>
          <a:xfrm>
            <a:off x="0" y="100495"/>
            <a:ext cx="1005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C72DBD3B-9340-4261-86BA-A0F3853C9D0A}"/>
              </a:ext>
            </a:extLst>
          </p:cNvPr>
          <p:cNvSpPr txBox="1">
            <a:spLocks/>
          </p:cNvSpPr>
          <p:nvPr/>
        </p:nvSpPr>
        <p:spPr bwMode="auto">
          <a:xfrm>
            <a:off x="424434" y="843165"/>
            <a:ext cx="9209533" cy="274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Adoption of latest technology for a variety of applications </a:t>
            </a:r>
          </a:p>
          <a:p>
            <a:pPr lvl="1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rgbClr val="292934"/>
                </a:solidFill>
                <a:latin typeface="Arial"/>
              </a:rPr>
              <a:t>In-network computation</a:t>
            </a:r>
          </a:p>
          <a:p>
            <a:pPr lvl="1" algn="just">
              <a:buClr>
                <a:srgbClr val="93A2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>
                <a:solidFill>
                  <a:srgbClr val="292934"/>
                </a:solidFill>
                <a:latin typeface="Arial"/>
              </a:rPr>
              <a:t>In-network cache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IT security, rapid DDoS detection using advanced</a:t>
            </a:r>
            <a:r>
              <a:rPr lang="en-US" altLang="en-US" sz="1400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switching capabilities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6-node 100 Gbps testbed, programmable switches and associated development kit (Barefoot agreement)</a:t>
            </a:r>
          </a:p>
          <a:p>
            <a:pPr algn="just">
              <a:buClr>
                <a:srgbClr val="93A299"/>
              </a:buClr>
              <a:defRPr/>
            </a:pPr>
            <a:endParaRPr lang="en-US" altLang="en-US" sz="2200" dirty="0">
              <a:solidFill>
                <a:srgbClr val="292934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1A00DE-45D3-42ED-A847-92BAAF5D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5" y="3197077"/>
            <a:ext cx="4663469" cy="3108979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3FC3E-F724-4732-9AC9-9CEC684EB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476" y="3197077"/>
            <a:ext cx="4772633" cy="310897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43E7DE-27D1-465B-9E2A-C54B02410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464" y="4540800"/>
            <a:ext cx="4663469" cy="285170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Picture 9" descr="underline_base">
            <a:extLst>
              <a:ext uri="{FF2B5EF4-FFF2-40B4-BE49-F238E27FC236}">
                <a16:creationId xmlns:a16="http://schemas.microsoft.com/office/drawing/2014/main" id="{5564D27C-4883-4569-A3DD-ED7CF6B1D1B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0" y="685800"/>
            <a:ext cx="3172075" cy="2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221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5A1244B708FF478772D9F5BE92EA81" ma:contentTypeVersion="12" ma:contentTypeDescription="Create a new document." ma:contentTypeScope="" ma:versionID="ef82babfd6a87b1b7feeea62825a313b">
  <xsd:schema xmlns:xsd="http://www.w3.org/2001/XMLSchema" xmlns:xs="http://www.w3.org/2001/XMLSchema" xmlns:p="http://schemas.microsoft.com/office/2006/metadata/properties" xmlns:ns3="0e4f2584-2fae-42b4-b977-142c5a2a3cc9" xmlns:ns4="4d62a9a3-2ad3-4c4a-963b-51ff34f52dba" targetNamespace="http://schemas.microsoft.com/office/2006/metadata/properties" ma:root="true" ma:fieldsID="a63f099aa2e7595213fa8dcb9381ecc2" ns3:_="" ns4:_="">
    <xsd:import namespace="0e4f2584-2fae-42b4-b977-142c5a2a3cc9"/>
    <xsd:import namespace="4d62a9a3-2ad3-4c4a-963b-51ff34f52d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f2584-2fae-42b4-b977-142c5a2a3c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2a9a3-2ad3-4c4a-963b-51ff34f52d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4FE6A0-654C-4A55-82CD-FACD64B2D0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f2584-2fae-42b4-b977-142c5a2a3cc9"/>
    <ds:schemaRef ds:uri="4d62a9a3-2ad3-4c4a-963b-51ff34f52d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1B6B46-9459-4D40-AA10-B12F69D7AA3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E614E8-A82C-4E09-B81A-0F4CE849B367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4d62a9a3-2ad3-4c4a-963b-51ff34f52dba"/>
    <ds:schemaRef ds:uri="0e4f2584-2fae-42b4-b977-142c5a2a3cc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618</Words>
  <Application>Microsoft Office PowerPoint</Application>
  <PresentationFormat>Custom</PresentationFormat>
  <Paragraphs>158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Wingdings 2</vt:lpstr>
      <vt:lpstr>Office Theme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Southeastern Corridor Defense ROTC Youth Initiative</dc:title>
  <dc:creator>Jason Porter</dc:creator>
  <cp:lastModifiedBy>CRICHIGNO BENITEZ, JORGE</cp:lastModifiedBy>
  <cp:revision>81</cp:revision>
  <cp:lastPrinted>2019-11-20T02:27:55Z</cp:lastPrinted>
  <dcterms:created xsi:type="dcterms:W3CDTF">2019-10-01T21:59:54Z</dcterms:created>
  <dcterms:modified xsi:type="dcterms:W3CDTF">2019-11-25T20:53:38Z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0x010100BB5A1244B708FF478772D9F5BE92EA81</vt:lpwstr>
  </property>
</Properties>
</file>