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64" r:id="rId2"/>
    <p:sldId id="319" r:id="rId3"/>
    <p:sldId id="337" r:id="rId4"/>
    <p:sldId id="325" r:id="rId5"/>
    <p:sldId id="324" r:id="rId6"/>
    <p:sldId id="340" r:id="rId7"/>
    <p:sldId id="323" r:id="rId8"/>
    <p:sldId id="268" r:id="rId9"/>
    <p:sldId id="318" r:id="rId10"/>
    <p:sldId id="327" r:id="rId11"/>
    <p:sldId id="329" r:id="rId12"/>
    <p:sldId id="328" r:id="rId13"/>
    <p:sldId id="330" r:id="rId14"/>
    <p:sldId id="338" r:id="rId15"/>
    <p:sldId id="333" r:id="rId16"/>
    <p:sldId id="336" r:id="rId17"/>
    <p:sldId id="332" r:id="rId18"/>
    <p:sldId id="334" r:id="rId19"/>
    <p:sldId id="335" r:id="rId20"/>
    <p:sldId id="33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71CD4-47AA-41F1-B492-72157F1099B8}" v="24" dt="2020-08-06T17:56:47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1960" autoAdjust="0"/>
  </p:normalViewPr>
  <p:slideViewPr>
    <p:cSldViewPr snapToGrid="0" snapToObjects="1">
      <p:cViewPr varScale="1">
        <p:scale>
          <a:sx n="71" d="100"/>
          <a:sy n="71" d="100"/>
        </p:scale>
        <p:origin x="3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Virtual labs attended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1512000"/>
        <c:axId val="831353232"/>
      </c:barChart>
      <c:catAx>
        <c:axId val="841512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1353232"/>
        <c:crosses val="autoZero"/>
        <c:auto val="1"/>
        <c:lblAlgn val="ctr"/>
        <c:lblOffset val="100"/>
        <c:noMultiLvlLbl val="0"/>
      </c:catAx>
      <c:valAx>
        <c:axId val="83135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lab</a:t>
                </a:r>
                <a:r>
                  <a:rPr lang="en-US" baseline="0"/>
                  <a:t> experiments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51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0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6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Reserve Officers' Training Corps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ROTC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tinyurl.com/yyelqo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UofSC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– Trident Tech Meeting</a:t>
            </a:r>
          </a:p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Information Technology Programs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Integrated Information Technology (IIT)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of Engineering and Computing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6,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DoD’s Information Assurance (IA) workforce is classified in IA technical (IAT):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1 (IAT 1): Computing environment information assurance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2 (IAT 2): Network environment information assurance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3 (IAT 3): Enclave, advanced network &amp; computer information assurance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requires partnership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137EC1-264A-4885-9416-A4175D731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600" y="3657599"/>
            <a:ext cx="7524750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AB461-87C6-4F69-BDF3-A21A6C16E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A1F4E5-5048-4F33-8608-64E64B40B4FA}"/>
              </a:ext>
            </a:extLst>
          </p:cNvPr>
          <p:cNvSpPr txBox="1"/>
          <p:nvPr/>
        </p:nvSpPr>
        <p:spPr>
          <a:xfrm>
            <a:off x="2339650" y="5784333"/>
            <a:ext cx="707867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dirty="0">
                <a:solidFill>
                  <a:srgbClr val="4D5156"/>
                </a:solidFill>
                <a:effectLst/>
                <a:latin typeface="Roboto"/>
              </a:rPr>
              <a:t>NICE: National Initiative for Cybersecurity Education (NIST)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38742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82E24-60D0-47DD-B0F8-26ACDC38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0" y="2517012"/>
            <a:ext cx="4839880" cy="346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Pod deployed in private cloud</a:t>
            </a:r>
            <a:endParaRPr lang="en-US" sz="13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C563F8-C3DB-4B94-9ADF-82520423BBD9}"/>
              </a:ext>
            </a:extLst>
          </p:cNvPr>
          <p:cNvCxnSpPr>
            <a:cxnSpLocks/>
          </p:cNvCxnSpPr>
          <p:nvPr/>
        </p:nvCxnSpPr>
        <p:spPr>
          <a:xfrm flipH="1">
            <a:off x="2752531" y="4320073"/>
            <a:ext cx="29671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CC5FC5-1B93-4C4A-9C58-0ACB2E68993E}"/>
              </a:ext>
            </a:extLst>
          </p:cNvPr>
          <p:cNvSpPr txBox="1"/>
          <p:nvPr/>
        </p:nvSpPr>
        <p:spPr>
          <a:xfrm>
            <a:off x="5767338" y="4158490"/>
            <a:ext cx="43114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Next-generation </a:t>
            </a:r>
            <a:r>
              <a:rPr lang="en-US" sz="1500" dirty="0"/>
              <a:t>Firewall Virtual Machine + licenses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29A14-AB88-4C88-B536-87952E387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82E24-60D0-47DD-B0F8-26ACDC38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0" y="2517012"/>
            <a:ext cx="4839880" cy="346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Pod deployed in private cloud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 Palo Alto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497714-B738-4BE8-A6A6-977C22F3A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619ED-681D-4BB7-8BC5-39AC98507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644F8-9A93-43CB-9543-06EFA71B4E61}"/>
              </a:ext>
            </a:extLst>
          </p:cNvPr>
          <p:cNvSpPr txBox="1"/>
          <p:nvPr/>
        </p:nvSpPr>
        <p:spPr>
          <a:xfrm>
            <a:off x="6033541" y="5955172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4688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2C7B7-E8D4-4547-A877-C1C08B3B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04311"/>
            <a:ext cx="4593958" cy="345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Additional credentials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6177657" y="5981699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731BE-AD1C-4457-A446-775D1B59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52727F-459F-46AC-8D0C-DBD9A64904F1}"/>
              </a:ext>
            </a:extLst>
          </p:cNvPr>
          <p:cNvSpPr/>
          <p:nvPr/>
        </p:nvSpPr>
        <p:spPr>
          <a:xfrm>
            <a:off x="6307494" y="4954555"/>
            <a:ext cx="802433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85D88-1C49-4BD3-A12C-9DA7B65BA135}"/>
              </a:ext>
            </a:extLst>
          </p:cNvPr>
          <p:cNvSpPr/>
          <p:nvPr/>
        </p:nvSpPr>
        <p:spPr>
          <a:xfrm>
            <a:off x="6382140" y="5769229"/>
            <a:ext cx="880188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C830F-07CF-4B0B-A01C-8DEDAA59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5E0B64-C08E-4021-A45E-75065A9C69A4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 Palo Alto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7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2C7B7-E8D4-4547-A877-C1C08B3B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04311"/>
            <a:ext cx="4593958" cy="345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Additional credentials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6177657" y="5981699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 err="1">
                <a:latin typeface="Times New Roman" panose="02020603050405020304" pitchFamily="18" charset="0"/>
              </a:rPr>
              <a:t>UofSC’s</a:t>
            </a:r>
            <a:r>
              <a:rPr lang="en-US" sz="1300" dirty="0">
                <a:latin typeface="Times New Roman" panose="02020603050405020304" pitchFamily="18" charset="0"/>
              </a:rPr>
              <a:t> ROTC</a:t>
            </a:r>
            <a:endParaRPr lang="en-US" sz="13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5442CD-514C-4593-8022-54F2EC8DD2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2440304"/>
            <a:ext cx="4263306" cy="3515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02421-4364-4C56-B7F0-FEEBA0AD3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393AD2-7A7B-4E44-987B-AB369540323F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 Palo Alto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3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new techniques against attacks targeting “Internet-of-Things” devices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the Center for Applied Internet Data Analysis (CAIDA) (San Diego)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CA053-3FAA-4FCD-9439-2606F4D1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1" y="2238992"/>
            <a:ext cx="6269006" cy="3108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B65DAE-A533-470E-9DF5-581717BDF186}"/>
              </a:ext>
            </a:extLst>
          </p:cNvPr>
          <p:cNvSpPr/>
          <p:nvPr/>
        </p:nvSpPr>
        <p:spPr>
          <a:xfrm>
            <a:off x="432901" y="5424944"/>
            <a:ext cx="62690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Global distribution of exploited IoT devices; results from this research project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973489-F8EA-48EC-A3E8-ECA09093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443" y="2238991"/>
            <a:ext cx="3076494" cy="3108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8C3CC8-0C6C-44E1-A45A-35F0B870D286}"/>
              </a:ext>
            </a:extLst>
          </p:cNvPr>
          <p:cNvSpPr/>
          <p:nvPr/>
        </p:nvSpPr>
        <p:spPr>
          <a:xfrm>
            <a:off x="7851443" y="5424944"/>
            <a:ext cx="31534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Malware exploiting default credentials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71F3C-2CE5-4472-89EC-2AC8BD4A3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3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new techniques against attacks targeting “Internet-of-Things” devices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the Center for Applied Internet Data Analysis (CAIDA) (San Diego)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F39C4-D9EF-47F2-A1AE-0174D2FA8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35" y="2351314"/>
            <a:ext cx="6479329" cy="32396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D5C88D-174C-4DD8-A43E-2D67D19F461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CB81BF3-6735-4463-8413-6289BAAD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Performance testing Google’s new communication protocol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Feedback to Google (used in </a:t>
            </a:r>
            <a:r>
              <a:rPr lang="en-US" dirty="0" err="1"/>
              <a:t>Youtube</a:t>
            </a:r>
            <a:r>
              <a:rPr lang="en-US" dirty="0"/>
              <a:t>, Chrome, and other apps)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Emulating behavior in private cloud before Google’s protocol public release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C3730-62F1-4A88-A91E-C03CF289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97" y="2537050"/>
            <a:ext cx="5388430" cy="3551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1F829-3E52-400F-ADBF-3DDEB6DEB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7" y="2980309"/>
            <a:ext cx="4263703" cy="23617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3DA51D-BD4C-4F6E-834D-8C876B267C2A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A95DD89-ED11-4A77-A24A-CC780B38B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6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system’s performance using next-generation switches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Offloading computational tasks to network switches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Orders of magnitude faster than general-purpose CPU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Very limited instructions set (e.g., no multiplication, no division, simple operations)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Intel (chips, software development environment)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6C462-9880-4F95-8327-FE740D6A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2" y="3167094"/>
            <a:ext cx="3974443" cy="227791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48FB13-CAC9-46C5-B490-923D7744A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84185"/>
              </p:ext>
            </p:extLst>
          </p:nvPr>
        </p:nvGraphicFramePr>
        <p:xfrm>
          <a:off x="5706833" y="3518583"/>
          <a:ext cx="4701209" cy="1737360"/>
        </p:xfrm>
        <a:graphic>
          <a:graphicData uri="http://schemas.openxmlformats.org/drawingml/2006/table">
            <a:tbl>
              <a:tblPr/>
              <a:tblGrid>
                <a:gridCol w="1008244">
                  <a:extLst>
                    <a:ext uri="{9D8B030D-6E8A-4147-A177-3AD203B41FA5}">
                      <a16:colId xmlns:a16="http://schemas.microsoft.com/office/drawing/2014/main" val="1899566845"/>
                    </a:ext>
                  </a:extLst>
                </a:gridCol>
                <a:gridCol w="1715784">
                  <a:extLst>
                    <a:ext uri="{9D8B030D-6E8A-4147-A177-3AD203B41FA5}">
                      <a16:colId xmlns:a16="http://schemas.microsoft.com/office/drawing/2014/main" val="1632571523"/>
                    </a:ext>
                  </a:extLst>
                </a:gridCol>
                <a:gridCol w="1977181">
                  <a:extLst>
                    <a:ext uri="{9D8B030D-6E8A-4147-A177-3AD203B41FA5}">
                      <a16:colId xmlns:a16="http://schemas.microsoft.com/office/drawing/2014/main" val="3870497211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Programmable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General-purpose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640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$ 10,000 - 25,000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483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~35,000,000 connections per switch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~500 connections per core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40204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Latency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nanoseconds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Tens to hundreds of milliseconds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3306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8364B7B-233B-47E3-8D21-31B753ED94F6}"/>
              </a:ext>
            </a:extLst>
          </p:cNvPr>
          <p:cNvSpPr txBox="1"/>
          <p:nvPr/>
        </p:nvSpPr>
        <p:spPr>
          <a:xfrm>
            <a:off x="5908814" y="3196788"/>
            <a:ext cx="42338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Application example: media (voice) relay server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D6014E-ADBC-4651-8963-2CF99C7A7572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8709F83-822F-4718-A572-18EACA70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Improving system’s performance using next-generation switches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Offloading computational tasks to network switches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Orders of magnitude faster than general-purpose CPU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Very limited instructions set (e.g., no multiplication, no division, simple operations)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Agreement with Intel (chips, software development environment)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0304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BE0A95-E7EC-4A9E-A766-243C5DE7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924" y="3266211"/>
            <a:ext cx="5388095" cy="2892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26C3E2-5137-41BB-9898-70FE830B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94" y="2993259"/>
            <a:ext cx="5388095" cy="2925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565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Cybersecurity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Cybertraining</a:t>
            </a:r>
            <a:endParaRPr lang="en-US" dirty="0"/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ATE with NDG</a:t>
            </a:r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85640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4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NIWC Atlantic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 with NIWC Atlantic is essential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We want to acknowledge Michael </a:t>
            </a:r>
            <a:r>
              <a:rPr lang="en-US" dirty="0" err="1"/>
              <a:t>Merriken</a:t>
            </a:r>
            <a:r>
              <a:rPr lang="en-US" dirty="0"/>
              <a:t> and Captain Sanders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Advisory entity to the project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Provide input for undergraduate research projects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Coordination with </a:t>
            </a:r>
            <a:r>
              <a:rPr lang="en-US" dirty="0" err="1"/>
              <a:t>UofSC’s</a:t>
            </a:r>
            <a:r>
              <a:rPr lang="en-US" dirty="0"/>
              <a:t> ROTC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Navy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Army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Air Force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3125364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BB1998-3504-4212-970B-52726AF5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Cybersecurity project started in 2018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Local private cloud for teaching and research in cyber at </a:t>
            </a:r>
            <a:r>
              <a:rPr lang="en-US" dirty="0" err="1"/>
              <a:t>UofSC</a:t>
            </a: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5E39FB-EDAE-4AEB-B02C-5ADD1FE9D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67" y="2286000"/>
            <a:ext cx="5632283" cy="32854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86EE78-AD73-489F-A03D-1DB2120E8132}"/>
              </a:ext>
            </a:extLst>
          </p:cNvPr>
          <p:cNvSpPr txBox="1"/>
          <p:nvPr/>
        </p:nvSpPr>
        <p:spPr>
          <a:xfrm>
            <a:off x="516467" y="1933205"/>
            <a:ext cx="557953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Build custom pods</a:t>
            </a:r>
          </a:p>
          <a:p>
            <a:pPr marL="285750" marR="0" lvl="0" indent="-285750" algn="l" defTabSz="685800" rtl="0" eaLnBrk="1" fontAlgn="auto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 protocol stacks and live traffic experimentation</a:t>
            </a:r>
          </a:p>
          <a:p>
            <a:pPr marL="285750" marR="0" lvl="0" indent="-285750" algn="l" defTabSz="685800" rtl="0" eaLnBrk="1" fontAlgn="auto" latinLnBrk="0" hangingPunct="1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emulation with NETEM and Mininet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F0BF2-45B5-495D-A9FE-CF93EA6EE4E5}"/>
              </a:ext>
            </a:extLst>
          </p:cNvPr>
          <p:cNvSpPr/>
          <p:nvPr/>
        </p:nvSpPr>
        <p:spPr>
          <a:xfrm>
            <a:off x="6096000" y="2201333"/>
            <a:ext cx="5740400" cy="337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58255-A02A-4818-80F8-5710FA863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Cybertraining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Cybertraining</a:t>
            </a:r>
            <a:r>
              <a:rPr lang="en-US" dirty="0"/>
              <a:t> project started in 2019: Cyberinfrastructure for moving big data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There is a need for IT technical expertise country-wide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E.g., </a:t>
            </a:r>
            <a:r>
              <a:rPr lang="en-US" dirty="0" err="1"/>
              <a:t>ESnet</a:t>
            </a:r>
            <a:r>
              <a:rPr lang="en-US" dirty="0"/>
              <a:t> is the network connecting national labs, research institutions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Managed by the Department of Energy (Berkeley National Lab)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Rates of 50 Gbps, emulation of high-performance systems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9DDE0-BE24-4828-B2A3-D4761EE0E7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2" y="3287486"/>
            <a:ext cx="3537857" cy="25418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F74A0A-B201-43FD-B666-1BD5BEFD6DF6}"/>
              </a:ext>
            </a:extLst>
          </p:cNvPr>
          <p:cNvSpPr txBox="1"/>
          <p:nvPr/>
        </p:nvSpPr>
        <p:spPr>
          <a:xfrm>
            <a:off x="4541368" y="5953844"/>
            <a:ext cx="41039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Monthly average traffic volume, </a:t>
            </a:r>
            <a:r>
              <a:rPr lang="en-US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ESnet</a:t>
            </a:r>
            <a:endParaRPr lang="en-US" sz="1500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DC01F798-9A24-4D16-A421-601DA555C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47" y="3258984"/>
            <a:ext cx="17859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C24F6583-C418-4DA3-846C-DEB34D109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395" y="3493459"/>
            <a:ext cx="15090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 Xeon Gold 6130 CPU, 2.1 GHz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C8A298EA-6269-4816-A69A-6B4BFC44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205" y="5240881"/>
            <a:ext cx="3097213" cy="74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45BBCB-7E9D-4424-A0A9-C8C35998D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32" y="3288402"/>
            <a:ext cx="4103914" cy="25483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E226ED9-0774-428A-97B5-8968DFE6E04B}"/>
              </a:ext>
            </a:extLst>
          </p:cNvPr>
          <p:cNvSpPr txBox="1"/>
          <p:nvPr/>
        </p:nvSpPr>
        <p:spPr>
          <a:xfrm>
            <a:off x="252532" y="5954165"/>
            <a:ext cx="41039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ESnet</a:t>
            </a:r>
            <a:endParaRPr lang="en-US" sz="15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0BBED0-B7BF-4E8A-847D-14EB4921BCE1}"/>
              </a:ext>
            </a:extLst>
          </p:cNvPr>
          <p:cNvCxnSpPr/>
          <p:nvPr/>
        </p:nvCxnSpPr>
        <p:spPr>
          <a:xfrm flipH="1">
            <a:off x="10439400" y="4050130"/>
            <a:ext cx="674914" cy="89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E62C97-2B4A-4199-9618-73098509A7C7}"/>
              </a:ext>
            </a:extLst>
          </p:cNvPr>
          <p:cNvCxnSpPr>
            <a:cxnSpLocks/>
          </p:cNvCxnSpPr>
          <p:nvPr/>
        </p:nvCxnSpPr>
        <p:spPr>
          <a:xfrm flipH="1">
            <a:off x="9971314" y="4050130"/>
            <a:ext cx="1155230" cy="511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E72D9E-D43A-4AC0-80E4-529315F1D90D}"/>
              </a:ext>
            </a:extLst>
          </p:cNvPr>
          <p:cNvCxnSpPr>
            <a:cxnSpLocks/>
          </p:cNvCxnSpPr>
          <p:nvPr/>
        </p:nvCxnSpPr>
        <p:spPr>
          <a:xfrm flipH="1">
            <a:off x="10642028" y="4050130"/>
            <a:ext cx="484516" cy="664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956A861-E7E9-4793-9E31-4AFFCF7BF880}"/>
              </a:ext>
            </a:extLst>
          </p:cNvPr>
          <p:cNvSpPr txBox="1"/>
          <p:nvPr/>
        </p:nvSpPr>
        <p:spPr>
          <a:xfrm>
            <a:off x="8168522" y="5959609"/>
            <a:ext cx="41039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Three-node network emulation</a:t>
            </a:r>
            <a:endParaRPr lang="en-US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FAE35-089B-4509-9F6F-4394B48CD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ATE and CC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894443"/>
            <a:ext cx="10984850" cy="4800599"/>
          </a:xfrm>
        </p:spPr>
        <p:txBody>
          <a:bodyPr/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Advanced Technical Education (ATE) and Campus Cyberinfrastructure (CC) (2019)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Development of a multi-state distributed cloud to support teaching, research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2+2+2 program (HS + College + University)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Distributed cloud pools resources from SC and NC, serves institutions seamlessly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Requests to use the platform, NDG + </a:t>
            </a:r>
            <a:r>
              <a:rPr lang="en-US" dirty="0" err="1"/>
              <a:t>UofSC</a:t>
            </a:r>
            <a:endParaRPr lang="en-US" dirty="0"/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Berkeley National Lab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SANS institute (“</a:t>
            </a:r>
            <a:r>
              <a:rPr lang="en-US" sz="1500" dirty="0" err="1"/>
              <a:t>girlsgocyber</a:t>
            </a:r>
            <a:r>
              <a:rPr lang="en-US" sz="1500" dirty="0"/>
              <a:t>”)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Multiple higher-ed institutions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International Networks at Indiana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Fort Gordon (2 cyber courses)</a:t>
            </a:r>
          </a:p>
          <a:p>
            <a:pPr marL="578358" lvl="1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Texas’ </a:t>
            </a:r>
            <a:r>
              <a:rPr lang="en-US" sz="1500" dirty="0" err="1"/>
              <a:t>Lonestart</a:t>
            </a:r>
            <a:r>
              <a:rPr lang="en-US" sz="1500" dirty="0"/>
              <a:t> Education and Research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7262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BE4E7B-F2FF-4E04-8811-F42A6BFDD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608515"/>
              </p:ext>
            </p:extLst>
          </p:nvPr>
        </p:nvGraphicFramePr>
        <p:xfrm>
          <a:off x="5964192" y="2991174"/>
          <a:ext cx="5189326" cy="32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492346" imgH="4107164" progId="Visio.Drawing.15">
                  <p:embed/>
                </p:oleObj>
              </mc:Choice>
              <mc:Fallback>
                <p:oleObj name="Visio" r:id="rId2" imgW="6492346" imgH="4107164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ABE4E7B-F2FF-4E04-8811-F42A6BFDD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192" y="2991174"/>
                        <a:ext cx="5189326" cy="3283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2053379-5BE9-4E86-8BBA-0456A941148F}"/>
              </a:ext>
            </a:extLst>
          </p:cNvPr>
          <p:cNvSpPr/>
          <p:nvPr/>
        </p:nvSpPr>
        <p:spPr>
          <a:xfrm>
            <a:off x="5789023" y="2991174"/>
            <a:ext cx="5562600" cy="3283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18F8B-2444-49AD-AFCB-19468D51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Platform + Expertise on </a:t>
            </a:r>
            <a:r>
              <a:rPr lang="en-US" dirty="0" err="1"/>
              <a:t>vLabs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894443"/>
            <a:ext cx="10984850" cy="4800599"/>
          </a:xfrm>
        </p:spPr>
        <p:txBody>
          <a:bodyPr/>
          <a:lstStyle/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UofSC</a:t>
            </a:r>
            <a:r>
              <a:rPr lang="en-US" dirty="0"/>
              <a:t> </a:t>
            </a:r>
            <a:r>
              <a:rPr lang="en-US" dirty="0" err="1"/>
              <a:t>vLabs</a:t>
            </a:r>
            <a:r>
              <a:rPr lang="en-US" dirty="0"/>
              <a:t> series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Network Tools and Protocols (high-speed networks)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Software Defined Networking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Zeek</a:t>
            </a:r>
            <a:r>
              <a:rPr lang="en-US" dirty="0"/>
              <a:t> Intrusion Detection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perfSONAR</a:t>
            </a:r>
            <a:endParaRPr lang="en-US" dirty="0"/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Intro to BGP 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MPLS and Advanced BGP Topics</a:t>
            </a:r>
          </a:p>
          <a:p>
            <a:pPr marL="292608" lvl="1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NDG </a:t>
            </a:r>
            <a:r>
              <a:rPr lang="en-US" dirty="0" err="1"/>
              <a:t>vLabs</a:t>
            </a:r>
            <a:r>
              <a:rPr lang="en-US" dirty="0"/>
              <a:t> series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Cisco, Palo Alto, Red Hat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Cybersecurity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Linux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Custom series</a:t>
            </a:r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09941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18F8B-2444-49AD-AFCB-19468D51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B26088F-D38F-4540-B7E8-699C66DA3B51}"/>
              </a:ext>
            </a:extLst>
          </p:cNvPr>
          <p:cNvSpPr/>
          <p:nvPr/>
        </p:nvSpPr>
        <p:spPr>
          <a:xfrm>
            <a:off x="8788400" y="1664282"/>
            <a:ext cx="3190240" cy="3903397"/>
          </a:xfrm>
          <a:prstGeom prst="triangle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58467B-0710-41BE-8B55-C0F3D4520872}"/>
              </a:ext>
            </a:extLst>
          </p:cNvPr>
          <p:cNvCxnSpPr>
            <a:cxnSpLocks/>
          </p:cNvCxnSpPr>
          <p:nvPr/>
        </p:nvCxnSpPr>
        <p:spPr>
          <a:xfrm>
            <a:off x="9692640" y="3305284"/>
            <a:ext cx="1391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BE4726-C133-45F3-9DB2-A98A0F3D99EF}"/>
              </a:ext>
            </a:extLst>
          </p:cNvPr>
          <p:cNvCxnSpPr>
            <a:cxnSpLocks/>
          </p:cNvCxnSpPr>
          <p:nvPr/>
        </p:nvCxnSpPr>
        <p:spPr>
          <a:xfrm flipV="1">
            <a:off x="9265920" y="4430524"/>
            <a:ext cx="2245360" cy="9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446989E6-2166-44F6-8386-8D1E9EBBD88A}"/>
              </a:ext>
            </a:extLst>
          </p:cNvPr>
          <p:cNvSpPr/>
          <p:nvPr/>
        </p:nvSpPr>
        <p:spPr>
          <a:xfrm>
            <a:off x="8161100" y="1869440"/>
            <a:ext cx="284480" cy="13309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BBB37E-2CAB-47FB-B22D-7E82FBEC2E0D}"/>
              </a:ext>
            </a:extLst>
          </p:cNvPr>
          <p:cNvSpPr txBox="1"/>
          <p:nvPr/>
        </p:nvSpPr>
        <p:spPr>
          <a:xfrm>
            <a:off x="5666708" y="2133215"/>
            <a:ext cx="219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IT professionals, </a:t>
            </a:r>
          </a:p>
          <a:p>
            <a:pPr algn="ctr"/>
            <a:r>
              <a:rPr lang="en-US" dirty="0"/>
              <a:t>4-year, grad. degrees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34E898-B9D4-4792-A96C-8B8CC0CFF83C}"/>
              </a:ext>
            </a:extLst>
          </p:cNvPr>
          <p:cNvSpPr txBox="1"/>
          <p:nvPr/>
        </p:nvSpPr>
        <p:spPr>
          <a:xfrm>
            <a:off x="9606345" y="2448560"/>
            <a:ext cx="156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P4, SDN, Advanced Topics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061575-F406-40E8-A60E-425C614ED437}"/>
              </a:ext>
            </a:extLst>
          </p:cNvPr>
          <p:cNvSpPr txBox="1"/>
          <p:nvPr/>
        </p:nvSpPr>
        <p:spPr>
          <a:xfrm>
            <a:off x="9441212" y="3582283"/>
            <a:ext cx="189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Cisco, Palo Alto, Linux, certs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3E8587E5-2D84-4583-A4C8-3C0FAD740E56}"/>
              </a:ext>
            </a:extLst>
          </p:cNvPr>
          <p:cNvSpPr/>
          <p:nvPr/>
        </p:nvSpPr>
        <p:spPr>
          <a:xfrm>
            <a:off x="8171260" y="3282038"/>
            <a:ext cx="241220" cy="10359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55F04D-5FEA-479C-B98E-668EE3AEE692}"/>
              </a:ext>
            </a:extLst>
          </p:cNvPr>
          <p:cNvSpPr txBox="1"/>
          <p:nvPr/>
        </p:nvSpPr>
        <p:spPr>
          <a:xfrm>
            <a:off x="5563788" y="3394616"/>
            <a:ext cx="2436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Technical colleges, 4-year universities, certs, ROTC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083A677A-0E8D-4D86-A698-87224CED89D4}"/>
              </a:ext>
            </a:extLst>
          </p:cNvPr>
          <p:cNvSpPr/>
          <p:nvPr/>
        </p:nvSpPr>
        <p:spPr>
          <a:xfrm>
            <a:off x="8184040" y="4430524"/>
            <a:ext cx="261540" cy="1137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223E4C-EAE5-4DCA-8792-2EA00362CEB0}"/>
              </a:ext>
            </a:extLst>
          </p:cNvPr>
          <p:cNvSpPr txBox="1"/>
          <p:nvPr/>
        </p:nvSpPr>
        <p:spPr>
          <a:xfrm>
            <a:off x="8900160" y="4661864"/>
            <a:ext cx="307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Entry-level, intro to virtualization, intro to nets, </a:t>
            </a:r>
          </a:p>
          <a:p>
            <a:pPr algn="ctr"/>
            <a:r>
              <a:rPr lang="en-US" dirty="0"/>
              <a:t>intro to cybersecurity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6B6201-9BC1-46C8-9F0F-9582AFF28DBF}"/>
              </a:ext>
            </a:extLst>
          </p:cNvPr>
          <p:cNvSpPr txBox="1"/>
          <p:nvPr/>
        </p:nvSpPr>
        <p:spPr>
          <a:xfrm>
            <a:off x="5666708" y="4537436"/>
            <a:ext cx="243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schools, dual credit, certs</a:t>
            </a:r>
          </a:p>
        </p:txBody>
      </p:sp>
    </p:spTree>
    <p:extLst>
      <p:ext uri="{BB962C8B-B14F-4D97-AF65-F5344CB8AC3E}">
        <p14:creationId xmlns:p14="http://schemas.microsoft.com/office/powerpoint/2010/main" val="48718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Cloud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Private vs public cloud</a:t>
            </a:r>
          </a:p>
          <a:p>
            <a:pPr marL="573596" lvl="1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2ED9539-4793-4622-BACF-B0C6048BAE3F}"/>
              </a:ext>
            </a:extLst>
          </p:cNvPr>
          <p:cNvGraphicFramePr>
            <a:graphicFrameLocks/>
          </p:cNvGraphicFramePr>
          <p:nvPr/>
        </p:nvGraphicFramePr>
        <p:xfrm>
          <a:off x="725655" y="2128155"/>
          <a:ext cx="431292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0AA681-EFD2-49C7-9704-4D448809E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3552"/>
              </p:ext>
            </p:extLst>
          </p:nvPr>
        </p:nvGraphicFramePr>
        <p:xfrm>
          <a:off x="1616363" y="1506787"/>
          <a:ext cx="9078684" cy="4763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9672">
                  <a:extLst>
                    <a:ext uri="{9D8B030D-6E8A-4147-A177-3AD203B41FA5}">
                      <a16:colId xmlns:a16="http://schemas.microsoft.com/office/drawing/2014/main" val="3007434720"/>
                    </a:ext>
                  </a:extLst>
                </a:gridCol>
                <a:gridCol w="3404506">
                  <a:extLst>
                    <a:ext uri="{9D8B030D-6E8A-4147-A177-3AD203B41FA5}">
                      <a16:colId xmlns:a16="http://schemas.microsoft.com/office/drawing/2014/main" val="374435292"/>
                    </a:ext>
                  </a:extLst>
                </a:gridCol>
                <a:gridCol w="3404506">
                  <a:extLst>
                    <a:ext uri="{9D8B030D-6E8A-4147-A177-3AD203B41FA5}">
                      <a16:colId xmlns:a16="http://schemas.microsoft.com/office/drawing/2014/main" val="2131172172"/>
                    </a:ext>
                  </a:extLst>
                </a:gridCol>
              </a:tblGrid>
              <a:tr h="2607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Cloud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Cloud (e.g., AWS)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61827"/>
                  </a:ext>
                </a:extLst>
              </a:tr>
              <a:tr h="541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Granularity to allocate physical resources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granular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granular (access to the physical resources requires additional fees)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6887608"/>
                  </a:ext>
                </a:extLst>
              </a:tr>
              <a:tr h="5419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to create custom pods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difficult; hard to design complex topologies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7394658"/>
                  </a:ext>
                </a:extLst>
              </a:tr>
              <a:tr h="8230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effective when used extensively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effective for individual / small virtual machines; costly for large virtual machines over time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1445046"/>
                  </a:ext>
                </a:extLst>
              </a:tr>
              <a:tr h="2607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Staff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cost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cost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5424247"/>
                  </a:ext>
                </a:extLst>
              </a:tr>
              <a:tr h="11042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layer for pedagogy and presentation of virtual scenarios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flexible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flexible; limited to providers’ interface, e.g., command-line interface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8171331"/>
                  </a:ext>
                </a:extLst>
              </a:tr>
              <a:tr h="8230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Time-sharing compute resources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owner controls who can access resources. Easy to implement time-sharing policies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 provider controls who can access resources (typically, a fee is required per user accessing resources)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5861190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D7A0C4B-0F49-4787-A7F5-723273CE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6" y="1"/>
            <a:ext cx="11571033" cy="888999"/>
          </a:xfrm>
        </p:spPr>
        <p:txBody>
          <a:bodyPr>
            <a:normAutofit/>
          </a:bodyPr>
          <a:lstStyle/>
          <a:p>
            <a:r>
              <a:rPr kumimoji="0" lang="en-US" sz="3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ONR’s Cyber Project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“Enhancing the Preparation of Next-generation Cyber Professionals” (2020)</a:t>
            </a:r>
            <a:endParaRPr lang="en-US" dirty="0"/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South Carolina cybersecurity needs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NIWC Atlantic, SRNL, Fort Jackson, Shaw Air Force Base, private industry</a:t>
            </a:r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Recruiting the American military’s cyber force is more difficult than ever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DoD has been struggling to hire more than 8,000 cyber positions (2018)</a:t>
            </a:r>
            <a:r>
              <a:rPr lang="en-US" baseline="30000" dirty="0"/>
              <a:t>1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Shortage of cybersecurity professionals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College of Engineering and Computing is addressing the workforce needs: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Encourage STEM, </a:t>
            </a:r>
            <a:r>
              <a:rPr lang="en-US" b="1" dirty="0">
                <a:solidFill>
                  <a:schemeClr val="accent1"/>
                </a:solidFill>
              </a:rPr>
              <a:t>ROTC</a:t>
            </a:r>
            <a:r>
              <a:rPr lang="en-US" dirty="0"/>
              <a:t> students to obtain a minor in IT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Undergraduate applied research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Private cloud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Collaboration among industry, government, education institutions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7FCF9-DF52-41C1-93C0-582BF8D830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44" y="3985939"/>
            <a:ext cx="2846852" cy="1975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028B32-6AB9-4D9E-B18A-E40893157ABF}"/>
              </a:ext>
            </a:extLst>
          </p:cNvPr>
          <p:cNvSpPr txBox="1"/>
          <p:nvPr/>
        </p:nvSpPr>
        <p:spPr>
          <a:xfrm>
            <a:off x="5328491" y="5503072"/>
            <a:ext cx="29632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Cybersecurity job openings in four metro areas near Columbia, Feb. 2020</a:t>
            </a:r>
            <a:endParaRPr 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4F97F-126F-47F3-906F-FBC50D9D8F17}"/>
              </a:ext>
            </a:extLst>
          </p:cNvPr>
          <p:cNvSpPr txBox="1"/>
          <p:nvPr/>
        </p:nvSpPr>
        <p:spPr>
          <a:xfrm>
            <a:off x="691333" y="6086865"/>
            <a:ext cx="1039869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3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J. Lynch, “Inside the Pentagon’s Struggle to Build a Cyber Force,” Fifth Domain publication, October 29, 2018. Online</a:t>
            </a:r>
            <a:r>
              <a:rPr lang="en-US" sz="13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</a:t>
            </a:r>
            <a:r>
              <a:rPr lang="en-US" sz="1300" u="sng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https://tinyurl.com/yyelqomp</a:t>
            </a:r>
            <a:endParaRPr lang="en-US" sz="1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8AABC9-AAB1-4838-B784-DCB12499D8C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D4E8A94-DA8B-4858-A98C-E91CD6C08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2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Minor in IT – Cyber specialization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Option to earn DoD’s approved baseline certificates for Information Assurance Technical (IAT)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Self-contained specialization; no pre-req for other STEM majors / </a:t>
            </a:r>
            <a:r>
              <a:rPr lang="en-US" b="1" dirty="0">
                <a:solidFill>
                  <a:srgbClr val="FF0000"/>
                </a:solidFill>
              </a:rPr>
              <a:t>ROTC</a:t>
            </a:r>
          </a:p>
          <a:p>
            <a:pPr marL="339725" indent="-339725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b="1" dirty="0"/>
              <a:t>Undergraduate applied research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CEC faculty, graduate student mentors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Advisory entity by NIWC Atlantic, project guidelines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Private cloud with professional tools and platforms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Hands-on applied research with physical and virtual equipment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Collaboration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Partnership with Intel, Cisco Systems, Palo Alto Networks, VMware, Juniper</a:t>
            </a:r>
          </a:p>
          <a:p>
            <a:pPr marL="292608" lvl="1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E81697-03D5-4AF7-B66D-54A9A146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18" y="2005736"/>
            <a:ext cx="2685475" cy="38129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78CD12-7B20-4091-B62A-608C82052E3E}"/>
              </a:ext>
            </a:extLst>
          </p:cNvPr>
          <p:cNvSpPr txBox="1"/>
          <p:nvPr/>
        </p:nvSpPr>
        <p:spPr>
          <a:xfrm>
            <a:off x="9263618" y="5874279"/>
            <a:ext cx="26854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Minor in IT and undergraduate research</a:t>
            </a:r>
            <a:endParaRPr lang="en-US" sz="13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A8A0FE-3764-43EE-80F5-A46F10190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58" y="5449200"/>
            <a:ext cx="2781241" cy="5903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DF3C9-CCCD-4839-8CA5-5CB9EC565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791" y="5271828"/>
            <a:ext cx="1787889" cy="9778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D752E3-E32F-4705-BF1D-2F3CDA85E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264" y="5034740"/>
            <a:ext cx="2351610" cy="1214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1C1C2-5E6F-40C2-A7A0-B421ACCA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138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11257</TotalTime>
  <Words>1274</Words>
  <Application>Microsoft Office PowerPoint</Application>
  <PresentationFormat>Widescreen</PresentationFormat>
  <Paragraphs>251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Roboto</vt:lpstr>
      <vt:lpstr>Times New Roman</vt:lpstr>
      <vt:lpstr>Wingdings</vt:lpstr>
      <vt:lpstr>Retrospect</vt:lpstr>
      <vt:lpstr>Visio</vt:lpstr>
      <vt:lpstr>PowerPoint Presentation</vt:lpstr>
      <vt:lpstr>Agenda</vt:lpstr>
      <vt:lpstr>Cybersecurity Project</vt:lpstr>
      <vt:lpstr>Cybertraining Project</vt:lpstr>
      <vt:lpstr>ATE and CC Projects</vt:lpstr>
      <vt:lpstr>Status: Platform + Expertise on vLabs</vt:lpstr>
      <vt:lpstr>Private Cloud Use</vt:lpstr>
      <vt:lpstr>ONR’s Cyber Project</vt:lpstr>
      <vt:lpstr>ONR’s Cyber Project</vt:lpstr>
      <vt:lpstr>ONR’s Cyber Project</vt:lpstr>
      <vt:lpstr>ONR’s Cyber Project</vt:lpstr>
      <vt:lpstr>ONR’s Cyber Project</vt:lpstr>
      <vt:lpstr>ONR’s Cyber Project</vt:lpstr>
      <vt:lpstr>ONR’s Cyber Project</vt:lpstr>
      <vt:lpstr>Graduate Projects</vt:lpstr>
      <vt:lpstr>Graduate Projects</vt:lpstr>
      <vt:lpstr>Graduate Projects</vt:lpstr>
      <vt:lpstr>Graduate Projects</vt:lpstr>
      <vt:lpstr>Graduate Projects</vt:lpstr>
      <vt:lpstr>NIWC Atlantic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117</cp:revision>
  <dcterms:created xsi:type="dcterms:W3CDTF">2020-04-03T21:33:21Z</dcterms:created>
  <dcterms:modified xsi:type="dcterms:W3CDTF">2021-01-27T00:15:07Z</dcterms:modified>
</cp:coreProperties>
</file>