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64" r:id="rId2"/>
    <p:sldId id="268" r:id="rId3"/>
    <p:sldId id="318" r:id="rId4"/>
    <p:sldId id="327" r:id="rId5"/>
    <p:sldId id="329" r:id="rId6"/>
    <p:sldId id="328" r:id="rId7"/>
    <p:sldId id="330" r:id="rId8"/>
    <p:sldId id="338" r:id="rId9"/>
    <p:sldId id="340" r:id="rId10"/>
    <p:sldId id="341" r:id="rId11"/>
    <p:sldId id="342" r:id="rId12"/>
    <p:sldId id="345" r:id="rId13"/>
    <p:sldId id="34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1960" autoAdjust="0"/>
  </p:normalViewPr>
  <p:slideViewPr>
    <p:cSldViewPr snapToGrid="0" snapToObjects="1">
      <p:cViewPr varScale="1">
        <p:scale>
          <a:sx n="101" d="100"/>
          <a:sy n="101" d="100"/>
        </p:scale>
        <p:origin x="73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Reserve Officers' Training Corps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ROTC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Visio_Drawing2.vsdx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tinyurl.com/yyelqom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524000" y="703385"/>
            <a:ext cx="9180484" cy="472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Cybersecurity Operation Program at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UofSC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Jorge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Department of Integrated Information Technology (IIT)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of Engineering and Computing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USC’s ROTC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7,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 for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Elements of the project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6C3B3-636E-4F91-98C7-4DBD4340263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5483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2BB1998-3504-4212-970B-52726AF5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1E29D9C-AEEC-4094-993F-FFDDC1B77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138006"/>
              </p:ext>
            </p:extLst>
          </p:nvPr>
        </p:nvGraphicFramePr>
        <p:xfrm>
          <a:off x="3648731" y="2198131"/>
          <a:ext cx="4882488" cy="309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273550" imgH="2705100" progId="Visio.Drawing.15">
                  <p:embed/>
                </p:oleObj>
              </mc:Choice>
              <mc:Fallback>
                <p:oleObj name="Visio" r:id="rId3" imgW="4273550" imgH="2705100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1E29D9C-AEEC-4094-993F-FFDDC1B771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731" y="2198131"/>
                        <a:ext cx="4882488" cy="309030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22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 for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Program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6C3B3-636E-4F91-98C7-4DBD4340263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5483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2BB1998-3504-4212-970B-52726AF5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3B67653-6EB8-4BA2-A82C-EBC2AA52B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233984"/>
              </p:ext>
            </p:extLst>
          </p:nvPr>
        </p:nvGraphicFramePr>
        <p:xfrm>
          <a:off x="609600" y="1933411"/>
          <a:ext cx="5013374" cy="3199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914900" imgH="3136900" progId="Visio.Drawing.15">
                  <p:embed/>
                </p:oleObj>
              </mc:Choice>
              <mc:Fallback>
                <p:oleObj name="Visio" r:id="rId3" imgW="4914900" imgH="3136900" progId="Visio.Drawing.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3B67653-6EB8-4BA2-A82C-EBC2AA52B8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33411"/>
                        <a:ext cx="5013374" cy="3199616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96EC5FF-24B5-46E4-AE89-3934C6C82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582607"/>
              </p:ext>
            </p:extLst>
          </p:nvPr>
        </p:nvGraphicFramePr>
        <p:xfrm>
          <a:off x="5919723" y="1953277"/>
          <a:ext cx="5712913" cy="3179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5638800" imgH="3136900" progId="Visio.Drawing.15">
                  <p:embed/>
                </p:oleObj>
              </mc:Choice>
              <mc:Fallback>
                <p:oleObj name="Visio" r:id="rId5" imgW="5638800" imgH="3136900" progId="Visio.Drawing.15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96EC5FF-24B5-46E4-AE89-3934C6C82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23" y="1953277"/>
                        <a:ext cx="5712913" cy="3179749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56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 for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Cybersecurity courses with embedded DoD’s Approved 8750 baseline certifications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6C3B3-636E-4F91-98C7-4DBD4340263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5483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2BB1998-3504-4212-970B-52726AF5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D98347-FB28-40C2-A50F-09219169A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363" y="2039111"/>
            <a:ext cx="9015552" cy="24140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079EA7-9BED-4DE5-BE0C-CB864FEBAB91}"/>
              </a:ext>
            </a:extLst>
          </p:cNvPr>
          <p:cNvSpPr txBox="1"/>
          <p:nvPr/>
        </p:nvSpPr>
        <p:spPr>
          <a:xfrm>
            <a:off x="1560085" y="4014543"/>
            <a:ext cx="707867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0" i="0" dirty="0">
                <a:solidFill>
                  <a:srgbClr val="4D5156"/>
                </a:solidFill>
                <a:effectLst/>
                <a:latin typeface="Roboto"/>
              </a:rPr>
              <a:t>NICE: National Initiative for Cybersecurity Education (NIST)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591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 for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Program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6C3B3-636E-4F91-98C7-4DBD4340263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5483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2BB1998-3504-4212-970B-52726AF5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18F5AAC-8CC7-40F7-9B0D-70DAE4EB3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16281"/>
              </p:ext>
            </p:extLst>
          </p:nvPr>
        </p:nvGraphicFramePr>
        <p:xfrm>
          <a:off x="3334226" y="1329126"/>
          <a:ext cx="5523547" cy="47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972050" imgH="4292600" progId="Visio.Drawing.15">
                  <p:embed/>
                </p:oleObj>
              </mc:Choice>
              <mc:Fallback>
                <p:oleObj name="Visio" r:id="rId3" imgW="4972050" imgH="4292600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18F5AAC-8CC7-40F7-9B0D-70DAE4EB3C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226" y="1329126"/>
                        <a:ext cx="5523547" cy="477033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61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6" y="1"/>
            <a:ext cx="11571033" cy="888999"/>
          </a:xfrm>
        </p:spPr>
        <p:txBody>
          <a:bodyPr>
            <a:normAutofit/>
          </a:bodyPr>
          <a:lstStyle/>
          <a:p>
            <a:r>
              <a:rPr kumimoji="0" lang="en-US" sz="38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ONR’s Cyber Project – July 2020-Dec 2021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“Enhancing the Preparation of Next-generation Cyber Professionals” (2020)</a:t>
            </a:r>
            <a:endParaRPr lang="en-US" dirty="0"/>
          </a:p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South Carolina cybersecurity needs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NIWC Atlantic, SRNL, Fort Jackson, Shaw Air Force Base, private industry</a:t>
            </a:r>
          </a:p>
          <a:p>
            <a:pPr marL="292100" indent="-2921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Recruiting the American military’s cyber force is more difficult than ever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DoD has been struggling to hire more than 8,000 cyber positions (2018)</a:t>
            </a:r>
            <a:r>
              <a:rPr lang="en-US" baseline="30000" dirty="0"/>
              <a:t>1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Shortage of cybersecurity professionals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College of Engineering and Computing is addressing the workforce needs: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Encourage STEM, </a:t>
            </a:r>
            <a:r>
              <a:rPr lang="en-US" b="1" dirty="0">
                <a:solidFill>
                  <a:schemeClr val="accent1"/>
                </a:solidFill>
              </a:rPr>
              <a:t>ROTC</a:t>
            </a:r>
            <a:r>
              <a:rPr lang="en-US" dirty="0"/>
              <a:t> students to obtain a minor in IT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Undergraduate applied research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Private cloud</a:t>
            </a:r>
          </a:p>
          <a:p>
            <a:pPr marL="584708" lvl="1" indent="-29210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Collaboration among industry, government, education institutions</a:t>
            </a:r>
          </a:p>
          <a:p>
            <a:pPr marL="584708" lvl="1" indent="-2921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7FCF9-DF52-41C1-93C0-582BF8D830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44" y="3985939"/>
            <a:ext cx="2846852" cy="197533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028B32-6AB9-4D9E-B18A-E40893157ABF}"/>
              </a:ext>
            </a:extLst>
          </p:cNvPr>
          <p:cNvSpPr txBox="1"/>
          <p:nvPr/>
        </p:nvSpPr>
        <p:spPr>
          <a:xfrm>
            <a:off x="5328491" y="5503072"/>
            <a:ext cx="296324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Cybersecurity job openings in four metro areas near Columbia, Feb. 2020</a:t>
            </a:r>
            <a:endParaRPr lang="en-US" sz="1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24F97F-126F-47F3-906F-FBC50D9D8F17}"/>
              </a:ext>
            </a:extLst>
          </p:cNvPr>
          <p:cNvSpPr txBox="1"/>
          <p:nvPr/>
        </p:nvSpPr>
        <p:spPr>
          <a:xfrm>
            <a:off x="691333" y="6086865"/>
            <a:ext cx="1039869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60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3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J. Lynch, “Inside the Pentagon’s Struggle to Build a Cyber Force,” Fifth Domain publication, October 29, 2018. Online</a:t>
            </a:r>
            <a:r>
              <a:rPr lang="en-US" sz="13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</a:t>
            </a:r>
            <a:r>
              <a:rPr lang="en-US" sz="1300" u="sng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https://tinyurl.com/yyelqomp</a:t>
            </a:r>
            <a:endParaRPr lang="en-US" sz="13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8AABC9-AAB1-4838-B784-DCB12499D8C1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894237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D4E8A94-DA8B-4858-A98C-E91CD6C08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2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Minor in IT – Cyber specialization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Option to earn DoD’s approved baseline certificates for Information Assurance Technical (IAT)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Self-contained specialization; no pre-req for other STEM majors / </a:t>
            </a:r>
            <a:r>
              <a:rPr lang="en-US" b="1" dirty="0">
                <a:solidFill>
                  <a:srgbClr val="FF0000"/>
                </a:solidFill>
              </a:rPr>
              <a:t>ROTC</a:t>
            </a:r>
          </a:p>
          <a:p>
            <a:pPr marL="339725" indent="-339725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b="1" dirty="0"/>
              <a:t>Undergraduate applied research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CEC faculty, graduate student mentors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Advisory entity by NIWC Atlantic, project guidelines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Private cloud with professional tools and platforms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Hands-on applied research with physical and virtual equipment</a:t>
            </a:r>
          </a:p>
          <a:p>
            <a:pPr marL="280988" indent="-280988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Collaboration</a:t>
            </a:r>
          </a:p>
          <a:p>
            <a:pPr marL="578358" lvl="1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Partnership with Intel, Cisco Systems, Palo Alto Networks, VMware, Juniper</a:t>
            </a:r>
          </a:p>
          <a:p>
            <a:pPr marL="292608" lvl="1" indent="0">
              <a:spcBef>
                <a:spcPts val="60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292100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E81697-03D5-4AF7-B66D-54A9A146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618" y="2016369"/>
            <a:ext cx="2685475" cy="38129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78CD12-7B20-4091-B62A-608C82052E3E}"/>
              </a:ext>
            </a:extLst>
          </p:cNvPr>
          <p:cNvSpPr txBox="1"/>
          <p:nvPr/>
        </p:nvSpPr>
        <p:spPr>
          <a:xfrm>
            <a:off x="9263618" y="5874279"/>
            <a:ext cx="268547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Minor in IT and undergraduate research</a:t>
            </a:r>
            <a:endParaRPr lang="en-US" sz="13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A8A0FE-3764-43EE-80F5-A46F10190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58" y="5449200"/>
            <a:ext cx="2781241" cy="5903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CDF3C9-CCCD-4839-8CA5-5CB9EC565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791" y="5271828"/>
            <a:ext cx="1787889" cy="9778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4D752E3-E32F-4705-BF1D-2F3CDA85E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8264" y="5034740"/>
            <a:ext cx="2351610" cy="1214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1C1C2-5E6F-40C2-A7A0-B421ACCAB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1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DoD’s Information Assurance (IA) workforce is classified in IA technical (IAT):</a:t>
            </a:r>
          </a:p>
          <a:p>
            <a:pPr marL="640271" lvl="1" indent="-347663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Level 1 (IAT 1): Computing environment information assurance</a:t>
            </a:r>
          </a:p>
          <a:p>
            <a:pPr marL="640271" lvl="1" indent="-347663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Level 2 (IAT 2): Network environment information assurance</a:t>
            </a:r>
          </a:p>
          <a:p>
            <a:pPr marL="640271" lvl="1" indent="-347663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Level 3 (IAT 3): Enclave, advanced network &amp; computer information assurance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DoD also defines roles of Cybersecurity Service Provider (CSSP)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It requires partnership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7AB461-87C6-4F69-BDF3-A21A6C16E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A1F4E5-5048-4F33-8608-64E64B40B4FA}"/>
              </a:ext>
            </a:extLst>
          </p:cNvPr>
          <p:cNvSpPr txBox="1"/>
          <p:nvPr/>
        </p:nvSpPr>
        <p:spPr>
          <a:xfrm>
            <a:off x="2339650" y="5784333"/>
            <a:ext cx="707867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0" i="0" dirty="0">
                <a:solidFill>
                  <a:srgbClr val="4D5156"/>
                </a:solidFill>
                <a:effectLst/>
                <a:latin typeface="Roboto"/>
              </a:rPr>
              <a:t>NICE: National Initiative for Cybersecurity Education (NIST)</a:t>
            </a:r>
            <a:endParaRPr lang="en-US" sz="13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02C0C7-A758-48F6-A12A-285026390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199" y="3798349"/>
            <a:ext cx="9015552" cy="24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2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teaching and research -&gt; 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682E24-60D0-47DD-B0F8-26ACDC385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0" y="2517012"/>
            <a:ext cx="4839880" cy="3464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A52E8-BF4D-497C-ADA0-B4DA295DC511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Pod deployed in private cloud</a:t>
            </a:r>
            <a:endParaRPr lang="en-US" sz="13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C563F8-C3DB-4B94-9ADF-82520423BBD9}"/>
              </a:ext>
            </a:extLst>
          </p:cNvPr>
          <p:cNvCxnSpPr>
            <a:cxnSpLocks/>
          </p:cNvCxnSpPr>
          <p:nvPr/>
        </p:nvCxnSpPr>
        <p:spPr>
          <a:xfrm flipH="1">
            <a:off x="2752531" y="4320073"/>
            <a:ext cx="29671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CC5FC5-1B93-4C4A-9C58-0ACB2E68993E}"/>
              </a:ext>
            </a:extLst>
          </p:cNvPr>
          <p:cNvSpPr txBox="1"/>
          <p:nvPr/>
        </p:nvSpPr>
        <p:spPr>
          <a:xfrm>
            <a:off x="5767338" y="4158490"/>
            <a:ext cx="43114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Next-generation </a:t>
            </a:r>
            <a:r>
              <a:rPr lang="en-US" sz="1500" dirty="0"/>
              <a:t>Firewall Virtual Machine + licenses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329A14-AB88-4C88-B536-87952E387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teaching and research -&gt; 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682E24-60D0-47DD-B0F8-26ACDC385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0" y="2517012"/>
            <a:ext cx="4839880" cy="3464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A52E8-BF4D-497C-ADA0-B4DA295DC511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Pod deployed in private cloud</a:t>
            </a:r>
            <a:endParaRPr lang="en-US" sz="1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9D8EE-0567-440A-BAA7-569941DF5DDA}"/>
              </a:ext>
            </a:extLst>
          </p:cNvPr>
          <p:cNvSpPr txBox="1"/>
          <p:nvPr/>
        </p:nvSpPr>
        <p:spPr>
          <a:xfrm>
            <a:off x="9775675" y="1028700"/>
            <a:ext cx="2422783" cy="151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Bachelor’s degree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IAT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Hands-on expertise Palo Alto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497714-B738-4BE8-A6A6-977C22F3A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34" y="2517012"/>
            <a:ext cx="5165691" cy="34392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619ED-681D-4BB7-8BC5-39AC98507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644F8-9A93-43CB-9543-06EFA71B4E61}"/>
              </a:ext>
            </a:extLst>
          </p:cNvPr>
          <p:cNvSpPr txBox="1"/>
          <p:nvPr/>
        </p:nvSpPr>
        <p:spPr>
          <a:xfrm>
            <a:off x="6033541" y="5955172"/>
            <a:ext cx="51997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Job search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14688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teaching and research -&gt; 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2C7B7-E8D4-4547-A877-C1C08B3B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04311"/>
            <a:ext cx="4593958" cy="3451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A52E8-BF4D-497C-ADA0-B4DA295DC511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Additional credentials</a:t>
            </a:r>
            <a:endParaRPr lang="en-US" sz="1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9D8EE-0567-440A-BAA7-569941DF5DDA}"/>
              </a:ext>
            </a:extLst>
          </p:cNvPr>
          <p:cNvSpPr txBox="1"/>
          <p:nvPr/>
        </p:nvSpPr>
        <p:spPr>
          <a:xfrm>
            <a:off x="6177657" y="5981699"/>
            <a:ext cx="51997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Job search</a:t>
            </a:r>
            <a:endParaRPr lang="en-US" sz="1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731BE-AD1C-4457-A446-775D1B599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34" y="2517012"/>
            <a:ext cx="5165691" cy="3439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52727F-459F-46AC-8D0C-DBD9A64904F1}"/>
              </a:ext>
            </a:extLst>
          </p:cNvPr>
          <p:cNvSpPr/>
          <p:nvPr/>
        </p:nvSpPr>
        <p:spPr>
          <a:xfrm>
            <a:off x="6307494" y="4954555"/>
            <a:ext cx="802433" cy="18661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85D88-1C49-4BD3-A12C-9DA7B65BA135}"/>
              </a:ext>
            </a:extLst>
          </p:cNvPr>
          <p:cNvSpPr/>
          <p:nvPr/>
        </p:nvSpPr>
        <p:spPr>
          <a:xfrm>
            <a:off x="6382140" y="5769229"/>
            <a:ext cx="880188" cy="18661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EC830F-07CF-4B0B-A01C-8DEDAA595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5E0B64-C08E-4021-A45E-75065A9C69A4}"/>
              </a:ext>
            </a:extLst>
          </p:cNvPr>
          <p:cNvSpPr txBox="1"/>
          <p:nvPr/>
        </p:nvSpPr>
        <p:spPr>
          <a:xfrm>
            <a:off x="9775675" y="1028700"/>
            <a:ext cx="2422783" cy="151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Bachelor’s degree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IAT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Hands-on expertise Palo Alto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7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ONR’s Cyber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Applied teaching and research -&gt; professional tools, platforms, market validation</a:t>
            </a:r>
          </a:p>
          <a:p>
            <a:pPr marL="584708" lvl="1" indent="-2921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Cisco Systems, Palo Alto Networks, VMware, Juniper, Intel </a:t>
            </a:r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5691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2C7B7-E8D4-4547-A877-C1C08B3B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04311"/>
            <a:ext cx="4593958" cy="3451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A52E8-BF4D-497C-ADA0-B4DA295DC511}"/>
              </a:ext>
            </a:extLst>
          </p:cNvPr>
          <p:cNvSpPr txBox="1"/>
          <p:nvPr/>
        </p:nvSpPr>
        <p:spPr>
          <a:xfrm>
            <a:off x="311880" y="5968999"/>
            <a:ext cx="485480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</a:rPr>
              <a:t>Additional credentials</a:t>
            </a:r>
            <a:endParaRPr lang="en-US" sz="13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9D8EE-0567-440A-BAA7-569941DF5DDA}"/>
              </a:ext>
            </a:extLst>
          </p:cNvPr>
          <p:cNvSpPr txBox="1"/>
          <p:nvPr/>
        </p:nvSpPr>
        <p:spPr>
          <a:xfrm>
            <a:off x="6177657" y="5981699"/>
            <a:ext cx="51997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 err="1">
                <a:latin typeface="Times New Roman" panose="02020603050405020304" pitchFamily="18" charset="0"/>
              </a:rPr>
              <a:t>UofSC’s</a:t>
            </a:r>
            <a:r>
              <a:rPr lang="en-US" sz="1300" dirty="0">
                <a:latin typeface="Times New Roman" panose="02020603050405020304" pitchFamily="18" charset="0"/>
              </a:rPr>
              <a:t> ROTC</a:t>
            </a:r>
            <a:endParaRPr lang="en-US" sz="13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5442CD-514C-4593-8022-54F2EC8DD2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2440304"/>
            <a:ext cx="4263306" cy="3515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102421-4364-4C56-B7F0-FEEBA0AD3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393AD2-7A7B-4E44-987B-AB369540323F}"/>
              </a:ext>
            </a:extLst>
          </p:cNvPr>
          <p:cNvSpPr txBox="1"/>
          <p:nvPr/>
        </p:nvSpPr>
        <p:spPr>
          <a:xfrm>
            <a:off x="9775675" y="1028700"/>
            <a:ext cx="2422783" cy="1519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44A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Bachelor’s degree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IAT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</a:p>
          <a:p>
            <a:pPr>
              <a:spcBef>
                <a:spcPts val="200"/>
              </a:spcBef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Hands-on expertise Palo Alto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36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 for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UofSC</a:t>
            </a:r>
            <a:r>
              <a:rPr lang="en-US" dirty="0"/>
              <a:t> plans to extend the current ONR project to a Scholarship for Service (SFS) program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Support of two years (BSc) and three years (PhD) of stipends, tuition, and allowances for students in cybersecurity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$25,000 per year for undergraduate students</a:t>
            </a:r>
          </a:p>
          <a:p>
            <a:pPr marL="640271" lvl="1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$34,000 per year for graduate students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Support of two years (BSc) and three years (PhD) of stipends, tuition, and allowances for students in cybersecurity</a:t>
            </a: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Students must complete a summer internship and obtain a permanent placement (after graduation) </a:t>
            </a:r>
            <a:r>
              <a:rPr lang="en-US" b="1" dirty="0">
                <a:solidFill>
                  <a:srgbClr val="FF0000"/>
                </a:solidFill>
              </a:rPr>
              <a:t>in </a:t>
            </a: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an executive agency (as defined in 5 U.S. Code § 105)</a:t>
            </a:r>
            <a:endParaRPr lang="en-US" b="1" dirty="0">
              <a:solidFill>
                <a:srgbClr val="FF0000"/>
              </a:solidFill>
            </a:endParaRPr>
          </a:p>
          <a:p>
            <a:pPr marL="347663" indent="-347663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7663" indent="-347663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84708" lvl="1" indent="-2921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6C3B3-636E-4F91-98C7-4DBD4340263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51433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2BB1998-3504-4212-970B-52726AF5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810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11245</TotalTime>
  <Words>702</Words>
  <Application>Microsoft Office PowerPoint</Application>
  <PresentationFormat>Widescreen</PresentationFormat>
  <Paragraphs>118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Roboto</vt:lpstr>
      <vt:lpstr>Times New Roman</vt:lpstr>
      <vt:lpstr>Wingdings</vt:lpstr>
      <vt:lpstr>Retrospect</vt:lpstr>
      <vt:lpstr>Visio</vt:lpstr>
      <vt:lpstr>PowerPoint Presentation</vt:lpstr>
      <vt:lpstr>ONR’s Cyber Project – July 2020-Dec 2021</vt:lpstr>
      <vt:lpstr>ONR’s Cyber Project</vt:lpstr>
      <vt:lpstr>ONR’s Cyber Project</vt:lpstr>
      <vt:lpstr>ONR’s Cyber Project</vt:lpstr>
      <vt:lpstr>ONR’s Cyber Project</vt:lpstr>
      <vt:lpstr>ONR’s Cyber Project</vt:lpstr>
      <vt:lpstr>ONR’s Cyber Project</vt:lpstr>
      <vt:lpstr>Scholarship for Service</vt:lpstr>
      <vt:lpstr>Scholarship for Service</vt:lpstr>
      <vt:lpstr>Scholarship for Service</vt:lpstr>
      <vt:lpstr>Scholarship for Service</vt:lpstr>
      <vt:lpstr>Scholarship for Service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KFOURY, ELIE</cp:lastModifiedBy>
  <cp:revision>122</cp:revision>
  <dcterms:created xsi:type="dcterms:W3CDTF">2020-04-03T21:33:21Z</dcterms:created>
  <dcterms:modified xsi:type="dcterms:W3CDTF">2021-05-11T23:37:33Z</dcterms:modified>
</cp:coreProperties>
</file>