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handoutMasterIdLst>
    <p:handoutMasterId r:id="rId34"/>
  </p:handoutMasterIdLst>
  <p:sldIdLst>
    <p:sldId id="264" r:id="rId2"/>
    <p:sldId id="340" r:id="rId3"/>
    <p:sldId id="368" r:id="rId4"/>
    <p:sldId id="396" r:id="rId5"/>
    <p:sldId id="372" r:id="rId6"/>
    <p:sldId id="395" r:id="rId7"/>
    <p:sldId id="369" r:id="rId8"/>
    <p:sldId id="394" r:id="rId9"/>
    <p:sldId id="373" r:id="rId10"/>
    <p:sldId id="374" r:id="rId11"/>
    <p:sldId id="376" r:id="rId12"/>
    <p:sldId id="378" r:id="rId13"/>
    <p:sldId id="377" r:id="rId14"/>
    <p:sldId id="379" r:id="rId15"/>
    <p:sldId id="380" r:id="rId16"/>
    <p:sldId id="381" r:id="rId17"/>
    <p:sldId id="383" r:id="rId18"/>
    <p:sldId id="385" r:id="rId19"/>
    <p:sldId id="386" r:id="rId20"/>
    <p:sldId id="375" r:id="rId21"/>
    <p:sldId id="389" r:id="rId22"/>
    <p:sldId id="355" r:id="rId23"/>
    <p:sldId id="387" r:id="rId24"/>
    <p:sldId id="388" r:id="rId25"/>
    <p:sldId id="327" r:id="rId26"/>
    <p:sldId id="390" r:id="rId27"/>
    <p:sldId id="392" r:id="rId28"/>
    <p:sldId id="391" r:id="rId29"/>
    <p:sldId id="397" r:id="rId30"/>
    <p:sldId id="398" r:id="rId31"/>
    <p:sldId id="35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65294-2FBE-4803-968C-E08F90236CDF}" v="151" dt="2021-02-19T02:43:56.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57" autoAdjust="0"/>
  </p:normalViewPr>
  <p:slideViewPr>
    <p:cSldViewPr snapToGrid="0" snapToObjects="1">
      <p:cViewPr varScale="1">
        <p:scale>
          <a:sx n="78" d="100"/>
          <a:sy n="78" d="100"/>
        </p:scale>
        <p:origin x="667"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5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2/20/2021</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23:07:12.88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23:07:13.9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a:t>
            </a:fld>
            <a:endParaRPr lang="en-US"/>
          </a:p>
        </p:txBody>
      </p:sp>
    </p:spTree>
    <p:extLst>
      <p:ext uri="{BB962C8B-B14F-4D97-AF65-F5344CB8AC3E}">
        <p14:creationId xmlns:p14="http://schemas.microsoft.com/office/powerpoint/2010/main" val="426082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11</a:t>
            </a:fld>
            <a:endParaRPr lang="en-US"/>
          </a:p>
        </p:txBody>
      </p:sp>
    </p:spTree>
    <p:extLst>
      <p:ext uri="{BB962C8B-B14F-4D97-AF65-F5344CB8AC3E}">
        <p14:creationId xmlns:p14="http://schemas.microsoft.com/office/powerpoint/2010/main" val="136049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12</a:t>
            </a:fld>
            <a:endParaRPr lang="en-US"/>
          </a:p>
        </p:txBody>
      </p:sp>
    </p:spTree>
    <p:extLst>
      <p:ext uri="{BB962C8B-B14F-4D97-AF65-F5344CB8AC3E}">
        <p14:creationId xmlns:p14="http://schemas.microsoft.com/office/powerpoint/2010/main" val="596101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13</a:t>
            </a:fld>
            <a:endParaRPr lang="en-US"/>
          </a:p>
        </p:txBody>
      </p:sp>
    </p:spTree>
    <p:extLst>
      <p:ext uri="{BB962C8B-B14F-4D97-AF65-F5344CB8AC3E}">
        <p14:creationId xmlns:p14="http://schemas.microsoft.com/office/powerpoint/2010/main" val="14750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14</a:t>
            </a:fld>
            <a:endParaRPr lang="en-US"/>
          </a:p>
        </p:txBody>
      </p:sp>
    </p:spTree>
    <p:extLst>
      <p:ext uri="{BB962C8B-B14F-4D97-AF65-F5344CB8AC3E}">
        <p14:creationId xmlns:p14="http://schemas.microsoft.com/office/powerpoint/2010/main" val="76949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15</a:t>
            </a:fld>
            <a:endParaRPr lang="en-US"/>
          </a:p>
        </p:txBody>
      </p:sp>
    </p:spTree>
    <p:extLst>
      <p:ext uri="{BB962C8B-B14F-4D97-AF65-F5344CB8AC3E}">
        <p14:creationId xmlns:p14="http://schemas.microsoft.com/office/powerpoint/2010/main" val="404435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16</a:t>
            </a:fld>
            <a:endParaRPr lang="en-US"/>
          </a:p>
        </p:txBody>
      </p:sp>
    </p:spTree>
    <p:extLst>
      <p:ext uri="{BB962C8B-B14F-4D97-AF65-F5344CB8AC3E}">
        <p14:creationId xmlns:p14="http://schemas.microsoft.com/office/powerpoint/2010/main" val="336531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17</a:t>
            </a:fld>
            <a:endParaRPr lang="en-US"/>
          </a:p>
        </p:txBody>
      </p:sp>
    </p:spTree>
    <p:extLst>
      <p:ext uri="{BB962C8B-B14F-4D97-AF65-F5344CB8AC3E}">
        <p14:creationId xmlns:p14="http://schemas.microsoft.com/office/powerpoint/2010/main" val="394833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18</a:t>
            </a:fld>
            <a:endParaRPr lang="en-US"/>
          </a:p>
        </p:txBody>
      </p:sp>
    </p:spTree>
    <p:extLst>
      <p:ext uri="{BB962C8B-B14F-4D97-AF65-F5344CB8AC3E}">
        <p14:creationId xmlns:p14="http://schemas.microsoft.com/office/powerpoint/2010/main" val="324434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19</a:t>
            </a:fld>
            <a:endParaRPr lang="en-US"/>
          </a:p>
        </p:txBody>
      </p:sp>
    </p:spTree>
    <p:extLst>
      <p:ext uri="{BB962C8B-B14F-4D97-AF65-F5344CB8AC3E}">
        <p14:creationId xmlns:p14="http://schemas.microsoft.com/office/powerpoint/2010/main" val="226144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20</a:t>
            </a:fld>
            <a:endParaRPr lang="en-US"/>
          </a:p>
        </p:txBody>
      </p:sp>
    </p:spTree>
    <p:extLst>
      <p:ext uri="{BB962C8B-B14F-4D97-AF65-F5344CB8AC3E}">
        <p14:creationId xmlns:p14="http://schemas.microsoft.com/office/powerpoint/2010/main" val="16734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322443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21</a:t>
            </a:fld>
            <a:endParaRPr lang="en-US"/>
          </a:p>
        </p:txBody>
      </p:sp>
    </p:spTree>
    <p:extLst>
      <p:ext uri="{BB962C8B-B14F-4D97-AF65-F5344CB8AC3E}">
        <p14:creationId xmlns:p14="http://schemas.microsoft.com/office/powerpoint/2010/main" val="340723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22</a:t>
            </a:fld>
            <a:endParaRPr lang="en-US"/>
          </a:p>
        </p:txBody>
      </p:sp>
    </p:spTree>
    <p:extLst>
      <p:ext uri="{BB962C8B-B14F-4D97-AF65-F5344CB8AC3E}">
        <p14:creationId xmlns:p14="http://schemas.microsoft.com/office/powerpoint/2010/main" val="28088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23</a:t>
            </a:fld>
            <a:endParaRPr lang="en-US"/>
          </a:p>
        </p:txBody>
      </p:sp>
    </p:spTree>
    <p:extLst>
      <p:ext uri="{BB962C8B-B14F-4D97-AF65-F5344CB8AC3E}">
        <p14:creationId xmlns:p14="http://schemas.microsoft.com/office/powerpoint/2010/main" val="2384657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24</a:t>
            </a:fld>
            <a:endParaRPr lang="en-US"/>
          </a:p>
        </p:txBody>
      </p:sp>
    </p:spTree>
    <p:extLst>
      <p:ext uri="{BB962C8B-B14F-4D97-AF65-F5344CB8AC3E}">
        <p14:creationId xmlns:p14="http://schemas.microsoft.com/office/powerpoint/2010/main" val="3357368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29</a:t>
            </a:fld>
            <a:endParaRPr lang="en-US"/>
          </a:p>
        </p:txBody>
      </p:sp>
    </p:spTree>
    <p:extLst>
      <p:ext uri="{BB962C8B-B14F-4D97-AF65-F5344CB8AC3E}">
        <p14:creationId xmlns:p14="http://schemas.microsoft.com/office/powerpoint/2010/main" val="4257527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30</a:t>
            </a:fld>
            <a:endParaRPr lang="en-US"/>
          </a:p>
        </p:txBody>
      </p:sp>
    </p:spTree>
    <p:extLst>
      <p:ext uri="{BB962C8B-B14F-4D97-AF65-F5344CB8AC3E}">
        <p14:creationId xmlns:p14="http://schemas.microsoft.com/office/powerpoint/2010/main" val="4706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360763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119717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31077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7</a:t>
            </a:fld>
            <a:endParaRPr lang="en-US"/>
          </a:p>
        </p:txBody>
      </p:sp>
    </p:spTree>
    <p:extLst>
      <p:ext uri="{BB962C8B-B14F-4D97-AF65-F5344CB8AC3E}">
        <p14:creationId xmlns:p14="http://schemas.microsoft.com/office/powerpoint/2010/main" val="373199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421594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9</a:t>
            </a:fld>
            <a:endParaRPr lang="en-US"/>
          </a:p>
        </p:txBody>
      </p:sp>
    </p:spTree>
    <p:extLst>
      <p:ext uri="{BB962C8B-B14F-4D97-AF65-F5344CB8AC3E}">
        <p14:creationId xmlns:p14="http://schemas.microsoft.com/office/powerpoint/2010/main" val="23924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linked clone (or linked virtual machine) is a virtual machine that shares virtual disks with the parent (or master) virtual machine in an ongoing manner. This conserves disk space and allows multiple virtual machines to use the same software installation. Linked clones can be created very quickly because most of the disk is shared with the parent VM. </a:t>
            </a:r>
          </a:p>
          <a:p>
            <a:r>
              <a:rPr lang="en-US" dirty="0"/>
              <a:t>See https://www.netdevgroup.com/content/aplus/documentation/netlab_aplus_v4_pod_install_guide.pdf</a:t>
            </a:r>
          </a:p>
        </p:txBody>
      </p:sp>
      <p:sp>
        <p:nvSpPr>
          <p:cNvPr id="4" name="Slide Number Placeholder 3"/>
          <p:cNvSpPr>
            <a:spLocks noGrp="1"/>
          </p:cNvSpPr>
          <p:nvPr>
            <p:ph type="sldNum" sz="quarter" idx="5"/>
          </p:nvPr>
        </p:nvSpPr>
        <p:spPr/>
        <p:txBody>
          <a:bodyPr/>
          <a:lstStyle/>
          <a:p>
            <a:fld id="{8CAF9C84-074E-E141-A3FD-46DE87E4CC01}" type="slidenum">
              <a:rPr lang="en-US" smtClean="0"/>
              <a:t>10</a:t>
            </a:fld>
            <a:endParaRPr lang="en-US"/>
          </a:p>
        </p:txBody>
      </p:sp>
    </p:spTree>
    <p:extLst>
      <p:ext uri="{BB962C8B-B14F-4D97-AF65-F5344CB8AC3E}">
        <p14:creationId xmlns:p14="http://schemas.microsoft.com/office/powerpoint/2010/main" val="5130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436" y="6459785"/>
            <a:ext cx="2927928" cy="365125"/>
          </a:xfrm>
          <a:prstGeom prst="rect">
            <a:avLst/>
          </a:prstGeom>
        </p:spPr>
        <p:txBody>
          <a:bodyPr vert="horz" lIns="91440" tIns="45720" rIns="91440" bIns="45720" rtlCol="0" anchor="ctr"/>
          <a:lstStyle>
            <a:lvl1pPr algn="l">
              <a:defRPr sz="900" cap="none"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netdevgroup.com/" TargetMode="External"/><Relationship Id="rId4" Type="http://schemas.openxmlformats.org/officeDocument/2006/relationships/hyperlink" Target="https://tinyurl.com/yxauot8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customXml" Target="../ink/ink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tinyurl.com/4nqqwa5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etlab.cec.sc.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netdevgroup.com/" TargetMode="External"/><Relationship Id="rId5" Type="http://schemas.openxmlformats.org/officeDocument/2006/relationships/image" Target="../media/image2.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C831E-31FE-4748-8419-ADA5A6AF6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5"/>
            <a:ext cx="9180484" cy="472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Virtual Labs for Training, Teaching, and Research on Networks and Cybersecurity Topics</a:t>
            </a:r>
            <a:endParaRPr lang="en-US" sz="25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Jorge </a:t>
            </a:r>
            <a:r>
              <a:rPr lang="en-US" dirty="0" err="1">
                <a:latin typeface="Arial" panose="020B0604020202020204" pitchFamily="34" charset="0"/>
                <a:cs typeface="Arial" panose="020B0604020202020204" pitchFamily="34" charset="0"/>
              </a:rPr>
              <a:t>Crichigno</a:t>
            </a:r>
            <a:r>
              <a:rPr lang="en-US" dirty="0">
                <a:latin typeface="Arial" panose="020B0604020202020204" pitchFamily="34" charset="0"/>
                <a:cs typeface="Arial" panose="020B0604020202020204" pitchFamily="34" charset="0"/>
              </a:rPr>
              <a:t>, Elie </a:t>
            </a:r>
            <a:r>
              <a:rPr lang="en-US" dirty="0" err="1">
                <a:latin typeface="Arial" panose="020B0604020202020204" pitchFamily="34" charset="0"/>
                <a:cs typeface="Arial" panose="020B0604020202020204" pitchFamily="34" charset="0"/>
              </a:rPr>
              <a:t>Kfoury</a:t>
            </a: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University of South Carolina</a:t>
            </a:r>
          </a:p>
          <a:p>
            <a:pPr algn="ctr"/>
            <a:r>
              <a:rPr lang="en-US" dirty="0">
                <a:latin typeface="Arial" panose="020B0604020202020204" pitchFamily="34" charset="0"/>
                <a:cs typeface="Arial" panose="020B0604020202020204" pitchFamily="34" charset="0"/>
              </a:rPr>
              <a:t>http://ce.sc.edu/cyberinfra</a:t>
            </a:r>
          </a:p>
          <a:p>
            <a:pPr algn="ctr"/>
            <a:r>
              <a:rPr lang="en-US" dirty="0">
                <a:latin typeface="Arial" panose="020B0604020202020204" pitchFamily="34" charset="0"/>
                <a:cs typeface="Arial" panose="020B0604020202020204" pitchFamily="34" charset="0"/>
              </a:rPr>
              <a:t>jcrichigno@cec.sc.edu, ekfoury@email.sc.edu</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CI Engineering Lunch and Learn - Online</a:t>
            </a:r>
          </a:p>
          <a:p>
            <a:pPr algn="ctr"/>
            <a:r>
              <a:rPr lang="en-US" dirty="0">
                <a:latin typeface="Arial" panose="020B0604020202020204" pitchFamily="34" charset="0"/>
                <a:cs typeface="Arial" panose="020B0604020202020204" pitchFamily="34" charset="0"/>
              </a:rPr>
              <a:t>February 19, 2021</a:t>
            </a:r>
          </a:p>
        </p:txBody>
      </p:sp>
      <p:pic>
        <p:nvPicPr>
          <p:cNvPr id="8" name="Picture 7">
            <a:extLst>
              <a:ext uri="{FF2B5EF4-FFF2-40B4-BE49-F238E27FC236}">
                <a16:creationId xmlns:a16="http://schemas.microsoft.com/office/drawing/2014/main" id="{B4034174-A486-4AB5-8086-B6BB0A6942CB}"/>
              </a:ext>
            </a:extLst>
          </p:cNvPr>
          <p:cNvPicPr>
            <a:picLocks noChangeAspect="1"/>
          </p:cNvPicPr>
          <p:nvPr/>
        </p:nvPicPr>
        <p:blipFill>
          <a:blip r:embed="rId2"/>
          <a:stretch>
            <a:fillRect/>
          </a:stretch>
        </p:blipFill>
        <p:spPr>
          <a:xfrm>
            <a:off x="175491" y="6459782"/>
            <a:ext cx="1720298" cy="365125"/>
          </a:xfrm>
          <a:prstGeom prst="rect">
            <a:avLst/>
          </a:prstGeom>
        </p:spPr>
      </p:pic>
    </p:spTree>
    <p:extLst>
      <p:ext uri="{BB962C8B-B14F-4D97-AF65-F5344CB8AC3E}">
        <p14:creationId xmlns:p14="http://schemas.microsoft.com/office/powerpoint/2010/main" val="338758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POD Design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4513946"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Details of </a:t>
            </a:r>
            <a:r>
              <a:rPr lang="en-US" dirty="0" err="1"/>
              <a:t>perfSONAR</a:t>
            </a:r>
            <a:r>
              <a:rPr lang="en-US" dirty="0"/>
              <a:t> pod</a:t>
            </a:r>
          </a:p>
          <a:p>
            <a:pPr marL="578358" lvl="1" indent="-285750">
              <a:spcBef>
                <a:spcPts val="600"/>
              </a:spcBef>
              <a:spcAft>
                <a:spcPts val="0"/>
              </a:spcAft>
              <a:buClr>
                <a:schemeClr val="accent2"/>
              </a:buClr>
              <a:buFont typeface="Wingdings" panose="05000000000000000000" pitchFamily="2" charset="2"/>
              <a:buChar char="Ø"/>
            </a:pPr>
            <a:r>
              <a:rPr lang="en-US" dirty="0"/>
              <a:t>PODs running simultaneously use the same block of IP addresses</a:t>
            </a:r>
          </a:p>
          <a:p>
            <a:pPr marL="578358" lvl="1" indent="-285750">
              <a:spcBef>
                <a:spcPts val="600"/>
              </a:spcBef>
              <a:spcAft>
                <a:spcPts val="0"/>
              </a:spcAft>
              <a:buClr>
                <a:schemeClr val="accent2"/>
              </a:buClr>
              <a:buFont typeface="Wingdings" panose="05000000000000000000" pitchFamily="2" charset="2"/>
              <a:buChar char="Ø"/>
            </a:pPr>
            <a:r>
              <a:rPr lang="en-US" dirty="0"/>
              <a:t>Lab manuals are uniform</a:t>
            </a:r>
          </a:p>
          <a:p>
            <a:pPr marL="578358" lvl="1" indent="-285750">
              <a:spcBef>
                <a:spcPts val="600"/>
              </a:spcBef>
              <a:spcAft>
                <a:spcPts val="0"/>
              </a:spcAft>
              <a:buClr>
                <a:schemeClr val="accent2"/>
              </a:buClr>
              <a:buFont typeface="Wingdings" panose="05000000000000000000" pitchFamily="2" charset="2"/>
              <a:buChar char="Ø"/>
            </a:pPr>
            <a:r>
              <a:rPr lang="en-US" dirty="0"/>
              <a:t>“Local NAT” is performed by the device connected to the campus network</a:t>
            </a:r>
          </a:p>
          <a:p>
            <a:pPr marL="578358" lvl="1" indent="-285750">
              <a:spcBef>
                <a:spcPts val="600"/>
              </a:spcBef>
              <a:spcAft>
                <a:spcPts val="0"/>
              </a:spcAft>
              <a:buClr>
                <a:schemeClr val="accent2"/>
              </a:buClr>
              <a:buFont typeface="Wingdings" panose="05000000000000000000" pitchFamily="2" charset="2"/>
              <a:buChar char="Ø"/>
            </a:pPr>
            <a:r>
              <a:rPr lang="en-US" dirty="0"/>
              <a:t>There is a master pod in the system</a:t>
            </a:r>
          </a:p>
          <a:p>
            <a:pPr marL="578358" lvl="1" indent="-285750">
              <a:spcBef>
                <a:spcPts val="600"/>
              </a:spcBef>
              <a:spcAft>
                <a:spcPts val="0"/>
              </a:spcAft>
              <a:buClr>
                <a:schemeClr val="accent2"/>
              </a:buClr>
              <a:buFont typeface="Wingdings" panose="05000000000000000000" pitchFamily="2" charset="2"/>
              <a:buChar char="Ø"/>
            </a:pPr>
            <a:r>
              <a:rPr lang="en-US" dirty="0"/>
              <a:t>Linked clone VMs are created from the master pod VMs</a:t>
            </a:r>
          </a:p>
          <a:p>
            <a:pPr marL="761238" lvl="2" indent="-285750">
              <a:spcBef>
                <a:spcPts val="600"/>
              </a:spcBef>
              <a:spcAft>
                <a:spcPts val="0"/>
              </a:spcAft>
              <a:buClr>
                <a:schemeClr val="accent2"/>
              </a:buClr>
              <a:buFont typeface="Wingdings" panose="05000000000000000000" pitchFamily="2" charset="2"/>
              <a:buChar char="Ø"/>
            </a:pPr>
            <a:endParaRPr lang="en-US" dirty="0"/>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8131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10</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1" name="Picture 10">
            <a:extLst>
              <a:ext uri="{FF2B5EF4-FFF2-40B4-BE49-F238E27FC236}">
                <a16:creationId xmlns:a16="http://schemas.microsoft.com/office/drawing/2014/main" id="{95104F37-86F7-49BE-851D-089FE514A823}"/>
              </a:ext>
            </a:extLst>
          </p:cNvPr>
          <p:cNvPicPr>
            <a:picLocks noChangeAspect="1"/>
          </p:cNvPicPr>
          <p:nvPr/>
        </p:nvPicPr>
        <p:blipFill>
          <a:blip r:embed="rId4"/>
          <a:stretch>
            <a:fillRect/>
          </a:stretch>
        </p:blipFill>
        <p:spPr>
          <a:xfrm>
            <a:off x="5577840" y="1351999"/>
            <a:ext cx="5438312" cy="4351824"/>
          </a:xfrm>
          <a:prstGeom prst="rect">
            <a:avLst/>
          </a:prstGeom>
          <a:ln>
            <a:solidFill>
              <a:schemeClr val="bg1">
                <a:lumMod val="65000"/>
              </a:schemeClr>
            </a:solidFill>
          </a:ln>
        </p:spPr>
      </p:pic>
    </p:spTree>
    <p:extLst>
      <p:ext uri="{BB962C8B-B14F-4D97-AF65-F5344CB8AC3E}">
        <p14:creationId xmlns:p14="http://schemas.microsoft.com/office/powerpoint/2010/main" val="43228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Network Tools and Protocols</a:t>
            </a:r>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11</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1" name="Picture 10">
            <a:extLst>
              <a:ext uri="{FF2B5EF4-FFF2-40B4-BE49-F238E27FC236}">
                <a16:creationId xmlns:a16="http://schemas.microsoft.com/office/drawing/2014/main" id="{2B1FB44A-9E4B-4DC4-B0DB-52E6D5F121CE}"/>
              </a:ext>
            </a:extLst>
          </p:cNvPr>
          <p:cNvPicPr>
            <a:picLocks noChangeAspect="1"/>
          </p:cNvPicPr>
          <p:nvPr/>
        </p:nvPicPr>
        <p:blipFill>
          <a:blip r:embed="rId4"/>
          <a:stretch>
            <a:fillRect/>
          </a:stretch>
        </p:blipFill>
        <p:spPr>
          <a:xfrm>
            <a:off x="1626543" y="1443348"/>
            <a:ext cx="8938914" cy="4701035"/>
          </a:xfrm>
          <a:prstGeom prst="rect">
            <a:avLst/>
          </a:prstGeom>
        </p:spPr>
      </p:pic>
    </p:spTree>
    <p:extLst>
      <p:ext uri="{BB962C8B-B14F-4D97-AF65-F5344CB8AC3E}">
        <p14:creationId xmlns:p14="http://schemas.microsoft.com/office/powerpoint/2010/main" val="14162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Network Tools and Protocols, Lab 14: “Router’s </a:t>
            </a:r>
            <a:r>
              <a:rPr lang="en-US" dirty="0" err="1"/>
              <a:t>Bufferbloat</a:t>
            </a:r>
            <a:r>
              <a:rPr lang="en-US" dirty="0"/>
              <a:t>” </a:t>
            </a:r>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E8F3C08D-5B17-4642-9A2A-F9A36FD59575}"/>
              </a:ext>
            </a:extLst>
          </p:cNvPr>
          <p:cNvPicPr>
            <a:picLocks noChangeAspect="1"/>
          </p:cNvPicPr>
          <p:nvPr/>
        </p:nvPicPr>
        <p:blipFill>
          <a:blip r:embed="rId4"/>
          <a:stretch>
            <a:fillRect/>
          </a:stretch>
        </p:blipFill>
        <p:spPr>
          <a:xfrm>
            <a:off x="5552693" y="1648165"/>
            <a:ext cx="6112003" cy="1636490"/>
          </a:xfrm>
          <a:prstGeom prst="rect">
            <a:avLst/>
          </a:prstGeom>
        </p:spPr>
      </p:pic>
      <p:pic>
        <p:nvPicPr>
          <p:cNvPr id="12" name="Picture 11">
            <a:extLst>
              <a:ext uri="{FF2B5EF4-FFF2-40B4-BE49-F238E27FC236}">
                <a16:creationId xmlns:a16="http://schemas.microsoft.com/office/drawing/2014/main" id="{A1A769F0-3DA9-4252-AF8A-2B93621A3339}"/>
              </a:ext>
            </a:extLst>
          </p:cNvPr>
          <p:cNvPicPr>
            <a:picLocks noChangeAspect="1"/>
          </p:cNvPicPr>
          <p:nvPr/>
        </p:nvPicPr>
        <p:blipFill>
          <a:blip r:embed="rId5"/>
          <a:stretch>
            <a:fillRect/>
          </a:stretch>
        </p:blipFill>
        <p:spPr>
          <a:xfrm>
            <a:off x="928878" y="3333466"/>
            <a:ext cx="5388202" cy="2635533"/>
          </a:xfrm>
          <a:prstGeom prst="rect">
            <a:avLst/>
          </a:prstGeom>
        </p:spPr>
      </p:pic>
      <p:sp>
        <p:nvSpPr>
          <p:cNvPr id="13" name="TextBox 12">
            <a:extLst>
              <a:ext uri="{FF2B5EF4-FFF2-40B4-BE49-F238E27FC236}">
                <a16:creationId xmlns:a16="http://schemas.microsoft.com/office/drawing/2014/main" id="{D1FEAF9E-33C7-477E-B7B3-EC4F6CEAB7B7}"/>
              </a:ext>
            </a:extLst>
          </p:cNvPr>
          <p:cNvSpPr txBox="1"/>
          <p:nvPr/>
        </p:nvSpPr>
        <p:spPr>
          <a:xfrm>
            <a:off x="2292167" y="2281744"/>
            <a:ext cx="2877711"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Description of the problem</a:t>
            </a:r>
          </a:p>
        </p:txBody>
      </p:sp>
      <p:sp>
        <p:nvSpPr>
          <p:cNvPr id="14" name="TextBox 13">
            <a:extLst>
              <a:ext uri="{FF2B5EF4-FFF2-40B4-BE49-F238E27FC236}">
                <a16:creationId xmlns:a16="http://schemas.microsoft.com/office/drawing/2014/main" id="{518F8726-C753-45FD-93C8-0F4E701E52B7}"/>
              </a:ext>
            </a:extLst>
          </p:cNvPr>
          <p:cNvSpPr txBox="1"/>
          <p:nvPr/>
        </p:nvSpPr>
        <p:spPr>
          <a:xfrm>
            <a:off x="6504503" y="4466566"/>
            <a:ext cx="1108060"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Topology</a:t>
            </a:r>
          </a:p>
        </p:txBody>
      </p:sp>
      <p:sp>
        <p:nvSpPr>
          <p:cNvPr id="15" name="TextBox 14">
            <a:extLst>
              <a:ext uri="{FF2B5EF4-FFF2-40B4-BE49-F238E27FC236}">
                <a16:creationId xmlns:a16="http://schemas.microsoft.com/office/drawing/2014/main" id="{3FF708E8-C415-4664-83CC-9DC2A21A7A85}"/>
              </a:ext>
            </a:extLst>
          </p:cNvPr>
          <p:cNvSpPr txBox="1"/>
          <p:nvPr/>
        </p:nvSpPr>
        <p:spPr>
          <a:xfrm rot="1714786">
            <a:off x="1730162" y="4223519"/>
            <a:ext cx="721672"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40Gbps</a:t>
            </a:r>
          </a:p>
        </p:txBody>
      </p:sp>
      <p:sp>
        <p:nvSpPr>
          <p:cNvPr id="16" name="TextBox 15">
            <a:extLst>
              <a:ext uri="{FF2B5EF4-FFF2-40B4-BE49-F238E27FC236}">
                <a16:creationId xmlns:a16="http://schemas.microsoft.com/office/drawing/2014/main" id="{19F6CCE1-BB68-4906-8771-5A999B0A5864}"/>
              </a:ext>
            </a:extLst>
          </p:cNvPr>
          <p:cNvSpPr txBox="1"/>
          <p:nvPr/>
        </p:nvSpPr>
        <p:spPr>
          <a:xfrm rot="20001825">
            <a:off x="1789196" y="4754520"/>
            <a:ext cx="721672"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40Gbps</a:t>
            </a:r>
          </a:p>
        </p:txBody>
      </p:sp>
    </p:spTree>
    <p:extLst>
      <p:ext uri="{BB962C8B-B14F-4D97-AF65-F5344CB8AC3E}">
        <p14:creationId xmlns:p14="http://schemas.microsoft.com/office/powerpoint/2010/main" val="77121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Introduction to SDN</a:t>
            </a:r>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20" name="Picture 19">
            <a:extLst>
              <a:ext uri="{FF2B5EF4-FFF2-40B4-BE49-F238E27FC236}">
                <a16:creationId xmlns:a16="http://schemas.microsoft.com/office/drawing/2014/main" id="{C4EED1D2-F37C-45F5-8B6E-2BF261AAE9AD}"/>
              </a:ext>
            </a:extLst>
          </p:cNvPr>
          <p:cNvPicPr>
            <a:picLocks noChangeAspect="1"/>
          </p:cNvPicPr>
          <p:nvPr/>
        </p:nvPicPr>
        <p:blipFill>
          <a:blip r:embed="rId4"/>
          <a:stretch>
            <a:fillRect/>
          </a:stretch>
        </p:blipFill>
        <p:spPr>
          <a:xfrm>
            <a:off x="1593984" y="1716025"/>
            <a:ext cx="8991981" cy="3493104"/>
          </a:xfrm>
          <a:prstGeom prst="rect">
            <a:avLst/>
          </a:prstGeom>
        </p:spPr>
      </p:pic>
    </p:spTree>
    <p:extLst>
      <p:ext uri="{BB962C8B-B14F-4D97-AF65-F5344CB8AC3E}">
        <p14:creationId xmlns:p14="http://schemas.microsoft.com/office/powerpoint/2010/main" val="149555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Introduction to SDN, Lab 8: “Interconnection between Legacy Networks and SDN Networks”</a:t>
            </a:r>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8" name="Picture 17">
            <a:extLst>
              <a:ext uri="{FF2B5EF4-FFF2-40B4-BE49-F238E27FC236}">
                <a16:creationId xmlns:a16="http://schemas.microsoft.com/office/drawing/2014/main" id="{97C941CE-89D7-4F84-AC6B-E6AA18919A6C}"/>
              </a:ext>
            </a:extLst>
          </p:cNvPr>
          <p:cNvPicPr>
            <a:picLocks noChangeAspect="1"/>
          </p:cNvPicPr>
          <p:nvPr/>
        </p:nvPicPr>
        <p:blipFill>
          <a:blip r:embed="rId4"/>
          <a:stretch>
            <a:fillRect/>
          </a:stretch>
        </p:blipFill>
        <p:spPr>
          <a:xfrm>
            <a:off x="3296442" y="1609344"/>
            <a:ext cx="5587066" cy="4359655"/>
          </a:xfrm>
          <a:prstGeom prst="rect">
            <a:avLst/>
          </a:prstGeom>
        </p:spPr>
      </p:pic>
    </p:spTree>
    <p:extLst>
      <p:ext uri="{BB962C8B-B14F-4D97-AF65-F5344CB8AC3E}">
        <p14:creationId xmlns:p14="http://schemas.microsoft.com/office/powerpoint/2010/main" val="126127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Introduction to BGP</a:t>
            </a:r>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15</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DCD713FA-774F-4FF4-A6D7-05C65EED6340}"/>
              </a:ext>
            </a:extLst>
          </p:cNvPr>
          <p:cNvPicPr>
            <a:picLocks noChangeAspect="1"/>
          </p:cNvPicPr>
          <p:nvPr/>
        </p:nvPicPr>
        <p:blipFill>
          <a:blip r:embed="rId4"/>
          <a:stretch>
            <a:fillRect/>
          </a:stretch>
        </p:blipFill>
        <p:spPr>
          <a:xfrm>
            <a:off x="231790" y="1951842"/>
            <a:ext cx="6437376" cy="3383547"/>
          </a:xfrm>
          <a:prstGeom prst="rect">
            <a:avLst/>
          </a:prstGeom>
        </p:spPr>
      </p:pic>
      <p:pic>
        <p:nvPicPr>
          <p:cNvPr id="11" name="Picture 10">
            <a:extLst>
              <a:ext uri="{FF2B5EF4-FFF2-40B4-BE49-F238E27FC236}">
                <a16:creationId xmlns:a16="http://schemas.microsoft.com/office/drawing/2014/main" id="{063BBB8F-4DD4-4471-8EE7-1550E3BFA7AD}"/>
              </a:ext>
            </a:extLst>
          </p:cNvPr>
          <p:cNvPicPr>
            <a:picLocks noChangeAspect="1"/>
          </p:cNvPicPr>
          <p:nvPr/>
        </p:nvPicPr>
        <p:blipFill>
          <a:blip r:embed="rId5"/>
          <a:stretch>
            <a:fillRect/>
          </a:stretch>
        </p:blipFill>
        <p:spPr>
          <a:xfrm>
            <a:off x="6924828" y="907042"/>
            <a:ext cx="5145024" cy="4485835"/>
          </a:xfrm>
          <a:prstGeom prst="rect">
            <a:avLst/>
          </a:prstGeom>
        </p:spPr>
      </p:pic>
      <p:sp>
        <p:nvSpPr>
          <p:cNvPr id="13" name="TextBox 12">
            <a:extLst>
              <a:ext uri="{FF2B5EF4-FFF2-40B4-BE49-F238E27FC236}">
                <a16:creationId xmlns:a16="http://schemas.microsoft.com/office/drawing/2014/main" id="{093A5C70-AD84-494C-A5E1-E43430EA0F0D}"/>
              </a:ext>
            </a:extLst>
          </p:cNvPr>
          <p:cNvSpPr txBox="1"/>
          <p:nvPr/>
        </p:nvSpPr>
        <p:spPr>
          <a:xfrm>
            <a:off x="8738687" y="5435952"/>
            <a:ext cx="2082686"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Topology for Lab 4</a:t>
            </a:r>
          </a:p>
        </p:txBody>
      </p:sp>
    </p:spTree>
    <p:extLst>
      <p:ext uri="{BB962C8B-B14F-4D97-AF65-F5344CB8AC3E}">
        <p14:creationId xmlns:p14="http://schemas.microsoft.com/office/powerpoint/2010/main" val="274321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MPLS and Advanced BGP Topics</a:t>
            </a:r>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16</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
        <p:nvSpPr>
          <p:cNvPr id="13" name="TextBox 12">
            <a:extLst>
              <a:ext uri="{FF2B5EF4-FFF2-40B4-BE49-F238E27FC236}">
                <a16:creationId xmlns:a16="http://schemas.microsoft.com/office/drawing/2014/main" id="{093A5C70-AD84-494C-A5E1-E43430EA0F0D}"/>
              </a:ext>
            </a:extLst>
          </p:cNvPr>
          <p:cNvSpPr txBox="1"/>
          <p:nvPr/>
        </p:nvSpPr>
        <p:spPr>
          <a:xfrm>
            <a:off x="8621798" y="5188048"/>
            <a:ext cx="2082686"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Topology for Lab 6</a:t>
            </a:r>
          </a:p>
        </p:txBody>
      </p:sp>
      <p:pic>
        <p:nvPicPr>
          <p:cNvPr id="10" name="Picture 9">
            <a:extLst>
              <a:ext uri="{FF2B5EF4-FFF2-40B4-BE49-F238E27FC236}">
                <a16:creationId xmlns:a16="http://schemas.microsoft.com/office/drawing/2014/main" id="{8B94C69C-F169-42C4-B898-32BE743AEDF5}"/>
              </a:ext>
            </a:extLst>
          </p:cNvPr>
          <p:cNvPicPr>
            <a:picLocks noChangeAspect="1"/>
          </p:cNvPicPr>
          <p:nvPr/>
        </p:nvPicPr>
        <p:blipFill>
          <a:blip r:embed="rId4"/>
          <a:stretch>
            <a:fillRect/>
          </a:stretch>
        </p:blipFill>
        <p:spPr>
          <a:xfrm>
            <a:off x="477856" y="1828253"/>
            <a:ext cx="5455987" cy="3063301"/>
          </a:xfrm>
          <a:prstGeom prst="rect">
            <a:avLst/>
          </a:prstGeom>
        </p:spPr>
      </p:pic>
      <p:pic>
        <p:nvPicPr>
          <p:cNvPr id="14" name="Picture 13">
            <a:extLst>
              <a:ext uri="{FF2B5EF4-FFF2-40B4-BE49-F238E27FC236}">
                <a16:creationId xmlns:a16="http://schemas.microsoft.com/office/drawing/2014/main" id="{DC9E1895-F18E-44F0-8330-94C2E7EF5A9C}"/>
              </a:ext>
            </a:extLst>
          </p:cNvPr>
          <p:cNvPicPr>
            <a:picLocks noChangeAspect="1"/>
          </p:cNvPicPr>
          <p:nvPr/>
        </p:nvPicPr>
        <p:blipFill>
          <a:blip r:embed="rId5"/>
          <a:stretch>
            <a:fillRect/>
          </a:stretch>
        </p:blipFill>
        <p:spPr>
          <a:xfrm>
            <a:off x="7604135" y="444500"/>
            <a:ext cx="3505871" cy="4590288"/>
          </a:xfrm>
          <a:prstGeom prst="rect">
            <a:avLst/>
          </a:prstGeom>
        </p:spPr>
      </p:pic>
    </p:spTree>
    <p:extLst>
      <p:ext uri="{BB962C8B-B14F-4D97-AF65-F5344CB8AC3E}">
        <p14:creationId xmlns:p14="http://schemas.microsoft.com/office/powerpoint/2010/main" val="3997532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Open Virtual Switch</a:t>
            </a:r>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17</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A1BA2835-AA34-4DE6-A1F8-6D5C60D2C77D}"/>
              </a:ext>
            </a:extLst>
          </p:cNvPr>
          <p:cNvPicPr>
            <a:picLocks noChangeAspect="1"/>
          </p:cNvPicPr>
          <p:nvPr/>
        </p:nvPicPr>
        <p:blipFill>
          <a:blip r:embed="rId4"/>
          <a:stretch>
            <a:fillRect/>
          </a:stretch>
        </p:blipFill>
        <p:spPr>
          <a:xfrm>
            <a:off x="3466536" y="1535738"/>
            <a:ext cx="5246877" cy="4151375"/>
          </a:xfrm>
          <a:prstGeom prst="rect">
            <a:avLst/>
          </a:prstGeom>
        </p:spPr>
      </p:pic>
    </p:spTree>
    <p:extLst>
      <p:ext uri="{BB962C8B-B14F-4D97-AF65-F5344CB8AC3E}">
        <p14:creationId xmlns:p14="http://schemas.microsoft.com/office/powerpoint/2010/main" val="193485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err="1"/>
              <a:t>perfSONAR</a:t>
            </a: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18</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8C19B202-3FF9-4A55-BEBA-61D03750E2E5}"/>
              </a:ext>
            </a:extLst>
          </p:cNvPr>
          <p:cNvPicPr>
            <a:picLocks noChangeAspect="1"/>
          </p:cNvPicPr>
          <p:nvPr/>
        </p:nvPicPr>
        <p:blipFill>
          <a:blip r:embed="rId4"/>
          <a:stretch>
            <a:fillRect/>
          </a:stretch>
        </p:blipFill>
        <p:spPr>
          <a:xfrm>
            <a:off x="6937643" y="1519484"/>
            <a:ext cx="4644757" cy="3716809"/>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9F8D0E1D-394D-434A-9E01-EC0ED5B721E9}"/>
              </a:ext>
            </a:extLst>
          </p:cNvPr>
          <p:cNvPicPr>
            <a:picLocks noChangeAspect="1"/>
          </p:cNvPicPr>
          <p:nvPr/>
        </p:nvPicPr>
        <p:blipFill>
          <a:blip r:embed="rId5"/>
          <a:stretch>
            <a:fillRect/>
          </a:stretch>
        </p:blipFill>
        <p:spPr>
          <a:xfrm>
            <a:off x="365644" y="1863855"/>
            <a:ext cx="6259068" cy="3411837"/>
          </a:xfrm>
          <a:prstGeom prst="rect">
            <a:avLst/>
          </a:prstGeom>
        </p:spPr>
      </p:pic>
      <p:sp>
        <p:nvSpPr>
          <p:cNvPr id="12" name="TextBox 11">
            <a:extLst>
              <a:ext uri="{FF2B5EF4-FFF2-40B4-BE49-F238E27FC236}">
                <a16:creationId xmlns:a16="http://schemas.microsoft.com/office/drawing/2014/main" id="{41DDB6CE-860A-46D7-BDC6-83E9BDEFEA1A}"/>
              </a:ext>
            </a:extLst>
          </p:cNvPr>
          <p:cNvSpPr txBox="1"/>
          <p:nvPr/>
        </p:nvSpPr>
        <p:spPr>
          <a:xfrm>
            <a:off x="7890278" y="5444078"/>
            <a:ext cx="3211200"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Topology for </a:t>
            </a:r>
            <a:r>
              <a:rPr lang="en-US" dirty="0" err="1">
                <a:solidFill>
                  <a:schemeClr val="tx1">
                    <a:lumMod val="75000"/>
                    <a:lumOff val="25000"/>
                  </a:schemeClr>
                </a:solidFill>
                <a:latin typeface="Arial" panose="020B0604020202020204" pitchFamily="34" charset="0"/>
                <a:cs typeface="Arial" panose="020B0604020202020204" pitchFamily="34" charset="0"/>
              </a:rPr>
              <a:t>perfSONAR</a:t>
            </a:r>
            <a:r>
              <a:rPr lang="en-US" dirty="0">
                <a:solidFill>
                  <a:schemeClr val="tx1">
                    <a:lumMod val="75000"/>
                    <a:lumOff val="25000"/>
                  </a:schemeClr>
                </a:solidFill>
                <a:latin typeface="Arial" panose="020B0604020202020204" pitchFamily="34" charset="0"/>
                <a:cs typeface="Arial" panose="020B0604020202020204" pitchFamily="34" charset="0"/>
              </a:rPr>
              <a:t> labs</a:t>
            </a:r>
          </a:p>
        </p:txBody>
      </p:sp>
    </p:spTree>
    <p:extLst>
      <p:ext uri="{BB962C8B-B14F-4D97-AF65-F5344CB8AC3E}">
        <p14:creationId xmlns:p14="http://schemas.microsoft.com/office/powerpoint/2010/main" val="37494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Lab Libraries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err="1"/>
              <a:t>Zeek</a:t>
            </a:r>
            <a:r>
              <a:rPr lang="en-US" dirty="0"/>
              <a:t> Intrusion Detection</a:t>
            </a:r>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8689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19</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
        <p:nvSpPr>
          <p:cNvPr id="12" name="TextBox 11">
            <a:extLst>
              <a:ext uri="{FF2B5EF4-FFF2-40B4-BE49-F238E27FC236}">
                <a16:creationId xmlns:a16="http://schemas.microsoft.com/office/drawing/2014/main" id="{41DDB6CE-860A-46D7-BDC6-83E9BDEFEA1A}"/>
              </a:ext>
            </a:extLst>
          </p:cNvPr>
          <p:cNvSpPr txBox="1"/>
          <p:nvPr/>
        </p:nvSpPr>
        <p:spPr>
          <a:xfrm>
            <a:off x="7971095" y="5442491"/>
            <a:ext cx="2569999" cy="369332"/>
          </a:xfrm>
          <a:prstGeom prst="rect">
            <a:avLst/>
          </a:prstGeom>
          <a:noFill/>
        </p:spPr>
        <p:txBody>
          <a:bodyPr wrap="non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Topology for </a:t>
            </a:r>
            <a:r>
              <a:rPr lang="en-US" dirty="0" err="1">
                <a:solidFill>
                  <a:schemeClr val="tx1">
                    <a:lumMod val="75000"/>
                    <a:lumOff val="25000"/>
                  </a:schemeClr>
                </a:solidFill>
                <a:latin typeface="Arial" panose="020B0604020202020204" pitchFamily="34" charset="0"/>
                <a:cs typeface="Arial" panose="020B0604020202020204" pitchFamily="34" charset="0"/>
              </a:rPr>
              <a:t>Zeek</a:t>
            </a:r>
            <a:r>
              <a:rPr lang="en-US" dirty="0">
                <a:solidFill>
                  <a:schemeClr val="tx1">
                    <a:lumMod val="75000"/>
                    <a:lumOff val="25000"/>
                  </a:schemeClr>
                </a:solidFill>
                <a:latin typeface="Arial" panose="020B0604020202020204" pitchFamily="34" charset="0"/>
                <a:cs typeface="Arial" panose="020B0604020202020204" pitchFamily="34" charset="0"/>
              </a:rPr>
              <a:t> labs</a:t>
            </a:r>
          </a:p>
        </p:txBody>
      </p:sp>
      <p:pic>
        <p:nvPicPr>
          <p:cNvPr id="8" name="Picture 7">
            <a:extLst>
              <a:ext uri="{FF2B5EF4-FFF2-40B4-BE49-F238E27FC236}">
                <a16:creationId xmlns:a16="http://schemas.microsoft.com/office/drawing/2014/main" id="{4076195D-89B7-4773-82C0-FBB544238F60}"/>
              </a:ext>
            </a:extLst>
          </p:cNvPr>
          <p:cNvPicPr>
            <a:picLocks noChangeAspect="1"/>
          </p:cNvPicPr>
          <p:nvPr/>
        </p:nvPicPr>
        <p:blipFill>
          <a:blip r:embed="rId4"/>
          <a:stretch>
            <a:fillRect/>
          </a:stretch>
        </p:blipFill>
        <p:spPr>
          <a:xfrm>
            <a:off x="418719" y="1893593"/>
            <a:ext cx="6201537" cy="3548898"/>
          </a:xfrm>
          <a:prstGeom prst="rect">
            <a:avLst/>
          </a:prstGeom>
        </p:spPr>
      </p:pic>
      <p:pic>
        <p:nvPicPr>
          <p:cNvPr id="14" name="Picture 13">
            <a:extLst>
              <a:ext uri="{FF2B5EF4-FFF2-40B4-BE49-F238E27FC236}">
                <a16:creationId xmlns:a16="http://schemas.microsoft.com/office/drawing/2014/main" id="{3956BCC9-5385-4CA3-946E-9FC160C07004}"/>
              </a:ext>
            </a:extLst>
          </p:cNvPr>
          <p:cNvPicPr>
            <a:picLocks noChangeAspect="1"/>
          </p:cNvPicPr>
          <p:nvPr/>
        </p:nvPicPr>
        <p:blipFill>
          <a:blip r:embed="rId5"/>
          <a:stretch>
            <a:fillRect/>
          </a:stretch>
        </p:blipFill>
        <p:spPr>
          <a:xfrm>
            <a:off x="7338584" y="2147068"/>
            <a:ext cx="3835022" cy="2980181"/>
          </a:xfrm>
          <a:prstGeom prst="rect">
            <a:avLst/>
          </a:prstGeom>
        </p:spPr>
      </p:pic>
    </p:spTree>
    <p:extLst>
      <p:ext uri="{BB962C8B-B14F-4D97-AF65-F5344CB8AC3E}">
        <p14:creationId xmlns:p14="http://schemas.microsoft.com/office/powerpoint/2010/main" val="22954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Motivation virtual labs</a:t>
            </a:r>
          </a:p>
          <a:p>
            <a:pPr marL="280988" indent="-280988">
              <a:spcBef>
                <a:spcPts val="600"/>
              </a:spcBef>
              <a:spcAft>
                <a:spcPts val="0"/>
              </a:spcAft>
              <a:buClr>
                <a:schemeClr val="accent2"/>
              </a:buClr>
              <a:buFont typeface="Arial" panose="020B0604020202020204" pitchFamily="34" charset="0"/>
              <a:buChar char="•"/>
            </a:pPr>
            <a:r>
              <a:rPr lang="en-US" dirty="0"/>
              <a:t>Local cloud at </a:t>
            </a:r>
            <a:r>
              <a:rPr lang="en-US" dirty="0" err="1"/>
              <a:t>UofSC</a:t>
            </a:r>
            <a:endParaRPr lang="en-US" dirty="0"/>
          </a:p>
          <a:p>
            <a:pPr marL="280988" indent="-280988">
              <a:spcBef>
                <a:spcPts val="600"/>
              </a:spcBef>
              <a:spcAft>
                <a:spcPts val="0"/>
              </a:spcAft>
              <a:buClr>
                <a:schemeClr val="accent2"/>
              </a:buClr>
              <a:buFont typeface="Arial" panose="020B0604020202020204" pitchFamily="34" charset="0"/>
              <a:buChar char="•"/>
            </a:pPr>
            <a:r>
              <a:rPr lang="en-US" dirty="0"/>
              <a:t>Design of virtual labs – POD design</a:t>
            </a:r>
          </a:p>
          <a:p>
            <a:pPr marL="280988" indent="-280988">
              <a:spcBef>
                <a:spcPts val="600"/>
              </a:spcBef>
              <a:spcAft>
                <a:spcPts val="0"/>
              </a:spcAft>
              <a:buClr>
                <a:schemeClr val="accent2"/>
              </a:buClr>
              <a:buFont typeface="Arial" panose="020B0604020202020204" pitchFamily="34" charset="0"/>
              <a:buChar char="•"/>
            </a:pPr>
            <a:r>
              <a:rPr lang="en-US" dirty="0"/>
              <a:t>Virtual lab libraries</a:t>
            </a:r>
          </a:p>
          <a:p>
            <a:pPr marL="280988" indent="-280988">
              <a:spcBef>
                <a:spcPts val="600"/>
              </a:spcBef>
              <a:spcAft>
                <a:spcPts val="0"/>
              </a:spcAft>
              <a:buClr>
                <a:schemeClr val="accent2"/>
              </a:buClr>
              <a:buFont typeface="Arial" panose="020B0604020202020204" pitchFamily="34" charset="0"/>
              <a:buChar char="•"/>
            </a:pPr>
            <a:r>
              <a:rPr lang="en-US" dirty="0"/>
              <a:t>Industry partnership</a:t>
            </a:r>
          </a:p>
          <a:p>
            <a:pPr marL="280988" indent="-280988">
              <a:spcBef>
                <a:spcPts val="600"/>
              </a:spcBef>
              <a:spcAft>
                <a:spcPts val="0"/>
              </a:spcAft>
              <a:buClr>
                <a:schemeClr val="accent2"/>
              </a:buClr>
              <a:buFont typeface="Arial" panose="020B0604020202020204" pitchFamily="34" charset="0"/>
              <a:buChar char="•"/>
            </a:pPr>
            <a:r>
              <a:rPr lang="en-US" dirty="0"/>
              <a:t>Distributed Academic Cloud</a:t>
            </a:r>
          </a:p>
          <a:p>
            <a:pPr marL="280988" indent="-280988">
              <a:spcBef>
                <a:spcPts val="600"/>
              </a:spcBef>
              <a:spcAft>
                <a:spcPts val="0"/>
              </a:spcAft>
              <a:buClr>
                <a:schemeClr val="accent2"/>
              </a:buClr>
              <a:buFont typeface="Arial" panose="020B0604020202020204" pitchFamily="34" charset="0"/>
              <a:buChar char="•"/>
            </a:pPr>
            <a:r>
              <a:rPr lang="en-US" dirty="0"/>
              <a:t>Other topics – research</a:t>
            </a:r>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cxnSp>
        <p:nvCxnSpPr>
          <p:cNvPr id="8" name="Straight Connector 7">
            <a:extLst>
              <a:ext uri="{FF2B5EF4-FFF2-40B4-BE49-F238E27FC236}">
                <a16:creationId xmlns:a16="http://schemas.microsoft.com/office/drawing/2014/main" id="{91FD4A11-858D-4B49-9420-8A4555BCA120}"/>
              </a:ext>
            </a:extLst>
          </p:cNvPr>
          <p:cNvCxnSpPr>
            <a:cxnSpLocks/>
          </p:cNvCxnSpPr>
          <p:nvPr/>
        </p:nvCxnSpPr>
        <p:spPr>
          <a:xfrm>
            <a:off x="597550" y="876301"/>
            <a:ext cx="1876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54132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Cloud Features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92608" lvl="1"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345324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20</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graphicFrame>
        <p:nvGraphicFramePr>
          <p:cNvPr id="15" name="Table 14">
            <a:extLst>
              <a:ext uri="{FF2B5EF4-FFF2-40B4-BE49-F238E27FC236}">
                <a16:creationId xmlns:a16="http://schemas.microsoft.com/office/drawing/2014/main" id="{A828C71D-91F5-4DB0-BF5D-DEA02D1E3B49}"/>
              </a:ext>
            </a:extLst>
          </p:cNvPr>
          <p:cNvGraphicFramePr>
            <a:graphicFrameLocks noGrp="1"/>
          </p:cNvGraphicFramePr>
          <p:nvPr>
            <p:extLst>
              <p:ext uri="{D42A27DB-BD31-4B8C-83A1-F6EECF244321}">
                <p14:modId xmlns:p14="http://schemas.microsoft.com/office/powerpoint/2010/main" val="3978664342"/>
              </p:ext>
            </p:extLst>
          </p:nvPr>
        </p:nvGraphicFramePr>
        <p:xfrm>
          <a:off x="1038849" y="1286406"/>
          <a:ext cx="10102252" cy="4491493"/>
        </p:xfrm>
        <a:graphic>
          <a:graphicData uri="http://schemas.openxmlformats.org/drawingml/2006/table">
            <a:tbl>
              <a:tblPr firstRow="1" firstCol="1" bandRow="1">
                <a:tableStyleId>{5C22544A-7EE6-4342-B048-85BDC9FD1C3A}</a:tableStyleId>
              </a:tblPr>
              <a:tblGrid>
                <a:gridCol w="2780956">
                  <a:extLst>
                    <a:ext uri="{9D8B030D-6E8A-4147-A177-3AD203B41FA5}">
                      <a16:colId xmlns:a16="http://schemas.microsoft.com/office/drawing/2014/main" val="2337941111"/>
                    </a:ext>
                  </a:extLst>
                </a:gridCol>
                <a:gridCol w="7321296">
                  <a:extLst>
                    <a:ext uri="{9D8B030D-6E8A-4147-A177-3AD203B41FA5}">
                      <a16:colId xmlns:a16="http://schemas.microsoft.com/office/drawing/2014/main" val="3511401167"/>
                    </a:ext>
                  </a:extLst>
                </a:gridCol>
              </a:tblGrid>
              <a:tr h="463087">
                <a:tc>
                  <a:txBody>
                    <a:body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Feature</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Comments</a:t>
                      </a:r>
                    </a:p>
                  </a:txBody>
                  <a:tcPr marL="68580" marR="68580" marT="0" marB="0" anchor="b">
                    <a:solidFill>
                      <a:schemeClr val="bg1">
                        <a:lumMod val="65000"/>
                      </a:schemeClr>
                    </a:solidFill>
                  </a:tcPr>
                </a:tc>
                <a:extLst>
                  <a:ext uri="{0D108BD9-81ED-4DB2-BD59-A6C34878D82A}">
                    <a16:rowId xmlns:a16="http://schemas.microsoft.com/office/drawing/2014/main" val="4254456641"/>
                  </a:ext>
                </a:extLst>
              </a:tr>
              <a:tr h="376299">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Allocation of resources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Granular allocation of physical resources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704298383"/>
                  </a:ext>
                </a:extLst>
              </a:tr>
              <a:tr h="472538">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Custom pods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Easy to create custom pods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734160859"/>
                  </a:ext>
                </a:extLst>
              </a:tr>
              <a:tr h="419190">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Cost</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Cost-effective when used extensively</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1766297645"/>
                  </a:ext>
                </a:extLst>
              </a:tr>
              <a:tr h="567045">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Presentation layer for pedagogy</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Topology is graphically presented to the learner using a regular browser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43513354"/>
                  </a:ext>
                </a:extLst>
              </a:tr>
              <a:tr h="567045">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Time sharing </a:t>
                      </a:r>
                    </a:p>
                  </a:txBody>
                  <a:tcPr marL="68580" marR="68580" marT="0" marB="0" anchor="b">
                    <a:solidFill>
                      <a:schemeClr val="bg1">
                        <a:lumMod val="8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owner controls who can access resources; easy to implement time-sharing policies</a:t>
                      </a:r>
                    </a:p>
                  </a:txBody>
                  <a:tcPr marL="68580" marR="68580" marT="0" marB="0" anchor="b">
                    <a:solidFill>
                      <a:schemeClr val="bg1">
                        <a:lumMod val="85000"/>
                      </a:schemeClr>
                    </a:solidFill>
                  </a:tcPr>
                </a:tc>
                <a:extLst>
                  <a:ext uri="{0D108BD9-81ED-4DB2-BD59-A6C34878D82A}">
                    <a16:rowId xmlns:a16="http://schemas.microsoft.com/office/drawing/2014/main" val="1590970090"/>
                  </a:ext>
                </a:extLst>
              </a:tr>
              <a:tr h="475254">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IP addresses</a:t>
                      </a:r>
                    </a:p>
                  </a:txBody>
                  <a:tcPr marL="68580" marR="68580" marT="0" marB="0" anchor="b">
                    <a:solidFill>
                      <a:schemeClr val="bg1">
                        <a:lumMod val="9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Pods (and learners) can have the same topology and IP addresses (overlapping addresses w/o conflict)</a:t>
                      </a:r>
                    </a:p>
                  </a:txBody>
                  <a:tcPr marL="68580" marR="68580" marT="0" marB="0" anchor="b">
                    <a:solidFill>
                      <a:schemeClr val="bg1">
                        <a:lumMod val="95000"/>
                      </a:schemeClr>
                    </a:solidFill>
                  </a:tcPr>
                </a:tc>
                <a:extLst>
                  <a:ext uri="{0D108BD9-81ED-4DB2-BD59-A6C34878D82A}">
                    <a16:rowId xmlns:a16="http://schemas.microsoft.com/office/drawing/2014/main" val="3879278400"/>
                  </a:ext>
                </a:extLst>
              </a:tr>
              <a:tr h="556387">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Functional realism</a:t>
                      </a:r>
                    </a:p>
                  </a:txBody>
                  <a:tcPr marL="68580" marR="68580" marT="0" marB="0" anchor="b">
                    <a:solidFill>
                      <a:schemeClr val="bg1">
                        <a:lumMod val="8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Virtual labs have the same functionality as real IT hardware in a real deployment, and execute the same code </a:t>
                      </a:r>
                    </a:p>
                  </a:txBody>
                  <a:tcPr marL="68580" marR="68580" marT="0" marB="0" anchor="b">
                    <a:solidFill>
                      <a:schemeClr val="bg1">
                        <a:lumMod val="85000"/>
                      </a:schemeClr>
                    </a:solidFill>
                  </a:tcPr>
                </a:tc>
                <a:extLst>
                  <a:ext uri="{0D108BD9-81ED-4DB2-BD59-A6C34878D82A}">
                    <a16:rowId xmlns:a16="http://schemas.microsoft.com/office/drawing/2014/main" val="441011798"/>
                  </a:ext>
                </a:extLst>
              </a:tr>
              <a:tr h="567045">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Traffic realism </a:t>
                      </a:r>
                    </a:p>
                  </a:txBody>
                  <a:tcPr marL="68580" marR="68580" marT="0" marB="0" anchor="b">
                    <a:solidFill>
                      <a:schemeClr val="bg1">
                        <a:lumMod val="95000"/>
                      </a:schemeClr>
                    </a:solidFill>
                  </a:tcPr>
                </a:tc>
                <a:tc>
                  <a:txBody>
                    <a:bodyPr/>
                    <a:lstStyle/>
                    <a:p>
                      <a:pPr marL="0" marR="0" algn="l">
                        <a:lnSpc>
                          <a:spcPct val="107000"/>
                        </a:lnSpc>
                        <a:spcBef>
                          <a:spcPts val="0"/>
                        </a:spcBef>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Devices generate/receive real, interactive network traffic to/from the Internet, or to/from other devices within the lab environment</a:t>
                      </a:r>
                    </a:p>
                  </a:txBody>
                  <a:tcPr marL="68580" marR="68580" marT="0" marB="0" anchor="b">
                    <a:solidFill>
                      <a:schemeClr val="bg1">
                        <a:lumMod val="95000"/>
                      </a:schemeClr>
                    </a:solidFill>
                  </a:tcPr>
                </a:tc>
                <a:extLst>
                  <a:ext uri="{0D108BD9-81ED-4DB2-BD59-A6C34878D82A}">
                    <a16:rowId xmlns:a16="http://schemas.microsoft.com/office/drawing/2014/main" val="573140108"/>
                  </a:ext>
                </a:extLst>
              </a:tr>
            </a:tbl>
          </a:graphicData>
        </a:graphic>
      </p:graphicFrame>
    </p:spTree>
    <p:extLst>
      <p:ext uri="{BB962C8B-B14F-4D97-AF65-F5344CB8AC3E}">
        <p14:creationId xmlns:p14="http://schemas.microsoft.com/office/powerpoint/2010/main" val="25582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Cloud Usage at </a:t>
            </a:r>
            <a:r>
              <a:rPr lang="en-US" dirty="0" err="1"/>
              <a:t>UofSC</a:t>
            </a:r>
            <a:r>
              <a:rPr lang="en-US" dirty="0"/>
              <a:t> – IIT Department</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92608" lvl="1"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8610458"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21</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
        <p:nvSpPr>
          <p:cNvPr id="10" name="Rectangle 2">
            <a:extLst>
              <a:ext uri="{FF2B5EF4-FFF2-40B4-BE49-F238E27FC236}">
                <a16:creationId xmlns:a16="http://schemas.microsoft.com/office/drawing/2014/main" id="{50AC3966-2DC3-4D21-AC1B-2A11B987DA28}"/>
              </a:ext>
            </a:extLst>
          </p:cNvPr>
          <p:cNvSpPr>
            <a:spLocks noChangeArrowheads="1"/>
          </p:cNvSpPr>
          <p:nvPr/>
        </p:nvSpPr>
        <p:spPr bwMode="auto">
          <a:xfrm>
            <a:off x="1115568" y="176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4"/>
          <a:stretch>
            <a:fillRect/>
          </a:stretch>
        </p:blipFill>
        <p:spPr>
          <a:xfrm>
            <a:off x="6531987" y="1463078"/>
            <a:ext cx="3762375" cy="4076700"/>
          </a:xfrm>
          <a:prstGeom prst="rect">
            <a:avLst/>
          </a:prstGeom>
        </p:spPr>
      </p:pic>
      <p:sp>
        <p:nvSpPr>
          <p:cNvPr id="12" name="Content Placeholder 2">
            <a:extLst>
              <a:ext uri="{FF2B5EF4-FFF2-40B4-BE49-F238E27FC236}">
                <a16:creationId xmlns:a16="http://schemas.microsoft.com/office/drawing/2014/main" id="{4BC348B2-A502-4478-977C-9683494609FC}"/>
              </a:ext>
            </a:extLst>
          </p:cNvPr>
          <p:cNvSpPr txBox="1">
            <a:spLocks/>
          </p:cNvSpPr>
          <p:nvPr/>
        </p:nvSpPr>
        <p:spPr>
          <a:xfrm>
            <a:off x="749950" y="1181100"/>
            <a:ext cx="6800640" cy="4800599"/>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8" indent="-280988">
              <a:spcBef>
                <a:spcPts val="600"/>
              </a:spcBef>
              <a:spcAft>
                <a:spcPts val="0"/>
              </a:spcAft>
              <a:buClr>
                <a:schemeClr val="accent2"/>
              </a:buClr>
              <a:buFont typeface="Arial" panose="020B0604020202020204" pitchFamily="34" charset="0"/>
              <a:buChar char="•"/>
            </a:pPr>
            <a:r>
              <a:rPr lang="en-US" dirty="0"/>
              <a:t>Total labs experiments in 2020: </a:t>
            </a:r>
            <a:r>
              <a:rPr lang="en-US" b="1" dirty="0"/>
              <a:t>6,534</a:t>
            </a:r>
          </a:p>
          <a:p>
            <a:pPr marL="280988" indent="-280988">
              <a:spcBef>
                <a:spcPts val="600"/>
              </a:spcBef>
              <a:spcAft>
                <a:spcPts val="0"/>
              </a:spcAft>
              <a:buClr>
                <a:schemeClr val="accent2"/>
              </a:buClr>
              <a:buFont typeface="Arial" panose="020B0604020202020204" pitchFamily="34" charset="0"/>
              <a:buChar char="•"/>
            </a:pPr>
            <a:r>
              <a:rPr lang="en-US" dirty="0"/>
              <a:t>Total hours: </a:t>
            </a:r>
            <a:r>
              <a:rPr lang="en-US" b="1" dirty="0"/>
              <a:t>25,158.03</a:t>
            </a:r>
          </a:p>
          <a:p>
            <a:pPr marL="280988" indent="-280988">
              <a:spcBef>
                <a:spcPts val="600"/>
              </a:spcBef>
              <a:spcAft>
                <a:spcPts val="0"/>
              </a:spcAft>
              <a:buClr>
                <a:schemeClr val="accent2"/>
              </a:buClr>
              <a:buFont typeface="Arial" panose="020B0604020202020204" pitchFamily="34" charset="0"/>
              <a:buChar char="•"/>
            </a:pPr>
            <a:r>
              <a:rPr lang="en-US" dirty="0"/>
              <a:t>Hours per lab: </a:t>
            </a:r>
            <a:r>
              <a:rPr lang="en-US" b="1" dirty="0"/>
              <a:t>3.85</a:t>
            </a:r>
          </a:p>
          <a:p>
            <a:pPr marL="0" indent="0">
              <a:spcBef>
                <a:spcPts val="600"/>
              </a:spcBef>
              <a:buClr>
                <a:schemeClr val="accent2"/>
              </a:buClr>
              <a:buFont typeface="Calibri" panose="020F0502020204030204" pitchFamily="34" charset="0"/>
              <a:buNone/>
            </a:pPr>
            <a:endParaRPr lang="en-US" dirty="0"/>
          </a:p>
        </p:txBody>
      </p:sp>
    </p:spTree>
    <p:extLst>
      <p:ext uri="{BB962C8B-B14F-4D97-AF65-F5344CB8AC3E}">
        <p14:creationId xmlns:p14="http://schemas.microsoft.com/office/powerpoint/2010/main" val="221137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Partnership with Industry</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The IEEE and ACM are the main societies which guide IT education</a:t>
            </a:r>
          </a:p>
          <a:p>
            <a:pPr marL="578358" lvl="1" indent="-285750">
              <a:spcBef>
                <a:spcPts val="600"/>
              </a:spcBef>
              <a:spcAft>
                <a:spcPts val="0"/>
              </a:spcAft>
              <a:buClr>
                <a:schemeClr val="accent2"/>
              </a:buClr>
              <a:buFont typeface="Wingdings" panose="05000000000000000000" pitchFamily="2" charset="2"/>
              <a:buChar char="Ø"/>
            </a:pPr>
            <a:r>
              <a:rPr lang="en-US" dirty="0"/>
              <a:t>IT curriculum should emphasize “learning IT core concepts combined with authentic practice” and “use of professional tools and platforms”</a:t>
            </a:r>
            <a:r>
              <a:rPr lang="en-US" baseline="30000" dirty="0"/>
              <a:t>1</a:t>
            </a:r>
            <a:endParaRPr lang="en-US" dirty="0"/>
          </a:p>
          <a:p>
            <a:pPr marL="280988" indent="-280988">
              <a:spcBef>
                <a:spcPts val="600"/>
              </a:spcBef>
              <a:spcAft>
                <a:spcPts val="0"/>
              </a:spcAft>
              <a:buClr>
                <a:schemeClr val="accent2"/>
              </a:buClr>
              <a:buFont typeface="Arial" panose="020B0604020202020204" pitchFamily="34" charset="0"/>
              <a:buChar char="•"/>
            </a:pPr>
            <a:r>
              <a:rPr lang="en-US" dirty="0" err="1"/>
              <a:t>UofSC</a:t>
            </a:r>
            <a:r>
              <a:rPr lang="en-US" dirty="0"/>
              <a:t> works with the Network Development Group (NDG)</a:t>
            </a:r>
            <a:r>
              <a:rPr lang="en-US" baseline="30000" dirty="0"/>
              <a:t>2</a:t>
            </a:r>
            <a:r>
              <a:rPr lang="en-US" dirty="0"/>
              <a:t>, VMware, Palo Alto Cybersecurity Academy, Cisco, Juniper, and others to virtualize labs </a:t>
            </a:r>
          </a:p>
          <a:p>
            <a:pPr marL="0" indent="0">
              <a:spcBef>
                <a:spcPts val="600"/>
              </a:spcBef>
              <a:buClr>
                <a:schemeClr val="accent2"/>
              </a:buClr>
              <a:buNone/>
            </a:pPr>
            <a:endParaRPr lang="en-US" dirty="0"/>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cxnSp>
        <p:nvCxnSpPr>
          <p:cNvPr id="14" name="Straight Connector 13">
            <a:extLst>
              <a:ext uri="{FF2B5EF4-FFF2-40B4-BE49-F238E27FC236}">
                <a16:creationId xmlns:a16="http://schemas.microsoft.com/office/drawing/2014/main" id="{6752E202-9701-426D-9D3A-B4CC537D1D6B}"/>
              </a:ext>
            </a:extLst>
          </p:cNvPr>
          <p:cNvCxnSpPr>
            <a:cxnSpLocks/>
            <a:endCxn id="2" idx="2"/>
          </p:cNvCxnSpPr>
          <p:nvPr/>
        </p:nvCxnSpPr>
        <p:spPr>
          <a:xfrm>
            <a:off x="597550" y="876301"/>
            <a:ext cx="5492425"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5" name="TextBox 14">
            <a:extLst>
              <a:ext uri="{FF2B5EF4-FFF2-40B4-BE49-F238E27FC236}">
                <a16:creationId xmlns:a16="http://schemas.microsoft.com/office/drawing/2014/main" id="{0B0CC180-F279-4B54-AAF6-72EF7EFA23A2}"/>
              </a:ext>
            </a:extLst>
          </p:cNvPr>
          <p:cNvSpPr txBox="1"/>
          <p:nvPr/>
        </p:nvSpPr>
        <p:spPr>
          <a:xfrm>
            <a:off x="784860" y="5536454"/>
            <a:ext cx="10655300" cy="646331"/>
          </a:xfrm>
          <a:prstGeom prst="rect">
            <a:avLst/>
          </a:prstGeom>
          <a:noFill/>
        </p:spPr>
        <p:txBody>
          <a:bodyPr wrap="square">
            <a:spAutoFit/>
          </a:bodyPr>
          <a:lstStyle/>
          <a:p>
            <a:pPr marL="228600" indent="-228600">
              <a:buFont typeface="+mj-lt"/>
              <a:buAutoNum type="arabicPeriod"/>
            </a:pPr>
            <a:r>
              <a:rPr lang="en-US" sz="1200" dirty="0">
                <a:solidFill>
                  <a:schemeClr val="tx1">
                    <a:lumMod val="85000"/>
                    <a:lumOff val="15000"/>
                  </a:schemeClr>
                </a:solidFill>
              </a:rPr>
              <a:t>“Information Technology Curricula Guideline 2017 (IT2017),” report by the ACM / IEEE Task Force on Information Technology Curricula, Dec. 2017. Online: </a:t>
            </a:r>
            <a:r>
              <a:rPr lang="en-US" sz="1200" dirty="0">
                <a:solidFill>
                  <a:schemeClr val="tx1">
                    <a:lumMod val="85000"/>
                    <a:lumOff val="15000"/>
                  </a:schemeClr>
                </a:solidFill>
                <a:hlinkClick r:id="rId4">
                  <a:extLst>
                    <a:ext uri="{A12FA001-AC4F-418D-AE19-62706E023703}">
                      <ahyp:hlinkClr xmlns:ahyp="http://schemas.microsoft.com/office/drawing/2018/hyperlinkcolor" val="tx"/>
                    </a:ext>
                  </a:extLst>
                </a:hlinkClick>
              </a:rPr>
              <a:t>https://tinyurl.com/yxauot8w</a:t>
            </a:r>
            <a:endParaRPr lang="en-US" sz="1200" dirty="0">
              <a:solidFill>
                <a:schemeClr val="tx1">
                  <a:lumMod val="85000"/>
                  <a:lumOff val="15000"/>
                </a:schemeClr>
              </a:solidFill>
            </a:endParaRPr>
          </a:p>
          <a:p>
            <a:pPr marL="228600" indent="-228600">
              <a:buFont typeface="+mj-lt"/>
              <a:buAutoNum type="arabicPeriod"/>
            </a:pPr>
            <a:r>
              <a:rPr lang="en-US" sz="1200" dirty="0">
                <a:solidFill>
                  <a:schemeClr val="tx1">
                    <a:lumMod val="85000"/>
                    <a:lumOff val="15000"/>
                  </a:schemeClr>
                </a:solidFill>
              </a:rPr>
              <a:t>Network Development Group (NDG). Online: </a:t>
            </a:r>
            <a:r>
              <a:rPr lang="en-US" sz="1200" dirty="0">
                <a:solidFill>
                  <a:schemeClr val="tx1">
                    <a:lumMod val="85000"/>
                    <a:lumOff val="15000"/>
                  </a:schemeClr>
                </a:solidFill>
                <a:hlinkClick r:id="rId5">
                  <a:extLst>
                    <a:ext uri="{A12FA001-AC4F-418D-AE19-62706E023703}">
                      <ahyp:hlinkClr xmlns:ahyp="http://schemas.microsoft.com/office/drawing/2018/hyperlinkcolor" val="tx"/>
                    </a:ext>
                  </a:extLst>
                </a:hlinkClick>
              </a:rPr>
              <a:t>https://netdevgroup.com</a:t>
            </a:r>
            <a:endParaRPr lang="en-US" sz="1200" dirty="0">
              <a:solidFill>
                <a:schemeClr val="tx1">
                  <a:lumMod val="85000"/>
                  <a:lumOff val="15000"/>
                </a:schemeClr>
              </a:solidFill>
            </a:endParaRPr>
          </a:p>
        </p:txBody>
      </p:sp>
    </p:spTree>
    <p:extLst>
      <p:ext uri="{BB962C8B-B14F-4D97-AF65-F5344CB8AC3E}">
        <p14:creationId xmlns:p14="http://schemas.microsoft.com/office/powerpoint/2010/main" val="146290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Partnership with Industry</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1569645"/>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These labs enhance the student’s understanding of how modern firewalls work, referred to as Next-generation Firewalls (NGFWs)</a:t>
            </a:r>
          </a:p>
          <a:p>
            <a:pPr marL="0" indent="0">
              <a:spcBef>
                <a:spcPts val="600"/>
              </a:spcBef>
              <a:buClr>
                <a:schemeClr val="accent2"/>
              </a:buClr>
              <a:buNone/>
            </a:pPr>
            <a:endParaRPr lang="en-US" dirty="0"/>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cxnSp>
        <p:nvCxnSpPr>
          <p:cNvPr id="14" name="Straight Connector 13">
            <a:extLst>
              <a:ext uri="{FF2B5EF4-FFF2-40B4-BE49-F238E27FC236}">
                <a16:creationId xmlns:a16="http://schemas.microsoft.com/office/drawing/2014/main" id="{6752E202-9701-426D-9D3A-B4CC537D1D6B}"/>
              </a:ext>
            </a:extLst>
          </p:cNvPr>
          <p:cNvCxnSpPr>
            <a:cxnSpLocks/>
            <a:endCxn id="2" idx="2"/>
          </p:cNvCxnSpPr>
          <p:nvPr/>
        </p:nvCxnSpPr>
        <p:spPr>
          <a:xfrm>
            <a:off x="597550" y="876301"/>
            <a:ext cx="5492425"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8EC9C293-10AA-44E0-9E8A-E8454F9508B2}"/>
              </a:ext>
            </a:extLst>
          </p:cNvPr>
          <p:cNvSpPr txBox="1"/>
          <p:nvPr/>
        </p:nvSpPr>
        <p:spPr>
          <a:xfrm>
            <a:off x="1276431" y="5852152"/>
            <a:ext cx="5414079" cy="292388"/>
          </a:xfrm>
          <a:prstGeom prst="rect">
            <a:avLst/>
          </a:prstGeom>
          <a:noFill/>
        </p:spPr>
        <p:txBody>
          <a:bodyPr wrap="square">
            <a:spAutoFit/>
          </a:bodyPr>
          <a:lstStyle/>
          <a:p>
            <a:pPr algn="ctr"/>
            <a:r>
              <a:rPr lang="en-US" sz="1300" dirty="0">
                <a:latin typeface="Times New Roman" panose="02020603050405020304" pitchFamily="18" charset="0"/>
              </a:rPr>
              <a:t>Pod deployed in private cloud</a:t>
            </a:r>
            <a:endParaRPr lang="en-US" sz="1300" dirty="0"/>
          </a:p>
        </p:txBody>
      </p:sp>
      <p:sp>
        <p:nvSpPr>
          <p:cNvPr id="13" name="TextBox 12">
            <a:extLst>
              <a:ext uri="{FF2B5EF4-FFF2-40B4-BE49-F238E27FC236}">
                <a16:creationId xmlns:a16="http://schemas.microsoft.com/office/drawing/2014/main" id="{FE543036-CAE5-40EC-9DEF-8FE05424B2B1}"/>
              </a:ext>
            </a:extLst>
          </p:cNvPr>
          <p:cNvSpPr txBox="1"/>
          <p:nvPr/>
        </p:nvSpPr>
        <p:spPr>
          <a:xfrm>
            <a:off x="7049059" y="2717419"/>
            <a:ext cx="4311437" cy="323165"/>
          </a:xfrm>
          <a:prstGeom prst="rect">
            <a:avLst/>
          </a:prstGeom>
          <a:noFill/>
        </p:spPr>
        <p:txBody>
          <a:bodyPr wrap="none" rtlCol="0">
            <a:spAutoFit/>
          </a:bodyPr>
          <a:lstStyle/>
          <a:p>
            <a:r>
              <a:rPr lang="en-US" sz="1500" b="1" dirty="0"/>
              <a:t>Next-generation </a:t>
            </a:r>
            <a:r>
              <a:rPr lang="en-US" sz="1500" dirty="0"/>
              <a:t>Firewall Virtual Machine + licenses</a:t>
            </a:r>
          </a:p>
        </p:txBody>
      </p:sp>
      <p:pic>
        <p:nvPicPr>
          <p:cNvPr id="15" name="Picture 14">
            <a:extLst>
              <a:ext uri="{FF2B5EF4-FFF2-40B4-BE49-F238E27FC236}">
                <a16:creationId xmlns:a16="http://schemas.microsoft.com/office/drawing/2014/main" id="{7A34CF43-76F9-456F-88ED-9E52EB2083CE}"/>
              </a:ext>
            </a:extLst>
          </p:cNvPr>
          <p:cNvPicPr>
            <a:picLocks noChangeAspect="1"/>
          </p:cNvPicPr>
          <p:nvPr/>
        </p:nvPicPr>
        <p:blipFill>
          <a:blip r:embed="rId4"/>
          <a:stretch>
            <a:fillRect/>
          </a:stretch>
        </p:blipFill>
        <p:spPr>
          <a:xfrm>
            <a:off x="1258324" y="2129506"/>
            <a:ext cx="5414079" cy="3782650"/>
          </a:xfrm>
          <a:prstGeom prst="rect">
            <a:avLst/>
          </a:prstGeom>
          <a:solidFill>
            <a:schemeClr val="accent2"/>
          </a:solidFill>
          <a:ln>
            <a:solidFill>
              <a:schemeClr val="tx1"/>
            </a:solidFill>
          </a:ln>
        </p:spPr>
      </p:pic>
      <p:cxnSp>
        <p:nvCxnSpPr>
          <p:cNvPr id="16" name="Straight Arrow Connector 15">
            <a:extLst>
              <a:ext uri="{FF2B5EF4-FFF2-40B4-BE49-F238E27FC236}">
                <a16:creationId xmlns:a16="http://schemas.microsoft.com/office/drawing/2014/main" id="{0D1C3A42-0577-4D1B-B389-2D441CAA64ED}"/>
              </a:ext>
            </a:extLst>
          </p:cNvPr>
          <p:cNvCxnSpPr>
            <a:cxnSpLocks/>
          </p:cNvCxnSpPr>
          <p:nvPr/>
        </p:nvCxnSpPr>
        <p:spPr>
          <a:xfrm flipH="1">
            <a:off x="4590107" y="3040584"/>
            <a:ext cx="2458952" cy="1377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1C3A42-0577-4D1B-B389-2D441CAA64ED}"/>
              </a:ext>
            </a:extLst>
          </p:cNvPr>
          <p:cNvCxnSpPr>
            <a:cxnSpLocks/>
          </p:cNvCxnSpPr>
          <p:nvPr/>
        </p:nvCxnSpPr>
        <p:spPr>
          <a:xfrm flipH="1">
            <a:off x="3232087" y="3040584"/>
            <a:ext cx="3816972" cy="1405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9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normAutofit/>
          </a:bodyPr>
          <a:lstStyle/>
          <a:p>
            <a:r>
              <a:rPr lang="en-US" dirty="0"/>
              <a:t>Partnership with Industry</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These labs enhance the student’s understanding of how modern firewalls work, referred to as Next-generation Firewalls (NGFWs)</a:t>
            </a:r>
          </a:p>
          <a:p>
            <a:pPr marL="280988" indent="-280988">
              <a:spcBef>
                <a:spcPts val="600"/>
              </a:spcBef>
              <a:spcAft>
                <a:spcPts val="0"/>
              </a:spcAft>
              <a:buClr>
                <a:schemeClr val="accent2"/>
              </a:buClr>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cxnSp>
        <p:nvCxnSpPr>
          <p:cNvPr id="11" name="Straight Connector 10">
            <a:extLst>
              <a:ext uri="{FF2B5EF4-FFF2-40B4-BE49-F238E27FC236}">
                <a16:creationId xmlns:a16="http://schemas.microsoft.com/office/drawing/2014/main" id="{7D4EC89D-463A-4B45-AEFA-9B250D3E6F6F}"/>
              </a:ext>
            </a:extLst>
          </p:cNvPr>
          <p:cNvCxnSpPr>
            <a:cxnSpLocks/>
            <a:endCxn id="2" idx="2"/>
          </p:cNvCxnSpPr>
          <p:nvPr/>
        </p:nvCxnSpPr>
        <p:spPr>
          <a:xfrm>
            <a:off x="597550" y="876301"/>
            <a:ext cx="5492425"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8" name="Picture 7">
            <a:extLst>
              <a:ext uri="{FF2B5EF4-FFF2-40B4-BE49-F238E27FC236}">
                <a16:creationId xmlns:a16="http://schemas.microsoft.com/office/drawing/2014/main" id="{78C04023-E667-4AE2-91C0-A40B8EE6B1BA}"/>
              </a:ext>
            </a:extLst>
          </p:cNvPr>
          <p:cNvPicPr>
            <a:picLocks noChangeAspect="1"/>
          </p:cNvPicPr>
          <p:nvPr/>
        </p:nvPicPr>
        <p:blipFill>
          <a:blip r:embed="rId4"/>
          <a:stretch>
            <a:fillRect/>
          </a:stretch>
        </p:blipFill>
        <p:spPr>
          <a:xfrm>
            <a:off x="609600" y="2504311"/>
            <a:ext cx="4593958" cy="3451987"/>
          </a:xfrm>
          <a:prstGeom prst="rect">
            <a:avLst/>
          </a:prstGeom>
          <a:ln>
            <a:solidFill>
              <a:schemeClr val="tx1"/>
            </a:solidFill>
          </a:ln>
        </p:spPr>
      </p:pic>
      <p:sp>
        <p:nvSpPr>
          <p:cNvPr id="19" name="TextBox 18">
            <a:extLst>
              <a:ext uri="{FF2B5EF4-FFF2-40B4-BE49-F238E27FC236}">
                <a16:creationId xmlns:a16="http://schemas.microsoft.com/office/drawing/2014/main" id="{A4BFCC4C-95DD-456F-B79E-1D66C2DCE89A}"/>
              </a:ext>
            </a:extLst>
          </p:cNvPr>
          <p:cNvSpPr txBox="1"/>
          <p:nvPr/>
        </p:nvSpPr>
        <p:spPr>
          <a:xfrm>
            <a:off x="311880" y="5968999"/>
            <a:ext cx="4854800" cy="292388"/>
          </a:xfrm>
          <a:prstGeom prst="rect">
            <a:avLst/>
          </a:prstGeom>
          <a:noFill/>
        </p:spPr>
        <p:txBody>
          <a:bodyPr wrap="square">
            <a:spAutoFit/>
          </a:bodyPr>
          <a:lstStyle/>
          <a:p>
            <a:pPr algn="ctr"/>
            <a:r>
              <a:rPr lang="en-US" sz="1300" dirty="0">
                <a:latin typeface="Times New Roman" panose="02020603050405020304" pitchFamily="18" charset="0"/>
              </a:rPr>
              <a:t>Additional credentials</a:t>
            </a:r>
            <a:endParaRPr lang="en-US" sz="1300" dirty="0"/>
          </a:p>
        </p:txBody>
      </p:sp>
      <p:sp>
        <p:nvSpPr>
          <p:cNvPr id="21" name="TextBox 20">
            <a:extLst>
              <a:ext uri="{FF2B5EF4-FFF2-40B4-BE49-F238E27FC236}">
                <a16:creationId xmlns:a16="http://schemas.microsoft.com/office/drawing/2014/main" id="{00B11ABC-3405-4B8F-9148-E025DA23AE8F}"/>
              </a:ext>
            </a:extLst>
          </p:cNvPr>
          <p:cNvSpPr txBox="1"/>
          <p:nvPr/>
        </p:nvSpPr>
        <p:spPr>
          <a:xfrm>
            <a:off x="6177657" y="5981699"/>
            <a:ext cx="5199717" cy="292388"/>
          </a:xfrm>
          <a:prstGeom prst="rect">
            <a:avLst/>
          </a:prstGeom>
          <a:noFill/>
        </p:spPr>
        <p:txBody>
          <a:bodyPr wrap="square">
            <a:spAutoFit/>
          </a:bodyPr>
          <a:lstStyle/>
          <a:p>
            <a:pPr algn="ctr"/>
            <a:r>
              <a:rPr lang="en-US" sz="1300" dirty="0">
                <a:latin typeface="Times New Roman" panose="02020603050405020304" pitchFamily="18" charset="0"/>
              </a:rPr>
              <a:t>Job search</a:t>
            </a:r>
            <a:endParaRPr lang="en-US" sz="1300" dirty="0"/>
          </a:p>
        </p:txBody>
      </p:sp>
      <p:pic>
        <p:nvPicPr>
          <p:cNvPr id="23" name="Picture 22">
            <a:extLst>
              <a:ext uri="{FF2B5EF4-FFF2-40B4-BE49-F238E27FC236}">
                <a16:creationId xmlns:a16="http://schemas.microsoft.com/office/drawing/2014/main" id="{3A02F073-068E-4773-887C-A22B6996E2D9}"/>
              </a:ext>
            </a:extLst>
          </p:cNvPr>
          <p:cNvPicPr>
            <a:picLocks noChangeAspect="1"/>
          </p:cNvPicPr>
          <p:nvPr/>
        </p:nvPicPr>
        <p:blipFill>
          <a:blip r:embed="rId5"/>
          <a:stretch>
            <a:fillRect/>
          </a:stretch>
        </p:blipFill>
        <p:spPr>
          <a:xfrm>
            <a:off x="5784234" y="2517012"/>
            <a:ext cx="5165691" cy="3439287"/>
          </a:xfrm>
          <a:prstGeom prst="rect">
            <a:avLst/>
          </a:prstGeom>
          <a:ln>
            <a:solidFill>
              <a:schemeClr val="tx1"/>
            </a:solidFill>
          </a:ln>
        </p:spPr>
      </p:pic>
      <p:sp>
        <p:nvSpPr>
          <p:cNvPr id="25" name="Rectangle 24">
            <a:extLst>
              <a:ext uri="{FF2B5EF4-FFF2-40B4-BE49-F238E27FC236}">
                <a16:creationId xmlns:a16="http://schemas.microsoft.com/office/drawing/2014/main" id="{5F278E3E-9885-4817-B550-7CC4C8782778}"/>
              </a:ext>
            </a:extLst>
          </p:cNvPr>
          <p:cNvSpPr/>
          <p:nvPr/>
        </p:nvSpPr>
        <p:spPr>
          <a:xfrm>
            <a:off x="6307494" y="4954555"/>
            <a:ext cx="802433" cy="1866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7" name="Rectangle 26">
            <a:extLst>
              <a:ext uri="{FF2B5EF4-FFF2-40B4-BE49-F238E27FC236}">
                <a16:creationId xmlns:a16="http://schemas.microsoft.com/office/drawing/2014/main" id="{EC67D985-A251-4777-AC6B-7BEBE4C2DE06}"/>
              </a:ext>
            </a:extLst>
          </p:cNvPr>
          <p:cNvSpPr/>
          <p:nvPr/>
        </p:nvSpPr>
        <p:spPr>
          <a:xfrm>
            <a:off x="6382140" y="5769229"/>
            <a:ext cx="880188" cy="1866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8" name="Rectangle 27">
            <a:extLst>
              <a:ext uri="{FF2B5EF4-FFF2-40B4-BE49-F238E27FC236}">
                <a16:creationId xmlns:a16="http://schemas.microsoft.com/office/drawing/2014/main" id="{CAF959E1-5313-4B40-ABA1-871299FCD967}"/>
              </a:ext>
            </a:extLst>
          </p:cNvPr>
          <p:cNvSpPr/>
          <p:nvPr/>
        </p:nvSpPr>
        <p:spPr>
          <a:xfrm>
            <a:off x="795867" y="3937000"/>
            <a:ext cx="1540933" cy="237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80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Partnership with Industry</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1"/>
            <a:ext cx="10984850" cy="1184148"/>
          </a:xfrm>
        </p:spPr>
        <p:txBody>
          <a:bodyPr/>
          <a:lstStyle/>
          <a:p>
            <a:pPr marL="347663" indent="-347663">
              <a:spcBef>
                <a:spcPts val="600"/>
              </a:spcBef>
              <a:buClr>
                <a:schemeClr val="accent2"/>
              </a:buClr>
              <a:buFont typeface="Arial" panose="020B0604020202020204" pitchFamily="34" charset="0"/>
              <a:buChar char="•"/>
            </a:pPr>
            <a:r>
              <a:rPr lang="en-US" dirty="0"/>
              <a:t>DoD’s Information Assurance (IA) workforce is classified in IA technical (IAT):</a:t>
            </a:r>
          </a:p>
          <a:p>
            <a:pPr marL="640271" lvl="1" indent="-347663">
              <a:spcBef>
                <a:spcPts val="600"/>
              </a:spcBef>
              <a:buClr>
                <a:schemeClr val="accent2"/>
              </a:buClr>
              <a:buFont typeface="Wingdings" panose="05000000000000000000" pitchFamily="2" charset="2"/>
              <a:buChar char="Ø"/>
            </a:pPr>
            <a:r>
              <a:rPr lang="en-US" dirty="0"/>
              <a:t>Level 1 (IAT 1): Computing environment information assurance</a:t>
            </a:r>
          </a:p>
          <a:p>
            <a:pPr marL="640271" lvl="1" indent="-347663">
              <a:spcBef>
                <a:spcPts val="600"/>
              </a:spcBef>
              <a:buClr>
                <a:schemeClr val="accent2"/>
              </a:buClr>
              <a:buFont typeface="Wingdings" panose="05000000000000000000" pitchFamily="2" charset="2"/>
              <a:buChar char="Ø"/>
            </a:pPr>
            <a:r>
              <a:rPr lang="en-US" dirty="0"/>
              <a:t>Level 2 (IAT 2): Network environment information assurance</a:t>
            </a:r>
          </a:p>
          <a:p>
            <a:pPr marL="584708" lvl="1" indent="-292100">
              <a:spcBef>
                <a:spcPts val="600"/>
              </a:spcBef>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272898"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25</a:t>
            </a:fld>
            <a:endParaRPr lang="en-US"/>
          </a:p>
        </p:txBody>
      </p:sp>
      <p:pic>
        <p:nvPicPr>
          <p:cNvPr id="7" name="Picture 6">
            <a:extLst>
              <a:ext uri="{FF2B5EF4-FFF2-40B4-BE49-F238E27FC236}">
                <a16:creationId xmlns:a16="http://schemas.microsoft.com/office/drawing/2014/main" id="{C37AB461-87C6-4F69-BDF3-A21A6C16ECDE}"/>
              </a:ext>
            </a:extLst>
          </p:cNvPr>
          <p:cNvPicPr>
            <a:picLocks noChangeAspect="1"/>
          </p:cNvPicPr>
          <p:nvPr/>
        </p:nvPicPr>
        <p:blipFill>
          <a:blip r:embed="rId2"/>
          <a:stretch>
            <a:fillRect/>
          </a:stretch>
        </p:blipFill>
        <p:spPr>
          <a:xfrm>
            <a:off x="175491" y="6459782"/>
            <a:ext cx="1720298" cy="365125"/>
          </a:xfrm>
          <a:prstGeom prst="rect">
            <a:avLst/>
          </a:prstGeom>
        </p:spPr>
      </p:pic>
      <p:sp>
        <p:nvSpPr>
          <p:cNvPr id="10" name="TextBox 9">
            <a:extLst>
              <a:ext uri="{FF2B5EF4-FFF2-40B4-BE49-F238E27FC236}">
                <a16:creationId xmlns:a16="http://schemas.microsoft.com/office/drawing/2014/main" id="{68A1F4E5-5048-4F33-8608-64E64B40B4FA}"/>
              </a:ext>
            </a:extLst>
          </p:cNvPr>
          <p:cNvSpPr txBox="1"/>
          <p:nvPr/>
        </p:nvSpPr>
        <p:spPr>
          <a:xfrm>
            <a:off x="2550639" y="4964132"/>
            <a:ext cx="7078670" cy="292388"/>
          </a:xfrm>
          <a:prstGeom prst="rect">
            <a:avLst/>
          </a:prstGeom>
          <a:noFill/>
        </p:spPr>
        <p:txBody>
          <a:bodyPr wrap="square">
            <a:spAutoFit/>
          </a:bodyPr>
          <a:lstStyle/>
          <a:p>
            <a:r>
              <a:rPr lang="en-US" sz="1300" b="0" i="0" dirty="0">
                <a:solidFill>
                  <a:srgbClr val="4D5156"/>
                </a:solidFill>
                <a:effectLst/>
                <a:latin typeface="Roboto"/>
              </a:rPr>
              <a:t>NICE: National Initiative for Cybersecurity Education</a:t>
            </a:r>
            <a:endParaRPr lang="en-US" sz="1300" dirty="0"/>
          </a:p>
        </p:txBody>
      </p:sp>
      <p:graphicFrame>
        <p:nvGraphicFramePr>
          <p:cNvPr id="9" name="Table 8">
            <a:extLst>
              <a:ext uri="{FF2B5EF4-FFF2-40B4-BE49-F238E27FC236}">
                <a16:creationId xmlns:a16="http://schemas.microsoft.com/office/drawing/2014/main" id="{4899423A-46F1-4728-9031-0F41FCB6DB55}"/>
              </a:ext>
            </a:extLst>
          </p:cNvPr>
          <p:cNvGraphicFramePr>
            <a:graphicFrameLocks noGrp="1"/>
          </p:cNvGraphicFramePr>
          <p:nvPr>
            <p:extLst>
              <p:ext uri="{D42A27DB-BD31-4B8C-83A1-F6EECF244321}">
                <p14:modId xmlns:p14="http://schemas.microsoft.com/office/powerpoint/2010/main" val="3552754710"/>
              </p:ext>
            </p:extLst>
          </p:nvPr>
        </p:nvGraphicFramePr>
        <p:xfrm>
          <a:off x="2625827" y="2468244"/>
          <a:ext cx="6928295" cy="2473035"/>
        </p:xfrm>
        <a:graphic>
          <a:graphicData uri="http://schemas.openxmlformats.org/drawingml/2006/table">
            <a:tbl>
              <a:tblPr>
                <a:effectLst/>
              </a:tblPr>
              <a:tblGrid>
                <a:gridCol w="2271101">
                  <a:extLst>
                    <a:ext uri="{9D8B030D-6E8A-4147-A177-3AD203B41FA5}">
                      <a16:colId xmlns:a16="http://schemas.microsoft.com/office/drawing/2014/main" val="789189020"/>
                    </a:ext>
                  </a:extLst>
                </a:gridCol>
                <a:gridCol w="1135550">
                  <a:extLst>
                    <a:ext uri="{9D8B030D-6E8A-4147-A177-3AD203B41FA5}">
                      <a16:colId xmlns:a16="http://schemas.microsoft.com/office/drawing/2014/main" val="1642490791"/>
                    </a:ext>
                  </a:extLst>
                </a:gridCol>
                <a:gridCol w="1034932">
                  <a:extLst>
                    <a:ext uri="{9D8B030D-6E8A-4147-A177-3AD203B41FA5}">
                      <a16:colId xmlns:a16="http://schemas.microsoft.com/office/drawing/2014/main" val="528681138"/>
                    </a:ext>
                  </a:extLst>
                </a:gridCol>
                <a:gridCol w="1308039">
                  <a:extLst>
                    <a:ext uri="{9D8B030D-6E8A-4147-A177-3AD203B41FA5}">
                      <a16:colId xmlns:a16="http://schemas.microsoft.com/office/drawing/2014/main" val="3732926729"/>
                    </a:ext>
                  </a:extLst>
                </a:gridCol>
                <a:gridCol w="1178673">
                  <a:extLst>
                    <a:ext uri="{9D8B030D-6E8A-4147-A177-3AD203B41FA5}">
                      <a16:colId xmlns:a16="http://schemas.microsoft.com/office/drawing/2014/main" val="2476488651"/>
                    </a:ext>
                  </a:extLst>
                </a:gridCol>
              </a:tblGrid>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Covered in</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IAT 1</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IAT 2</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NICE framework</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Networks cert.</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946761671"/>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233 </a:t>
                      </a:r>
                      <a:r>
                        <a:rPr lang="en-US" sz="1500" b="0" i="0" u="none" strike="noStrike" dirty="0" err="1">
                          <a:solidFill>
                            <a:srgbClr val="000000"/>
                          </a:solidFill>
                          <a:effectLst/>
                          <a:latin typeface="Arial" panose="020B0604020202020204" pitchFamily="34" charset="0"/>
                          <a:cs typeface="Arial" panose="020B0604020202020204" pitchFamily="34" charset="0"/>
                        </a:rPr>
                        <a:t>Hw</a:t>
                      </a:r>
                      <a:r>
                        <a:rPr lang="en-US" sz="1500" b="0" i="0" u="none" strike="noStrike" dirty="0">
                          <a:solidFill>
                            <a:srgbClr val="000000"/>
                          </a:solidFill>
                          <a:effectLst/>
                          <a:latin typeface="Arial" panose="020B0604020202020204" pitchFamily="34" charset="0"/>
                          <a:cs typeface="Arial" panose="020B0604020202020204" pitchFamily="34" charset="0"/>
                        </a:rPr>
                        <a:t>/</a:t>
                      </a:r>
                      <a:r>
                        <a:rPr lang="en-US" sz="1500" b="0" i="0" u="none" strike="noStrike" dirty="0" err="1">
                          <a:solidFill>
                            <a:srgbClr val="000000"/>
                          </a:solidFill>
                          <a:effectLst/>
                          <a:latin typeface="Arial" panose="020B0604020202020204" pitchFamily="34" charset="0"/>
                          <a:cs typeface="Arial" panose="020B0604020202020204" pitchFamily="34" charset="0"/>
                        </a:rPr>
                        <a:t>Sw</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a:noFill/>
                    </a:lnR>
                    <a:lnT>
                      <a:noFill/>
                    </a:lnT>
                    <a:lnB>
                      <a:noFill/>
                    </a:lnB>
                    <a:solidFill>
                      <a:schemeClr val="bg1">
                        <a:lumMod val="95000"/>
                      </a:schemeClr>
                    </a:solidFill>
                  </a:tcPr>
                </a:tc>
                <a:tc>
                  <a:txBody>
                    <a:bodyPr/>
                    <a:lstStyle/>
                    <a:p>
                      <a:pPr algn="ctr" fontAlgn="ctr"/>
                      <a:r>
                        <a:rPr lang="en-US" sz="1500" b="1" i="0" u="none" strike="noStrike" dirty="0">
                          <a:solidFill>
                            <a:srgbClr val="000000"/>
                          </a:solidFill>
                          <a:effectLst/>
                          <a:latin typeface="Wingdings 2" panose="05020102010507070707" pitchFamily="18" charset="2"/>
                        </a:rPr>
                        <a:t>P</a:t>
                      </a:r>
                    </a:p>
                  </a:txBody>
                  <a:tcPr marL="6350" marR="6350" marT="6350" marB="0" anchor="ctr">
                    <a:lnL>
                      <a:noFill/>
                    </a:lnL>
                    <a:lnR>
                      <a:noFill/>
                    </a:lnR>
                    <a:lnT>
                      <a:noFill/>
                    </a:lnT>
                    <a:lnB>
                      <a:noFill/>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a:noFill/>
                    </a:lnR>
                    <a:lnT>
                      <a:noFill/>
                    </a:lnT>
                    <a:lnB>
                      <a:noFill/>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a:noFill/>
                    </a:lnR>
                    <a:lnT>
                      <a:noFill/>
                    </a:lnT>
                    <a:lnB>
                      <a:noFill/>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2175806051"/>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293 </a:t>
                      </a:r>
                      <a:r>
                        <a:rPr lang="en-US" sz="1500" b="0" i="0" u="none" strike="noStrike" dirty="0" err="1">
                          <a:solidFill>
                            <a:srgbClr val="000000"/>
                          </a:solidFill>
                          <a:effectLst/>
                          <a:latin typeface="Arial" panose="020B0604020202020204" pitchFamily="34" charset="0"/>
                          <a:cs typeface="Arial" panose="020B0604020202020204" pitchFamily="34" charset="0"/>
                        </a:rPr>
                        <a:t>Cybersec</a:t>
                      </a:r>
                      <a:r>
                        <a:rPr lang="en-US" sz="1500" b="0" i="0" u="none" strike="noStrike" dirty="0">
                          <a:solidFill>
                            <a:srgbClr val="000000"/>
                          </a:solidFill>
                          <a:effectLst/>
                          <a:latin typeface="Arial" panose="020B0604020202020204" pitchFamily="34" charset="0"/>
                          <a:cs typeface="Arial" panose="020B0604020202020204" pitchFamily="34" charset="0"/>
                        </a:rPr>
                        <a:t> Ops</a:t>
                      </a:r>
                    </a:p>
                  </a:txBody>
                  <a:tcPr marL="6350" marR="6350" marT="6350" marB="0" anchor="ctr">
                    <a:lnL>
                      <a:noFill/>
                    </a:lnL>
                    <a:lnR>
                      <a:noFill/>
                    </a:lnR>
                    <a:lnT>
                      <a:noFill/>
                    </a:lnT>
                    <a:lnB>
                      <a:noFill/>
                    </a:lnB>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3183254"/>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293 </a:t>
                      </a:r>
                      <a:r>
                        <a:rPr lang="en-US" sz="1500" b="0" i="0" u="none" strike="noStrike" dirty="0" err="1">
                          <a:solidFill>
                            <a:srgbClr val="000000"/>
                          </a:solidFill>
                          <a:effectLst/>
                          <a:latin typeface="Arial" panose="020B0604020202020204" pitchFamily="34" charset="0"/>
                          <a:cs typeface="Arial" panose="020B0604020202020204" pitchFamily="34" charset="0"/>
                        </a:rPr>
                        <a:t>Cybersec</a:t>
                      </a:r>
                      <a:r>
                        <a:rPr lang="en-US" sz="1500" b="0" i="0" u="none" strike="noStrike" dirty="0">
                          <a:solidFill>
                            <a:srgbClr val="000000"/>
                          </a:solidFill>
                          <a:effectLst/>
                          <a:latin typeface="Arial" panose="020B0604020202020204" pitchFamily="34" charset="0"/>
                          <a:cs typeface="Arial" panose="020B0604020202020204" pitchFamily="34" charset="0"/>
                        </a:rPr>
                        <a:t> Ops</a:t>
                      </a:r>
                    </a:p>
                  </a:txBody>
                  <a:tcPr marL="6350" marR="6350" marT="6350" marB="0" anchor="ctr">
                    <a:lnL>
                      <a:noFill/>
                    </a:lnL>
                    <a:lnR>
                      <a:noFill/>
                    </a:lnR>
                    <a:lnT>
                      <a:noFill/>
                    </a:lnT>
                    <a:lnB>
                      <a:noFill/>
                    </a:lnB>
                    <a:solidFill>
                      <a:schemeClr val="bg1">
                        <a:lumMod val="95000"/>
                      </a:schemeClr>
                    </a:solidFill>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solidFill>
                      <a:schemeClr val="bg1">
                        <a:lumMod val="95000"/>
                      </a:schemeClr>
                    </a:solidFill>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a:noFill/>
                    </a:lnR>
                    <a:lnT>
                      <a:noFill/>
                    </a:lnT>
                    <a:lnB>
                      <a:noFill/>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3154795492"/>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493 IT Security</a:t>
                      </a:r>
                    </a:p>
                  </a:txBody>
                  <a:tcPr marL="6350" marR="6350" marT="6350" marB="0" anchor="ctr">
                    <a:lnL>
                      <a:noFill/>
                    </a:lnL>
                    <a:lnR>
                      <a:noFill/>
                    </a:lnR>
                    <a:lnT>
                      <a:noFill/>
                    </a:lnT>
                    <a:lnB>
                      <a:noFill/>
                    </a:lnB>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4901033"/>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245, ITEC 445</a:t>
                      </a:r>
                    </a:p>
                  </a:txBody>
                  <a:tcPr marL="6350" marR="6350" marT="6350" marB="0" anchor="ctr">
                    <a:lnL>
                      <a:noFill/>
                    </a:lnL>
                    <a:lnR>
                      <a:noFill/>
                    </a:lnR>
                    <a:lnT>
                      <a:noFill/>
                    </a:lnT>
                    <a:lnB>
                      <a:noFill/>
                    </a:lnB>
                    <a:solidFill>
                      <a:schemeClr val="bg1">
                        <a:lumMod val="95000"/>
                      </a:schemeClr>
                    </a:solidFill>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95000"/>
                      </a:schemeClr>
                    </a:solidFill>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95000"/>
                      </a:schemeClr>
                    </a:solidFill>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bg1">
                        <a:lumMod val="95000"/>
                      </a:schemeClr>
                    </a:solidFill>
                  </a:tcPr>
                </a:tc>
                <a:tc>
                  <a:txBody>
                    <a:bodyPr/>
                    <a:lstStyle/>
                    <a:p>
                      <a:pPr algn="ctr" fontAlgn="ctr"/>
                      <a:r>
                        <a:rPr lang="en-US" sz="1500" b="1" i="0" u="none" strike="noStrike" dirty="0">
                          <a:solidFill>
                            <a:srgbClr val="000000"/>
                          </a:solidFill>
                          <a:effectLst/>
                          <a:latin typeface="Wingdings 2" panose="05020102010507070707" pitchFamily="18" charset="2"/>
                        </a:rPr>
                        <a:t>P</a:t>
                      </a:r>
                    </a:p>
                  </a:txBody>
                  <a:tcPr marL="6350" marR="6350" marT="635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2936213941"/>
                  </a:ext>
                </a:extLst>
              </a:tr>
              <a:tr h="285662">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493 IT Security</a:t>
                      </a:r>
                    </a:p>
                  </a:txBody>
                  <a:tcPr marL="6350" marR="6350" marT="6350" marB="0" anchor="ctr">
                    <a:lnL>
                      <a:noFill/>
                    </a:lnL>
                    <a:lnR>
                      <a:noFill/>
                    </a:lnR>
                    <a:lnT>
                      <a:noFill/>
                    </a:lnT>
                    <a:lnB>
                      <a:noFill/>
                    </a:lnB>
                    <a:no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no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noFill/>
                  </a:tcPr>
                </a:tc>
                <a:tc>
                  <a:txBody>
                    <a:bodyPr/>
                    <a:lstStyle/>
                    <a:p>
                      <a:pPr algn="ctr" fontAlgn="ctr"/>
                      <a:r>
                        <a:rPr lang="en-US" sz="1500" b="1" i="0" u="none" strike="noStrike">
                          <a:solidFill>
                            <a:srgbClr val="000000"/>
                          </a:solidFill>
                          <a:effectLst/>
                          <a:latin typeface="Wingdings 2" panose="05020102010507070707" pitchFamily="18" charset="2"/>
                        </a:rPr>
                        <a:t>P</a:t>
                      </a:r>
                    </a:p>
                  </a:txBody>
                  <a:tcPr marL="6350" marR="6350" marT="6350" marB="0" anchor="ctr">
                    <a:lnL>
                      <a:noFill/>
                    </a:lnL>
                    <a:lnR>
                      <a:noFill/>
                    </a:lnR>
                    <a:lnT>
                      <a:noFill/>
                    </a:lnT>
                    <a:lnB>
                      <a:noFill/>
                    </a:lnB>
                    <a:noFill/>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1976111"/>
                  </a:ext>
                </a:extLst>
              </a:tr>
              <a:tr h="295513">
                <a:tc>
                  <a:txBody>
                    <a:bodyPr/>
                    <a:lstStyle/>
                    <a:p>
                      <a:pPr algn="ctr" fontAlgn="ctr"/>
                      <a:r>
                        <a:rPr lang="en-US" sz="1500" b="0" i="0" u="none" strike="noStrike" dirty="0">
                          <a:solidFill>
                            <a:srgbClr val="000000"/>
                          </a:solidFill>
                          <a:effectLst/>
                          <a:latin typeface="Arial" panose="020B0604020202020204" pitchFamily="34" charset="0"/>
                          <a:cs typeface="Arial" panose="020B0604020202020204" pitchFamily="34" charset="0"/>
                        </a:rPr>
                        <a:t>ITEC 493 IT Security</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1" i="0" u="none" strike="noStrike" dirty="0">
                          <a:solidFill>
                            <a:srgbClr val="000000"/>
                          </a:solidFill>
                          <a:effectLst/>
                          <a:latin typeface="Wingdings 2" panose="05020102010507070707" pitchFamily="18" charset="2"/>
                        </a:rPr>
                        <a:t>P</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500" b="0" i="0" u="none" strike="noStrike" dirty="0">
                          <a:solidFill>
                            <a:srgbClr val="000000"/>
                          </a:solidFill>
                          <a:effectLst/>
                          <a:latin typeface="Calibri" panose="020F0502020204030204" pitchFamily="34" charset="0"/>
                        </a:rPr>
                        <a:t> </a:t>
                      </a:r>
                    </a:p>
                  </a:txBody>
                  <a:tcPr marL="6350" marR="6350" marT="6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1147776"/>
                  </a:ext>
                </a:extLst>
              </a:tr>
            </a:tbl>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 name="Ink 13">
                <a:extLst>
                  <a:ext uri="{FF2B5EF4-FFF2-40B4-BE49-F238E27FC236}">
                    <a16:creationId xmlns:a16="http://schemas.microsoft.com/office/drawing/2014/main" id="{DF783B8D-60D5-4B64-8145-E1FAA783B092}"/>
                  </a:ext>
                </a:extLst>
              </p14:cNvPr>
              <p14:cNvContentPartPr/>
              <p14:nvPr/>
            </p14:nvContentPartPr>
            <p14:xfrm>
              <a:off x="-311112" y="1297944"/>
              <a:ext cx="360" cy="360"/>
            </p14:xfrm>
          </p:contentPart>
        </mc:Choice>
        <mc:Fallback xmlns="">
          <p:pic>
            <p:nvPicPr>
              <p:cNvPr id="14" name="Ink 13">
                <a:extLst>
                  <a:ext uri="{FF2B5EF4-FFF2-40B4-BE49-F238E27FC236}">
                    <a16:creationId xmlns:a16="http://schemas.microsoft.com/office/drawing/2014/main" id="{DF783B8D-60D5-4B64-8145-E1FAA783B092}"/>
                  </a:ext>
                </a:extLst>
              </p:cNvPr>
              <p:cNvPicPr/>
              <p:nvPr/>
            </p:nvPicPr>
            <p:blipFill>
              <a:blip r:embed="rId4"/>
              <a:stretch>
                <a:fillRect/>
              </a:stretch>
            </p:blipFill>
            <p:spPr>
              <a:xfrm>
                <a:off x="-328752" y="119030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BC8F0237-2DFB-47DC-9A6E-FA25461FF811}"/>
                  </a:ext>
                </a:extLst>
              </p14:cNvPr>
              <p14:cNvContentPartPr/>
              <p14:nvPr/>
            </p14:nvContentPartPr>
            <p14:xfrm>
              <a:off x="-229032" y="575784"/>
              <a:ext cx="360" cy="360"/>
            </p14:xfrm>
          </p:contentPart>
        </mc:Choice>
        <mc:Fallback xmlns="">
          <p:pic>
            <p:nvPicPr>
              <p:cNvPr id="15" name="Ink 14">
                <a:extLst>
                  <a:ext uri="{FF2B5EF4-FFF2-40B4-BE49-F238E27FC236}">
                    <a16:creationId xmlns:a16="http://schemas.microsoft.com/office/drawing/2014/main" id="{BC8F0237-2DFB-47DC-9A6E-FA25461FF811}"/>
                  </a:ext>
                </a:extLst>
              </p:cNvPr>
              <p:cNvPicPr/>
              <p:nvPr/>
            </p:nvPicPr>
            <p:blipFill>
              <a:blip r:embed="rId6"/>
              <a:stretch>
                <a:fillRect/>
              </a:stretch>
            </p:blipFill>
            <p:spPr>
              <a:xfrm>
                <a:off x="-247032" y="468144"/>
                <a:ext cx="36000" cy="216000"/>
              </a:xfrm>
              <a:prstGeom prst="rect">
                <a:avLst/>
              </a:prstGeom>
            </p:spPr>
          </p:pic>
        </mc:Fallback>
      </mc:AlternateContent>
      <p:sp>
        <p:nvSpPr>
          <p:cNvPr id="16" name="Rectangle 15">
            <a:extLst>
              <a:ext uri="{FF2B5EF4-FFF2-40B4-BE49-F238E27FC236}">
                <a16:creationId xmlns:a16="http://schemas.microsoft.com/office/drawing/2014/main" id="{1C68703E-B5E5-4714-85BA-5408FF331C05}"/>
              </a:ext>
            </a:extLst>
          </p:cNvPr>
          <p:cNvSpPr/>
          <p:nvPr/>
        </p:nvSpPr>
        <p:spPr>
          <a:xfrm>
            <a:off x="2625827" y="2468244"/>
            <a:ext cx="6928295" cy="24730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75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Distributed Academic Cloud</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889000"/>
            <a:ext cx="10984850" cy="4800599"/>
          </a:xfrm>
        </p:spPr>
        <p:txBody>
          <a:bodyPr/>
          <a:lstStyle/>
          <a:p>
            <a:pPr marL="280988" indent="-280988">
              <a:spcBef>
                <a:spcPts val="600"/>
              </a:spcBef>
              <a:spcAft>
                <a:spcPts val="0"/>
              </a:spcAft>
              <a:buClr>
                <a:schemeClr val="accent2"/>
              </a:buClr>
              <a:buFont typeface="Arial" panose="020B0604020202020204" pitchFamily="34" charset="0"/>
              <a:buChar char="•"/>
            </a:pPr>
            <a:r>
              <a:rPr lang="en-US" dirty="0"/>
              <a:t>University of South Carolina (SC), Stanly Community College (NC), and the Network Development Group are building a Distributed Academic Cloud</a:t>
            </a:r>
          </a:p>
          <a:p>
            <a:pPr marL="573596" lvl="1" indent="-280988">
              <a:spcBef>
                <a:spcPts val="600"/>
              </a:spcBef>
              <a:spcAft>
                <a:spcPts val="0"/>
              </a:spcAft>
              <a:buClr>
                <a:schemeClr val="accent2"/>
              </a:buClr>
              <a:buFont typeface="Arial" panose="020B0604020202020204" pitchFamily="34" charset="0"/>
              <a:buChar char="•"/>
            </a:pPr>
            <a:r>
              <a:rPr lang="en-US" dirty="0"/>
              <a:t>NSF Advanced Technology Education: “Multi-state Community College, University and Industry Collaboration to Prepare Learners for 21st Century Information Technology Jobs”</a:t>
            </a:r>
          </a:p>
          <a:p>
            <a:pPr marL="280988" indent="-280988">
              <a:spcBef>
                <a:spcPts val="600"/>
              </a:spcBef>
              <a:spcAft>
                <a:spcPts val="0"/>
              </a:spcAft>
              <a:buClr>
                <a:schemeClr val="accent2"/>
              </a:buClr>
              <a:buFont typeface="Arial" panose="020B0604020202020204" pitchFamily="34" charset="0"/>
              <a:buChar char="•"/>
            </a:pPr>
            <a:r>
              <a:rPr lang="en-US" dirty="0"/>
              <a:t>The goal is scalability, using the resources available on campus networks</a:t>
            </a:r>
          </a:p>
          <a:p>
            <a:pPr marL="280988" indent="-280988">
              <a:spcBef>
                <a:spcPts val="600"/>
              </a:spcBef>
              <a:spcAft>
                <a:spcPts val="0"/>
              </a:spcAft>
              <a:buClr>
                <a:schemeClr val="accent2"/>
              </a:buClr>
              <a:buFont typeface="Arial" panose="020B0604020202020204" pitchFamily="34" charset="0"/>
              <a:buChar char="•"/>
            </a:pPr>
            <a:r>
              <a:rPr lang="en-US" dirty="0"/>
              <a:t>Industry partnership</a:t>
            </a:r>
          </a:p>
          <a:p>
            <a:pPr marL="280988" indent="-280988">
              <a:spcBef>
                <a:spcPts val="600"/>
              </a:spcBef>
              <a:spcAft>
                <a:spcPts val="0"/>
              </a:spcAft>
              <a:buClr>
                <a:schemeClr val="accent2"/>
              </a:buClr>
              <a:buFont typeface="Arial" panose="020B0604020202020204" pitchFamily="34" charset="0"/>
              <a:buChar char="•"/>
            </a:pPr>
            <a:r>
              <a:rPr lang="en-US" dirty="0"/>
              <a:t>Platform use</a:t>
            </a:r>
          </a:p>
          <a:p>
            <a:pPr marL="578358" lvl="1" indent="-285750">
              <a:spcBef>
                <a:spcPts val="600"/>
              </a:spcBef>
              <a:spcAft>
                <a:spcPts val="0"/>
              </a:spcAft>
              <a:buClr>
                <a:schemeClr val="accent2"/>
              </a:buClr>
              <a:buFont typeface="Wingdings" panose="05000000000000000000" pitchFamily="2" charset="2"/>
              <a:buChar char="Ø"/>
            </a:pPr>
            <a:r>
              <a:rPr lang="en-US" sz="1500" dirty="0"/>
              <a:t>Community Colleges</a:t>
            </a:r>
          </a:p>
          <a:p>
            <a:pPr marL="578358" lvl="1" indent="-285750">
              <a:spcBef>
                <a:spcPts val="600"/>
              </a:spcBef>
              <a:spcAft>
                <a:spcPts val="0"/>
              </a:spcAft>
              <a:buClr>
                <a:schemeClr val="accent2"/>
              </a:buClr>
              <a:buFont typeface="Wingdings" panose="05000000000000000000" pitchFamily="2" charset="2"/>
              <a:buChar char="Ø"/>
            </a:pPr>
            <a:r>
              <a:rPr lang="en-US" sz="1500" dirty="0"/>
              <a:t>Universities</a:t>
            </a:r>
          </a:p>
          <a:p>
            <a:pPr marL="578358" lvl="1" indent="-285750">
              <a:spcBef>
                <a:spcPts val="600"/>
              </a:spcBef>
              <a:spcAft>
                <a:spcPts val="0"/>
              </a:spcAft>
              <a:buClr>
                <a:schemeClr val="accent2"/>
              </a:buClr>
              <a:buFont typeface="Wingdings" panose="05000000000000000000" pitchFamily="2" charset="2"/>
              <a:buChar char="Ø"/>
            </a:pPr>
            <a:r>
              <a:rPr lang="en-US" sz="1500" dirty="0"/>
              <a:t>High Schools</a:t>
            </a:r>
          </a:p>
          <a:p>
            <a:pPr marL="578358" lvl="1" indent="-285750">
              <a:spcBef>
                <a:spcPts val="600"/>
              </a:spcBef>
              <a:spcAft>
                <a:spcPts val="0"/>
              </a:spcAft>
              <a:buClr>
                <a:schemeClr val="accent2"/>
              </a:buClr>
              <a:buFont typeface="Wingdings" panose="05000000000000000000" pitchFamily="2" charset="2"/>
              <a:buChar char="Ø"/>
            </a:pPr>
            <a:r>
              <a:rPr lang="en-US" sz="1500" dirty="0"/>
              <a:t>SANS institute (“</a:t>
            </a:r>
            <a:r>
              <a:rPr lang="en-US" sz="1500" dirty="0" err="1"/>
              <a:t>girlsgocyber</a:t>
            </a:r>
            <a:r>
              <a:rPr lang="en-US" sz="1500" dirty="0"/>
              <a:t>”)</a:t>
            </a:r>
          </a:p>
          <a:p>
            <a:pPr marL="578358" lvl="1" indent="-285750">
              <a:spcBef>
                <a:spcPts val="600"/>
              </a:spcBef>
              <a:spcAft>
                <a:spcPts val="0"/>
              </a:spcAft>
              <a:buClr>
                <a:schemeClr val="accent2"/>
              </a:buClr>
              <a:buFont typeface="Wingdings" panose="05000000000000000000" pitchFamily="2" charset="2"/>
              <a:buChar char="Ø"/>
            </a:pPr>
            <a:r>
              <a:rPr lang="en-US" sz="1500" dirty="0"/>
              <a:t>Fort Gordon (U.S. Army Signal School)</a:t>
            </a:r>
            <a:endParaRPr lang="en-US" dirty="0"/>
          </a:p>
          <a:p>
            <a:pPr marL="584708" lvl="1" indent="-292100">
              <a:spcBef>
                <a:spcPts val="600"/>
              </a:spcBef>
              <a:buClr>
                <a:schemeClr val="accent2"/>
              </a:buClr>
              <a:buFont typeface="Wingdings" panose="05000000000000000000" pitchFamily="2" charset="2"/>
              <a:buChar char="Ø"/>
            </a:pPr>
            <a:endParaRPr lang="en-US" dirty="0"/>
          </a:p>
          <a:p>
            <a:pPr marL="347663" indent="-347663">
              <a:spcBef>
                <a:spcPts val="600"/>
              </a:spcBef>
              <a:buClr>
                <a:schemeClr val="accent2"/>
              </a:buClr>
              <a:buFont typeface="Arial" panose="020B0604020202020204" pitchFamily="34" charset="0"/>
              <a:buChar char="•"/>
            </a:pPr>
            <a:endParaRPr lang="en-US" dirty="0"/>
          </a:p>
          <a:p>
            <a:pPr marL="584708" lvl="1" indent="-292100">
              <a:spcBef>
                <a:spcPts val="600"/>
              </a:spcBef>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60135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26</a:t>
            </a:fld>
            <a:endParaRPr lang="en-US"/>
          </a:p>
        </p:txBody>
      </p:sp>
      <p:pic>
        <p:nvPicPr>
          <p:cNvPr id="9" name="Picture 8">
            <a:extLst>
              <a:ext uri="{FF2B5EF4-FFF2-40B4-BE49-F238E27FC236}">
                <a16:creationId xmlns:a16="http://schemas.microsoft.com/office/drawing/2014/main" id="{CE102421-4364-4C56-B7F0-FEEBA0AD3CC2}"/>
              </a:ext>
            </a:extLst>
          </p:cNvPr>
          <p:cNvPicPr>
            <a:picLocks noChangeAspect="1"/>
          </p:cNvPicPr>
          <p:nvPr/>
        </p:nvPicPr>
        <p:blipFill>
          <a:blip r:embed="rId2"/>
          <a:stretch>
            <a:fillRect/>
          </a:stretch>
        </p:blipFill>
        <p:spPr>
          <a:xfrm>
            <a:off x="175491" y="6459782"/>
            <a:ext cx="1720298" cy="365125"/>
          </a:xfrm>
          <a:prstGeom prst="rect">
            <a:avLst/>
          </a:prstGeom>
        </p:spPr>
      </p:pic>
      <p:pic>
        <p:nvPicPr>
          <p:cNvPr id="20" name="Picture 19">
            <a:extLst>
              <a:ext uri="{FF2B5EF4-FFF2-40B4-BE49-F238E27FC236}">
                <a16:creationId xmlns:a16="http://schemas.microsoft.com/office/drawing/2014/main" id="{43972630-873F-4A40-A9CF-ACF536E15361}"/>
              </a:ext>
            </a:extLst>
          </p:cNvPr>
          <p:cNvPicPr>
            <a:picLocks noChangeAspect="1"/>
          </p:cNvPicPr>
          <p:nvPr/>
        </p:nvPicPr>
        <p:blipFill>
          <a:blip r:embed="rId3"/>
          <a:stretch>
            <a:fillRect/>
          </a:stretch>
        </p:blipFill>
        <p:spPr>
          <a:xfrm>
            <a:off x="5999388" y="2733881"/>
            <a:ext cx="4927692" cy="3607029"/>
          </a:xfrm>
          <a:prstGeom prst="rect">
            <a:avLst/>
          </a:prstGeom>
        </p:spPr>
      </p:pic>
    </p:spTree>
    <p:extLst>
      <p:ext uri="{BB962C8B-B14F-4D97-AF65-F5344CB8AC3E}">
        <p14:creationId xmlns:p14="http://schemas.microsoft.com/office/powerpoint/2010/main" val="310153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Distributed Academic Cloud</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889000"/>
            <a:ext cx="10984850" cy="4800599"/>
          </a:xfrm>
        </p:spPr>
        <p:txBody>
          <a:bodyPr/>
          <a:lstStyle/>
          <a:p>
            <a:pPr marL="280988" indent="-280988">
              <a:spcBef>
                <a:spcPts val="600"/>
              </a:spcBef>
              <a:spcAft>
                <a:spcPts val="0"/>
              </a:spcAft>
              <a:buClr>
                <a:schemeClr val="accent2"/>
              </a:buClr>
              <a:buFont typeface="Arial" panose="020B0604020202020204" pitchFamily="34" charset="0"/>
              <a:buChar char="•"/>
            </a:pPr>
            <a:endParaRPr lang="en-US" dirty="0"/>
          </a:p>
          <a:p>
            <a:pPr marL="347663" indent="-347663">
              <a:spcBef>
                <a:spcPts val="600"/>
              </a:spcBef>
              <a:buClr>
                <a:schemeClr val="accent2"/>
              </a:buClr>
              <a:buFont typeface="Arial" panose="020B0604020202020204" pitchFamily="34" charset="0"/>
              <a:buChar char="•"/>
            </a:pPr>
            <a:endParaRPr lang="en-US" dirty="0"/>
          </a:p>
          <a:p>
            <a:pPr marL="584708" lvl="1" indent="-292100">
              <a:spcBef>
                <a:spcPts val="600"/>
              </a:spcBef>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60135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27</a:t>
            </a:fld>
            <a:endParaRPr lang="en-US"/>
          </a:p>
        </p:txBody>
      </p:sp>
      <p:pic>
        <p:nvPicPr>
          <p:cNvPr id="9" name="Picture 8">
            <a:extLst>
              <a:ext uri="{FF2B5EF4-FFF2-40B4-BE49-F238E27FC236}">
                <a16:creationId xmlns:a16="http://schemas.microsoft.com/office/drawing/2014/main" id="{CE102421-4364-4C56-B7F0-FEEBA0AD3CC2}"/>
              </a:ext>
            </a:extLst>
          </p:cNvPr>
          <p:cNvPicPr>
            <a:picLocks noChangeAspect="1"/>
          </p:cNvPicPr>
          <p:nvPr/>
        </p:nvPicPr>
        <p:blipFill>
          <a:blip r:embed="rId2"/>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87D4B79B-4E4E-44C0-9BDE-155E089F598E}"/>
              </a:ext>
            </a:extLst>
          </p:cNvPr>
          <p:cNvPicPr>
            <a:picLocks noChangeAspect="1"/>
          </p:cNvPicPr>
          <p:nvPr/>
        </p:nvPicPr>
        <p:blipFill>
          <a:blip r:embed="rId3"/>
          <a:stretch>
            <a:fillRect/>
          </a:stretch>
        </p:blipFill>
        <p:spPr>
          <a:xfrm>
            <a:off x="2940023" y="1523413"/>
            <a:ext cx="6299903" cy="4718050"/>
          </a:xfrm>
          <a:prstGeom prst="rect">
            <a:avLst/>
          </a:prstGeom>
        </p:spPr>
      </p:pic>
      <p:sp>
        <p:nvSpPr>
          <p:cNvPr id="11" name="Content Placeholder 2">
            <a:extLst>
              <a:ext uri="{FF2B5EF4-FFF2-40B4-BE49-F238E27FC236}">
                <a16:creationId xmlns:a16="http://schemas.microsoft.com/office/drawing/2014/main" id="{A4B0F07D-33D6-4761-A652-81C1BEE4FE93}"/>
              </a:ext>
            </a:extLst>
          </p:cNvPr>
          <p:cNvSpPr txBox="1">
            <a:spLocks/>
          </p:cNvSpPr>
          <p:nvPr/>
        </p:nvSpPr>
        <p:spPr>
          <a:xfrm>
            <a:off x="749950" y="1041400"/>
            <a:ext cx="9088994" cy="4800599"/>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8" indent="-280988">
              <a:spcBef>
                <a:spcPts val="600"/>
              </a:spcBef>
              <a:spcAft>
                <a:spcPts val="0"/>
              </a:spcAft>
              <a:buClr>
                <a:schemeClr val="accent2"/>
              </a:buClr>
              <a:buFont typeface="Arial" panose="020B0604020202020204" pitchFamily="34" charset="0"/>
              <a:buChar char="•"/>
            </a:pPr>
            <a:r>
              <a:rPr lang="en-US" dirty="0"/>
              <a:t>Academic Cloud as of January 2021</a:t>
            </a:r>
          </a:p>
          <a:p>
            <a:pPr marL="584708" lvl="1" indent="-292100">
              <a:spcBef>
                <a:spcPts val="600"/>
              </a:spcBef>
              <a:buClr>
                <a:schemeClr val="accent2"/>
              </a:buClr>
              <a:buFont typeface="Wingdings" panose="05000000000000000000" pitchFamily="2" charset="2"/>
              <a:buChar char="Ø"/>
            </a:pPr>
            <a:endParaRPr lang="en-US" dirty="0"/>
          </a:p>
          <a:p>
            <a:pPr marL="347663" indent="-347663">
              <a:spcBef>
                <a:spcPts val="600"/>
              </a:spcBef>
              <a:buClr>
                <a:schemeClr val="accent2"/>
              </a:buClr>
              <a:buFont typeface="Arial" panose="020B0604020202020204" pitchFamily="34" charset="0"/>
              <a:buChar char="•"/>
            </a:pPr>
            <a:endParaRPr lang="en-US" dirty="0"/>
          </a:p>
          <a:p>
            <a:pPr marL="584708" lvl="1" indent="-292100">
              <a:spcBef>
                <a:spcPts val="600"/>
              </a:spcBef>
              <a:buFont typeface="Wingdings" panose="05000000000000000000" pitchFamily="2" charset="2"/>
              <a:buChar char="Ø"/>
            </a:pPr>
            <a:endParaRPr lang="en-US" dirty="0"/>
          </a:p>
        </p:txBody>
      </p:sp>
    </p:spTree>
    <p:extLst>
      <p:ext uri="{BB962C8B-B14F-4D97-AF65-F5344CB8AC3E}">
        <p14:creationId xmlns:p14="http://schemas.microsoft.com/office/powerpoint/2010/main" val="245867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Distributed Academic Cloud</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889000"/>
            <a:ext cx="10984850" cy="4800599"/>
          </a:xfrm>
        </p:spPr>
        <p:txBody>
          <a:bodyPr/>
          <a:lstStyle/>
          <a:p>
            <a:pPr marL="280988" indent="-280988">
              <a:spcBef>
                <a:spcPts val="600"/>
              </a:spcBef>
              <a:spcAft>
                <a:spcPts val="0"/>
              </a:spcAft>
              <a:buClr>
                <a:schemeClr val="accent2"/>
              </a:buClr>
              <a:buFont typeface="Arial" panose="020B0604020202020204" pitchFamily="34" charset="0"/>
              <a:buChar char="•"/>
            </a:pPr>
            <a:endParaRPr lang="en-US" dirty="0"/>
          </a:p>
          <a:p>
            <a:pPr marL="347663" indent="-347663">
              <a:spcBef>
                <a:spcPts val="600"/>
              </a:spcBef>
              <a:buClr>
                <a:schemeClr val="accent2"/>
              </a:buClr>
              <a:buFont typeface="Arial" panose="020B0604020202020204" pitchFamily="34" charset="0"/>
              <a:buChar char="•"/>
            </a:pPr>
            <a:endParaRPr lang="en-US" dirty="0"/>
          </a:p>
          <a:p>
            <a:pPr marL="584708" lvl="1" indent="-292100">
              <a:spcBef>
                <a:spcPts val="600"/>
              </a:spcBef>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60135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28</a:t>
            </a:fld>
            <a:endParaRPr lang="en-US"/>
          </a:p>
        </p:txBody>
      </p:sp>
      <p:pic>
        <p:nvPicPr>
          <p:cNvPr id="9" name="Picture 8">
            <a:extLst>
              <a:ext uri="{FF2B5EF4-FFF2-40B4-BE49-F238E27FC236}">
                <a16:creationId xmlns:a16="http://schemas.microsoft.com/office/drawing/2014/main" id="{CE102421-4364-4C56-B7F0-FEEBA0AD3CC2}"/>
              </a:ext>
            </a:extLst>
          </p:cNvPr>
          <p:cNvPicPr>
            <a:picLocks noChangeAspect="1"/>
          </p:cNvPicPr>
          <p:nvPr/>
        </p:nvPicPr>
        <p:blipFill>
          <a:blip r:embed="rId2"/>
          <a:stretch>
            <a:fillRect/>
          </a:stretch>
        </p:blipFill>
        <p:spPr>
          <a:xfrm>
            <a:off x="175491" y="6459782"/>
            <a:ext cx="1720298" cy="365125"/>
          </a:xfrm>
          <a:prstGeom prst="rect">
            <a:avLst/>
          </a:prstGeom>
        </p:spPr>
      </p:pic>
      <p:sp>
        <p:nvSpPr>
          <p:cNvPr id="11" name="Content Placeholder 2">
            <a:extLst>
              <a:ext uri="{FF2B5EF4-FFF2-40B4-BE49-F238E27FC236}">
                <a16:creationId xmlns:a16="http://schemas.microsoft.com/office/drawing/2014/main" id="{A4B0F07D-33D6-4761-A652-81C1BEE4FE93}"/>
              </a:ext>
            </a:extLst>
          </p:cNvPr>
          <p:cNvSpPr txBox="1">
            <a:spLocks/>
          </p:cNvSpPr>
          <p:nvPr/>
        </p:nvSpPr>
        <p:spPr>
          <a:xfrm>
            <a:off x="749950" y="1041400"/>
            <a:ext cx="9088994" cy="4800599"/>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8" indent="-280988">
              <a:spcBef>
                <a:spcPts val="600"/>
              </a:spcBef>
              <a:spcAft>
                <a:spcPts val="0"/>
              </a:spcAft>
              <a:buClr>
                <a:schemeClr val="accent2"/>
              </a:buClr>
              <a:buFont typeface="Arial" panose="020B0604020202020204" pitchFamily="34" charset="0"/>
              <a:buChar char="•"/>
            </a:pPr>
            <a:r>
              <a:rPr lang="en-US" dirty="0"/>
              <a:t>News</a:t>
            </a:r>
          </a:p>
          <a:p>
            <a:pPr marL="584708" lvl="1" indent="-292100">
              <a:spcBef>
                <a:spcPts val="600"/>
              </a:spcBef>
              <a:buClr>
                <a:schemeClr val="accent2"/>
              </a:buClr>
              <a:buFont typeface="Wingdings" panose="05000000000000000000" pitchFamily="2" charset="2"/>
              <a:buChar char="Ø"/>
            </a:pPr>
            <a:endParaRPr lang="en-US" dirty="0"/>
          </a:p>
          <a:p>
            <a:pPr marL="347663" indent="-347663">
              <a:spcBef>
                <a:spcPts val="600"/>
              </a:spcBef>
              <a:buClr>
                <a:schemeClr val="accent2"/>
              </a:buClr>
              <a:buFont typeface="Arial" panose="020B0604020202020204" pitchFamily="34" charset="0"/>
              <a:buChar char="•"/>
            </a:pPr>
            <a:endParaRPr lang="en-US" dirty="0"/>
          </a:p>
          <a:p>
            <a:pPr marL="584708" lvl="1" indent="-292100">
              <a:spcBef>
                <a:spcPts val="600"/>
              </a:spcBef>
              <a:buFont typeface="Wingdings" panose="05000000000000000000" pitchFamily="2" charset="2"/>
              <a:buChar char="Ø"/>
            </a:pPr>
            <a:endParaRPr lang="en-US" dirty="0"/>
          </a:p>
        </p:txBody>
      </p:sp>
      <p:pic>
        <p:nvPicPr>
          <p:cNvPr id="12" name="Picture 11">
            <a:extLst>
              <a:ext uri="{FF2B5EF4-FFF2-40B4-BE49-F238E27FC236}">
                <a16:creationId xmlns:a16="http://schemas.microsoft.com/office/drawing/2014/main" id="{418A0E2F-1656-49F9-BE48-B0A9EAB76D51}"/>
              </a:ext>
            </a:extLst>
          </p:cNvPr>
          <p:cNvPicPr>
            <a:picLocks noChangeAspect="1"/>
          </p:cNvPicPr>
          <p:nvPr/>
        </p:nvPicPr>
        <p:blipFill>
          <a:blip r:embed="rId3"/>
          <a:stretch>
            <a:fillRect/>
          </a:stretch>
        </p:blipFill>
        <p:spPr>
          <a:xfrm>
            <a:off x="581265" y="1924697"/>
            <a:ext cx="4932568" cy="3764902"/>
          </a:xfrm>
          <a:prstGeom prst="rect">
            <a:avLst/>
          </a:prstGeom>
        </p:spPr>
      </p:pic>
      <p:pic>
        <p:nvPicPr>
          <p:cNvPr id="16" name="Picture 15">
            <a:extLst>
              <a:ext uri="{FF2B5EF4-FFF2-40B4-BE49-F238E27FC236}">
                <a16:creationId xmlns:a16="http://schemas.microsoft.com/office/drawing/2014/main" id="{2657A77D-FE03-4870-B24F-5BB95C297149}"/>
              </a:ext>
            </a:extLst>
          </p:cNvPr>
          <p:cNvPicPr>
            <a:picLocks noChangeAspect="1"/>
          </p:cNvPicPr>
          <p:nvPr/>
        </p:nvPicPr>
        <p:blipFill>
          <a:blip r:embed="rId4"/>
          <a:stretch>
            <a:fillRect/>
          </a:stretch>
        </p:blipFill>
        <p:spPr>
          <a:xfrm>
            <a:off x="6392849" y="2422341"/>
            <a:ext cx="5341951" cy="2769614"/>
          </a:xfrm>
          <a:prstGeom prst="rect">
            <a:avLst/>
          </a:prstGeom>
        </p:spPr>
      </p:pic>
    </p:spTree>
    <p:extLst>
      <p:ext uri="{BB962C8B-B14F-4D97-AF65-F5344CB8AC3E}">
        <p14:creationId xmlns:p14="http://schemas.microsoft.com/office/powerpoint/2010/main" val="992216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Using Pods for Research</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Pods in the virtual platform can be used to conduct experiments</a:t>
            </a:r>
          </a:p>
          <a:p>
            <a:pPr marL="280988" indent="-280988">
              <a:spcBef>
                <a:spcPts val="600"/>
              </a:spcBef>
              <a:spcAft>
                <a:spcPts val="0"/>
              </a:spcAft>
              <a:buClr>
                <a:schemeClr val="accent2"/>
              </a:buClr>
              <a:buFont typeface="Arial" panose="020B0604020202020204" pitchFamily="34" charset="0"/>
              <a:buChar char="•"/>
            </a:pPr>
            <a:r>
              <a:rPr lang="en-US" dirty="0"/>
              <a:t>Useful for parallelizing tests</a:t>
            </a:r>
          </a:p>
          <a:p>
            <a:pPr marL="280988" indent="-280988">
              <a:spcBef>
                <a:spcPts val="600"/>
              </a:spcBef>
              <a:spcAft>
                <a:spcPts val="0"/>
              </a:spcAft>
              <a:buClr>
                <a:schemeClr val="accent2"/>
              </a:buClr>
              <a:buFont typeface="Arial" panose="020B0604020202020204" pitchFamily="34" charset="0"/>
              <a:buChar char="•"/>
            </a:pPr>
            <a:r>
              <a:rPr lang="en-US" dirty="0"/>
              <a:t>For example, comparing the performance of CUBIC, BBRv1, and BBRv2</a:t>
            </a:r>
            <a:r>
              <a:rPr lang="en-US" baseline="30000" dirty="0"/>
              <a:t>1</a:t>
            </a:r>
          </a:p>
          <a:p>
            <a:pPr marL="578358" lvl="1" indent="-285750">
              <a:spcBef>
                <a:spcPts val="600"/>
              </a:spcBef>
              <a:spcAft>
                <a:spcPts val="0"/>
              </a:spcAft>
              <a:buClr>
                <a:schemeClr val="accent2"/>
              </a:buClr>
              <a:buFont typeface="Wingdings" panose="05000000000000000000" pitchFamily="2" charset="2"/>
              <a:buChar char="Ø"/>
            </a:pPr>
            <a:r>
              <a:rPr lang="en-US" dirty="0"/>
              <a:t>Experiments were executed 10 times and the results were averaged</a:t>
            </a:r>
          </a:p>
          <a:p>
            <a:pPr marL="578358" lvl="1" indent="-285750">
              <a:spcBef>
                <a:spcPts val="600"/>
              </a:spcBef>
              <a:spcAft>
                <a:spcPts val="0"/>
              </a:spcAft>
              <a:buClr>
                <a:schemeClr val="accent2"/>
              </a:buClr>
              <a:buFont typeface="Wingdings" panose="05000000000000000000" pitchFamily="2" charset="2"/>
              <a:buChar char="Ø"/>
            </a:pPr>
            <a:r>
              <a:rPr lang="en-US" dirty="0"/>
              <a:t>Each pod is used to execute a single experiment</a:t>
            </a:r>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29</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cxnSp>
        <p:nvCxnSpPr>
          <p:cNvPr id="11" name="Straight Connector 10">
            <a:extLst>
              <a:ext uri="{FF2B5EF4-FFF2-40B4-BE49-F238E27FC236}">
                <a16:creationId xmlns:a16="http://schemas.microsoft.com/office/drawing/2014/main" id="{7D4EC89D-463A-4B45-AEFA-9B250D3E6F6F}"/>
              </a:ext>
            </a:extLst>
          </p:cNvPr>
          <p:cNvCxnSpPr>
            <a:cxnSpLocks/>
          </p:cNvCxnSpPr>
          <p:nvPr/>
        </p:nvCxnSpPr>
        <p:spPr>
          <a:xfrm>
            <a:off x="597550" y="876301"/>
            <a:ext cx="5374042" cy="819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8" name="Picture 7">
            <a:extLst>
              <a:ext uri="{FF2B5EF4-FFF2-40B4-BE49-F238E27FC236}">
                <a16:creationId xmlns:a16="http://schemas.microsoft.com/office/drawing/2014/main" id="{7072997B-CD1B-41DF-AEA4-FDFFBEC35F17}"/>
              </a:ext>
            </a:extLst>
          </p:cNvPr>
          <p:cNvPicPr>
            <a:picLocks noChangeAspect="1"/>
          </p:cNvPicPr>
          <p:nvPr/>
        </p:nvPicPr>
        <p:blipFill>
          <a:blip r:embed="rId4"/>
          <a:stretch>
            <a:fillRect/>
          </a:stretch>
        </p:blipFill>
        <p:spPr>
          <a:xfrm>
            <a:off x="890461" y="3166399"/>
            <a:ext cx="4333550" cy="2408723"/>
          </a:xfrm>
          <a:prstGeom prst="rect">
            <a:avLst/>
          </a:prstGeom>
        </p:spPr>
      </p:pic>
      <p:pic>
        <p:nvPicPr>
          <p:cNvPr id="12" name="Picture 11">
            <a:extLst>
              <a:ext uri="{FF2B5EF4-FFF2-40B4-BE49-F238E27FC236}">
                <a16:creationId xmlns:a16="http://schemas.microsoft.com/office/drawing/2014/main" id="{CC457A17-7103-4ED8-8A79-E8EF1FA5141B}"/>
              </a:ext>
            </a:extLst>
          </p:cNvPr>
          <p:cNvPicPr>
            <a:picLocks noChangeAspect="1"/>
          </p:cNvPicPr>
          <p:nvPr/>
        </p:nvPicPr>
        <p:blipFill>
          <a:blip r:embed="rId5"/>
          <a:stretch>
            <a:fillRect/>
          </a:stretch>
        </p:blipFill>
        <p:spPr>
          <a:xfrm>
            <a:off x="5651293" y="3115159"/>
            <a:ext cx="5503825" cy="2511202"/>
          </a:xfrm>
          <a:prstGeom prst="rect">
            <a:avLst/>
          </a:prstGeom>
        </p:spPr>
      </p:pic>
      <p:sp>
        <p:nvSpPr>
          <p:cNvPr id="15" name="TextBox 14">
            <a:extLst>
              <a:ext uri="{FF2B5EF4-FFF2-40B4-BE49-F238E27FC236}">
                <a16:creationId xmlns:a16="http://schemas.microsoft.com/office/drawing/2014/main" id="{82A2D674-B320-4532-AFD9-DE0A75EB02D6}"/>
              </a:ext>
            </a:extLst>
          </p:cNvPr>
          <p:cNvSpPr txBox="1"/>
          <p:nvPr/>
        </p:nvSpPr>
        <p:spPr>
          <a:xfrm>
            <a:off x="784860" y="5867540"/>
            <a:ext cx="10655300" cy="276999"/>
          </a:xfrm>
          <a:prstGeom prst="rect">
            <a:avLst/>
          </a:prstGeom>
          <a:noFill/>
        </p:spPr>
        <p:txBody>
          <a:bodyPr wrap="square">
            <a:spAutoFit/>
          </a:bodyPr>
          <a:lstStyle/>
          <a:p>
            <a:pPr marL="228600" indent="-228600">
              <a:buFont typeface="+mj-lt"/>
              <a:buAutoNum type="arabicPeriod"/>
            </a:pPr>
            <a:r>
              <a:rPr lang="en-US" sz="1200" dirty="0">
                <a:solidFill>
                  <a:schemeClr val="tx1">
                    <a:lumMod val="85000"/>
                    <a:lumOff val="15000"/>
                  </a:schemeClr>
                </a:solidFill>
              </a:rPr>
              <a:t>E. </a:t>
            </a:r>
            <a:r>
              <a:rPr lang="en-US" sz="1200" dirty="0" err="1">
                <a:solidFill>
                  <a:schemeClr val="tx1">
                    <a:lumMod val="85000"/>
                    <a:lumOff val="15000"/>
                  </a:schemeClr>
                </a:solidFill>
              </a:rPr>
              <a:t>Kfoury,</a:t>
            </a:r>
            <a:r>
              <a:rPr lang="en-US" sz="1200" dirty="0">
                <a:solidFill>
                  <a:schemeClr val="tx1">
                    <a:lumMod val="85000"/>
                    <a:lumOff val="15000"/>
                  </a:schemeClr>
                </a:solidFill>
              </a:rPr>
              <a:t> J. Gomez, J. </a:t>
            </a:r>
            <a:r>
              <a:rPr lang="en-US" sz="1200" dirty="0" err="1">
                <a:solidFill>
                  <a:schemeClr val="tx1">
                    <a:lumMod val="85000"/>
                    <a:lumOff val="15000"/>
                  </a:schemeClr>
                </a:solidFill>
              </a:rPr>
              <a:t>Crichigno</a:t>
            </a:r>
            <a:r>
              <a:rPr lang="en-US" sz="1200" dirty="0">
                <a:solidFill>
                  <a:schemeClr val="tx1">
                    <a:lumMod val="85000"/>
                    <a:lumOff val="15000"/>
                  </a:schemeClr>
                </a:solidFill>
              </a:rPr>
              <a:t>, E. </a:t>
            </a:r>
            <a:r>
              <a:rPr lang="en-US" sz="1200" dirty="0" err="1">
                <a:solidFill>
                  <a:schemeClr val="tx1">
                    <a:lumMod val="85000"/>
                    <a:lumOff val="15000"/>
                  </a:schemeClr>
                </a:solidFill>
              </a:rPr>
              <a:t>Bou-Harb</a:t>
            </a:r>
            <a:r>
              <a:rPr lang="en-US" sz="1200" dirty="0">
                <a:solidFill>
                  <a:schemeClr val="tx1">
                    <a:lumMod val="85000"/>
                    <a:lumOff val="15000"/>
                  </a:schemeClr>
                </a:solidFill>
              </a:rPr>
              <a:t>, "An Emulation-based Evaluation of TCP BBRv2 Alpha for Wired Broadband", Computer Communications, July 2020.</a:t>
            </a:r>
          </a:p>
        </p:txBody>
      </p:sp>
    </p:spTree>
    <p:extLst>
      <p:ext uri="{BB962C8B-B14F-4D97-AF65-F5344CB8AC3E}">
        <p14:creationId xmlns:p14="http://schemas.microsoft.com/office/powerpoint/2010/main" val="265641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Motivation for Virtual Labs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sz="2150" dirty="0"/>
              <a:t>Information Technology (IT) programs are more practical than theoretical</a:t>
            </a:r>
            <a:endParaRPr lang="en-US" sz="2150" baseline="30000" dirty="0"/>
          </a:p>
          <a:p>
            <a:pPr marL="280988" indent="-280988">
              <a:spcBef>
                <a:spcPts val="600"/>
              </a:spcBef>
              <a:spcAft>
                <a:spcPts val="0"/>
              </a:spcAft>
              <a:buClr>
                <a:schemeClr val="accent2"/>
              </a:buClr>
              <a:buFont typeface="Arial" panose="020B0604020202020204" pitchFamily="34" charset="0"/>
              <a:buChar char="•"/>
            </a:pPr>
            <a:r>
              <a:rPr lang="en-US" sz="2150" dirty="0"/>
              <a:t>The IT discipline distinguishes from other computing disciplines by being more applied than theoretical and by addressing infrastructure systems and application technologies</a:t>
            </a:r>
            <a:r>
              <a:rPr lang="en-US" sz="2150" baseline="30000" dirty="0"/>
              <a:t>1</a:t>
            </a:r>
            <a:endParaRPr lang="en-US" sz="1750" dirty="0"/>
          </a:p>
          <a:p>
            <a:pPr marL="280988" indent="-280988">
              <a:spcBef>
                <a:spcPts val="600"/>
              </a:spcBef>
              <a:spcAft>
                <a:spcPts val="0"/>
              </a:spcAft>
              <a:buClr>
                <a:schemeClr val="accent2"/>
              </a:buClr>
              <a:buFont typeface="Arial" panose="020B0604020202020204" pitchFamily="34" charset="0"/>
              <a:buChar char="•"/>
            </a:pPr>
            <a:r>
              <a:rPr lang="en-US" sz="2150" dirty="0"/>
              <a:t>The Department of Integrated Information Technology at UofSC has over 250 undergraduate students and over 50 Master students</a:t>
            </a:r>
          </a:p>
          <a:p>
            <a:pPr marL="280988" indent="-280988">
              <a:spcBef>
                <a:spcPts val="600"/>
              </a:spcBef>
              <a:spcAft>
                <a:spcPts val="0"/>
              </a:spcAft>
              <a:buClr>
                <a:schemeClr val="accent2"/>
              </a:buClr>
              <a:buFont typeface="Arial" panose="020B0604020202020204" pitchFamily="34" charset="0"/>
              <a:buChar char="•"/>
            </a:pPr>
            <a:r>
              <a:rPr lang="en-US" sz="2150" dirty="0"/>
              <a:t>How to include authentic practice, professional tools and platforms, access to computing technology in the work environment in a scalable way?</a:t>
            </a:r>
          </a:p>
          <a:p>
            <a:pPr marL="578358" lvl="1" indent="-285750">
              <a:spcBef>
                <a:spcPts val="600"/>
              </a:spcBef>
              <a:spcAft>
                <a:spcPts val="0"/>
              </a:spcAft>
              <a:buClr>
                <a:schemeClr val="accent2"/>
              </a:buClr>
              <a:buFont typeface="Wingdings" panose="05000000000000000000" pitchFamily="2" charset="2"/>
              <a:buChar char="Ø"/>
            </a:pPr>
            <a:r>
              <a:rPr lang="en-US" sz="1750" dirty="0"/>
              <a:t>Limited labor, equipment, and space</a:t>
            </a:r>
          </a:p>
          <a:p>
            <a:pPr marL="578358" lvl="1" indent="-285750">
              <a:spcBef>
                <a:spcPts val="600"/>
              </a:spcBef>
              <a:spcAft>
                <a:spcPts val="0"/>
              </a:spcAft>
              <a:buClr>
                <a:schemeClr val="accent2"/>
              </a:buClr>
              <a:buFont typeface="Wingdings" panose="05000000000000000000" pitchFamily="2" charset="2"/>
              <a:buChar char="Ø"/>
            </a:pPr>
            <a:r>
              <a:rPr lang="en-US" sz="1750" dirty="0"/>
              <a:t>Easy to setup the experimental environment</a:t>
            </a:r>
          </a:p>
          <a:p>
            <a:pPr marL="280988" indent="-280988">
              <a:spcBef>
                <a:spcPts val="600"/>
              </a:spcBef>
              <a:spcAft>
                <a:spcPts val="0"/>
              </a:spcAft>
              <a:buClr>
                <a:schemeClr val="accent2"/>
              </a:buClr>
              <a:buFont typeface="Arial" panose="020B0604020202020204" pitchFamily="34" charset="0"/>
              <a:buChar char="•"/>
            </a:pPr>
            <a:endParaRPr lang="en-US" sz="2150"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64780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
        <p:nvSpPr>
          <p:cNvPr id="11" name="TextBox 10">
            <a:extLst>
              <a:ext uri="{FF2B5EF4-FFF2-40B4-BE49-F238E27FC236}">
                <a16:creationId xmlns:a16="http://schemas.microsoft.com/office/drawing/2014/main" id="{DC9901B8-B26B-42F8-9B37-745F0FAC0512}"/>
              </a:ext>
            </a:extLst>
          </p:cNvPr>
          <p:cNvSpPr txBox="1"/>
          <p:nvPr/>
        </p:nvSpPr>
        <p:spPr>
          <a:xfrm>
            <a:off x="597551" y="5981699"/>
            <a:ext cx="10984850"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1. Information Technology Curricula 2017, ACM/IEEE Joint Committee. Online: </a:t>
            </a:r>
            <a:r>
              <a:rPr lang="en-US" sz="1500" dirty="0">
                <a:latin typeface="Arial" panose="020B0604020202020204" pitchFamily="34" charset="0"/>
                <a:cs typeface="Arial" panose="020B0604020202020204" pitchFamily="34" charset="0"/>
                <a:hlinkClick r:id="rId4"/>
              </a:rPr>
              <a:t>https://tinyurl.com/4nqqwa5m</a:t>
            </a:r>
            <a:r>
              <a:rPr lang="en-US" sz="1500" dirty="0">
                <a:latin typeface="Arial" panose="020B0604020202020204" pitchFamily="34" charset="0"/>
                <a:cs typeface="Arial" panose="020B0604020202020204" pitchFamily="34" charset="0"/>
              </a:rPr>
              <a:t>. </a:t>
            </a:r>
          </a:p>
        </p:txBody>
      </p:sp>
      <p:cxnSp>
        <p:nvCxnSpPr>
          <p:cNvPr id="13" name="Straight Connector 12">
            <a:extLst>
              <a:ext uri="{FF2B5EF4-FFF2-40B4-BE49-F238E27FC236}">
                <a16:creationId xmlns:a16="http://schemas.microsoft.com/office/drawing/2014/main" id="{9A9538AD-4005-4079-B5DC-1B6E0A173B05}"/>
              </a:ext>
            </a:extLst>
          </p:cNvPr>
          <p:cNvCxnSpPr/>
          <p:nvPr/>
        </p:nvCxnSpPr>
        <p:spPr>
          <a:xfrm>
            <a:off x="597551" y="5829299"/>
            <a:ext cx="945188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4212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DF581E5-09B4-4E70-9E97-9C2A7E48C1E0}"/>
              </a:ext>
            </a:extLst>
          </p:cNvPr>
          <p:cNvGrpSpPr/>
          <p:nvPr/>
        </p:nvGrpSpPr>
        <p:grpSpPr>
          <a:xfrm>
            <a:off x="2396805" y="3430069"/>
            <a:ext cx="6849749" cy="2524477"/>
            <a:chOff x="1483027" y="1544250"/>
            <a:chExt cx="6849749" cy="2524477"/>
          </a:xfrm>
        </p:grpSpPr>
        <p:pic>
          <p:nvPicPr>
            <p:cNvPr id="21" name="Picture 20" descr="Diagram&#10;&#10;Description automatically generated with medium confidence">
              <a:extLst>
                <a:ext uri="{FF2B5EF4-FFF2-40B4-BE49-F238E27FC236}">
                  <a16:creationId xmlns:a16="http://schemas.microsoft.com/office/drawing/2014/main" id="{3B7945F5-8E09-4A59-99D9-FC14049D5CB5}"/>
                </a:ext>
              </a:extLst>
            </p:cNvPr>
            <p:cNvPicPr>
              <a:picLocks noChangeAspect="1"/>
            </p:cNvPicPr>
            <p:nvPr/>
          </p:nvPicPr>
          <p:blipFill rotWithShape="1">
            <a:blip r:embed="rId3"/>
            <a:srcRect l="411" r="1"/>
            <a:stretch/>
          </p:blipFill>
          <p:spPr>
            <a:xfrm>
              <a:off x="1483027" y="1544250"/>
              <a:ext cx="6849749" cy="2524477"/>
            </a:xfrm>
            <a:prstGeom prst="rect">
              <a:avLst/>
            </a:prstGeom>
          </p:spPr>
        </p:pic>
        <p:sp>
          <p:nvSpPr>
            <p:cNvPr id="22" name="Rectangle 21">
              <a:extLst>
                <a:ext uri="{FF2B5EF4-FFF2-40B4-BE49-F238E27FC236}">
                  <a16:creationId xmlns:a16="http://schemas.microsoft.com/office/drawing/2014/main" id="{34B6C64E-FDB3-4F6E-AB3E-8C904DE3CE70}"/>
                </a:ext>
              </a:extLst>
            </p:cNvPr>
            <p:cNvSpPr/>
            <p:nvPr/>
          </p:nvSpPr>
          <p:spPr>
            <a:xfrm>
              <a:off x="5078756" y="2712348"/>
              <a:ext cx="742924" cy="1231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Using Pods for Research</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Pods can also be used to enhance the collaboration on a research project</a:t>
            </a:r>
          </a:p>
          <a:p>
            <a:pPr marL="280988" indent="-280988">
              <a:spcBef>
                <a:spcPts val="600"/>
              </a:spcBef>
              <a:spcAft>
                <a:spcPts val="0"/>
              </a:spcAft>
              <a:buClr>
                <a:schemeClr val="accent2"/>
              </a:buClr>
              <a:buFont typeface="Arial" panose="020B0604020202020204" pitchFamily="34" charset="0"/>
              <a:buChar char="•"/>
            </a:pPr>
            <a:r>
              <a:rPr lang="en-US" dirty="0"/>
              <a:t>Multiple researchers working in the same environment</a:t>
            </a:r>
          </a:p>
          <a:p>
            <a:pPr marL="280988" indent="-280988">
              <a:spcBef>
                <a:spcPts val="600"/>
              </a:spcBef>
              <a:spcAft>
                <a:spcPts val="0"/>
              </a:spcAft>
              <a:buClr>
                <a:schemeClr val="accent2"/>
              </a:buClr>
              <a:buFont typeface="Arial" panose="020B0604020202020204" pitchFamily="34" charset="0"/>
              <a:buChar char="•"/>
            </a:pPr>
            <a:r>
              <a:rPr lang="en-US" dirty="0"/>
              <a:t>Example projects:</a:t>
            </a:r>
          </a:p>
          <a:p>
            <a:pPr marL="578358" lvl="1" indent="-285750">
              <a:spcBef>
                <a:spcPts val="600"/>
              </a:spcBef>
              <a:spcAft>
                <a:spcPts val="0"/>
              </a:spcAft>
              <a:buClr>
                <a:schemeClr val="accent2"/>
              </a:buClr>
              <a:buFont typeface="Wingdings" panose="05000000000000000000" pitchFamily="2" charset="2"/>
              <a:buChar char="Ø"/>
            </a:pPr>
            <a:r>
              <a:rPr lang="en-US" dirty="0"/>
              <a:t>Prototyping an in-network defense scheme using P4 programmable switches</a:t>
            </a:r>
            <a:endParaRPr lang="en-US" baseline="30000" dirty="0"/>
          </a:p>
          <a:p>
            <a:pPr marL="578358" lvl="1" indent="-285750">
              <a:spcBef>
                <a:spcPts val="600"/>
              </a:spcBef>
              <a:spcAft>
                <a:spcPts val="0"/>
              </a:spcAft>
              <a:buClr>
                <a:schemeClr val="accent2"/>
              </a:buClr>
              <a:buFont typeface="Wingdings" panose="05000000000000000000" pitchFamily="2" charset="2"/>
              <a:buChar char="Ø"/>
            </a:pPr>
            <a:r>
              <a:rPr lang="en-US" dirty="0"/>
              <a:t>Offloading conversational media traffic to P4 switches</a:t>
            </a:r>
          </a:p>
          <a:p>
            <a:pPr marL="578358" lvl="1" indent="-285750">
              <a:spcBef>
                <a:spcPts val="600"/>
              </a:spcBef>
              <a:spcAft>
                <a:spcPts val="0"/>
              </a:spcAft>
              <a:buClr>
                <a:schemeClr val="accent2"/>
              </a:buClr>
              <a:buFont typeface="Wingdings" panose="05000000000000000000" pitchFamily="2" charset="2"/>
              <a:buChar char="Ø"/>
            </a:pPr>
            <a:r>
              <a:rPr lang="en-US" dirty="0"/>
              <a:t>Using P4 switches as passive instruments to analyze traffic in a legacy network </a:t>
            </a:r>
          </a:p>
        </p:txBody>
      </p: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30</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4"/>
          <a:stretch>
            <a:fillRect/>
          </a:stretch>
        </p:blipFill>
        <p:spPr>
          <a:xfrm>
            <a:off x="175491" y="6459782"/>
            <a:ext cx="1720298" cy="365125"/>
          </a:xfrm>
          <a:prstGeom prst="rect">
            <a:avLst/>
          </a:prstGeom>
        </p:spPr>
      </p:pic>
      <p:cxnSp>
        <p:nvCxnSpPr>
          <p:cNvPr id="11" name="Straight Connector 10">
            <a:extLst>
              <a:ext uri="{FF2B5EF4-FFF2-40B4-BE49-F238E27FC236}">
                <a16:creationId xmlns:a16="http://schemas.microsoft.com/office/drawing/2014/main" id="{7D4EC89D-463A-4B45-AEFA-9B250D3E6F6F}"/>
              </a:ext>
            </a:extLst>
          </p:cNvPr>
          <p:cNvCxnSpPr>
            <a:cxnSpLocks/>
          </p:cNvCxnSpPr>
          <p:nvPr/>
        </p:nvCxnSpPr>
        <p:spPr>
          <a:xfrm>
            <a:off x="597550" y="876301"/>
            <a:ext cx="5374042" cy="819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4C26267D-12DD-425E-9348-678BF866E78A}"/>
              </a:ext>
            </a:extLst>
          </p:cNvPr>
          <p:cNvCxnSpPr>
            <a:cxnSpLocks/>
          </p:cNvCxnSpPr>
          <p:nvPr/>
        </p:nvCxnSpPr>
        <p:spPr>
          <a:xfrm>
            <a:off x="4450080" y="4598167"/>
            <a:ext cx="969435" cy="76721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DF3DB5-C4DF-4736-8159-3A41AAB65FE2}"/>
              </a:ext>
            </a:extLst>
          </p:cNvPr>
          <p:cNvSpPr txBox="1"/>
          <p:nvPr/>
        </p:nvSpPr>
        <p:spPr>
          <a:xfrm>
            <a:off x="4710860" y="5325368"/>
            <a:ext cx="1417311" cy="553998"/>
          </a:xfrm>
          <a:prstGeom prst="rect">
            <a:avLst/>
          </a:prstGeom>
          <a:noFill/>
        </p:spPr>
        <p:txBody>
          <a:bodyPr wrap="none" rtlCol="0">
            <a:spAutoFit/>
          </a:bodyPr>
          <a:lstStyle/>
          <a:p>
            <a:pPr algn="ctr"/>
            <a:r>
              <a:rPr lang="en-US" sz="1500" b="1" dirty="0"/>
              <a:t>Tofino model </a:t>
            </a:r>
          </a:p>
          <a:p>
            <a:pPr algn="ctr"/>
            <a:r>
              <a:rPr lang="en-US" sz="1500" dirty="0"/>
              <a:t>software switch</a:t>
            </a:r>
          </a:p>
        </p:txBody>
      </p:sp>
      <p:cxnSp>
        <p:nvCxnSpPr>
          <p:cNvPr id="24" name="Straight Arrow Connector 23">
            <a:extLst>
              <a:ext uri="{FF2B5EF4-FFF2-40B4-BE49-F238E27FC236}">
                <a16:creationId xmlns:a16="http://schemas.microsoft.com/office/drawing/2014/main" id="{2641EFD9-544D-4163-ADB4-2C9AE4F346F5}"/>
              </a:ext>
            </a:extLst>
          </p:cNvPr>
          <p:cNvCxnSpPr>
            <a:cxnSpLocks/>
          </p:cNvCxnSpPr>
          <p:nvPr/>
        </p:nvCxnSpPr>
        <p:spPr>
          <a:xfrm flipH="1">
            <a:off x="5419515" y="4598167"/>
            <a:ext cx="825471" cy="76721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7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31</a:t>
            </a:fld>
            <a:endParaRPr lang="en-US"/>
          </a:p>
        </p:txBody>
      </p:sp>
      <p:pic>
        <p:nvPicPr>
          <p:cNvPr id="9" name="Picture 8">
            <a:extLst>
              <a:ext uri="{FF2B5EF4-FFF2-40B4-BE49-F238E27FC236}">
                <a16:creationId xmlns:a16="http://schemas.microsoft.com/office/drawing/2014/main" id="{FDD3B6B7-7D6E-4AC1-8B35-B7711AE1E309}"/>
              </a:ext>
            </a:extLst>
          </p:cNvPr>
          <p:cNvPicPr>
            <a:picLocks noChangeAspect="1"/>
          </p:cNvPicPr>
          <p:nvPr/>
        </p:nvPicPr>
        <p:blipFill>
          <a:blip r:embed="rId2"/>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4F68CCB4-EB84-4BFF-9534-F289C868CB08}"/>
              </a:ext>
            </a:extLst>
          </p:cNvPr>
          <p:cNvPicPr>
            <a:picLocks noChangeAspect="1"/>
          </p:cNvPicPr>
          <p:nvPr/>
        </p:nvPicPr>
        <p:blipFill>
          <a:blip r:embed="rId3"/>
          <a:stretch>
            <a:fillRect/>
          </a:stretch>
        </p:blipFill>
        <p:spPr>
          <a:xfrm>
            <a:off x="3249295" y="1287073"/>
            <a:ext cx="5693410" cy="3520194"/>
          </a:xfrm>
          <a:prstGeom prst="rect">
            <a:avLst/>
          </a:prstGeom>
        </p:spPr>
      </p:pic>
    </p:spTree>
    <p:extLst>
      <p:ext uri="{BB962C8B-B14F-4D97-AF65-F5344CB8AC3E}">
        <p14:creationId xmlns:p14="http://schemas.microsoft.com/office/powerpoint/2010/main" val="727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Local Cloud at UofSC</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sz="2150" dirty="0"/>
              <a:t>UofSC cloud; </a:t>
            </a:r>
            <a:r>
              <a:rPr lang="en-US" sz="2150" dirty="0">
                <a:hlinkClick r:id="rId3"/>
              </a:rPr>
              <a:t>https://netlab.cec.sc.edu</a:t>
            </a:r>
            <a:endParaRPr lang="en-US" sz="2150" dirty="0"/>
          </a:p>
          <a:p>
            <a:pPr marL="280988" indent="-280988">
              <a:spcBef>
                <a:spcPts val="600"/>
              </a:spcBef>
              <a:spcAft>
                <a:spcPts val="0"/>
              </a:spcAft>
              <a:buClr>
                <a:schemeClr val="accent2"/>
              </a:buClr>
              <a:buFont typeface="Arial" panose="020B0604020202020204" pitchFamily="34" charset="0"/>
              <a:buChar char="•"/>
            </a:pPr>
            <a:r>
              <a:rPr lang="en-US" sz="2150" dirty="0"/>
              <a:t>Hosts 1-3 store virtual  machines (VMs) for virtual labs</a:t>
            </a:r>
          </a:p>
          <a:p>
            <a:pPr marL="280988" indent="-280988">
              <a:spcBef>
                <a:spcPts val="600"/>
              </a:spcBef>
              <a:spcAft>
                <a:spcPts val="0"/>
              </a:spcAft>
              <a:buClr>
                <a:schemeClr val="accent2"/>
              </a:buClr>
              <a:buFont typeface="Arial" panose="020B0604020202020204" pitchFamily="34" charset="0"/>
              <a:buChar char="•"/>
            </a:pPr>
            <a:r>
              <a:rPr lang="en-US" sz="2150" dirty="0"/>
              <a:t>Management server runs vCenter, Management Software (NETLAB+)</a:t>
            </a:r>
          </a:p>
          <a:p>
            <a:pPr marL="280988" indent="-280988">
              <a:spcBef>
                <a:spcPts val="600"/>
              </a:spcBef>
              <a:spcAft>
                <a:spcPts val="0"/>
              </a:spcAft>
              <a:buClr>
                <a:schemeClr val="accent2"/>
              </a:buClr>
              <a:buFont typeface="Arial" panose="020B0604020202020204" pitchFamily="34" charset="0"/>
              <a:buChar char="•"/>
            </a:pPr>
            <a:r>
              <a:rPr lang="en-US" sz="2150" dirty="0"/>
              <a:t>Partnership with Network Development Group (NDG)</a:t>
            </a:r>
            <a:r>
              <a:rPr lang="en-US" sz="2150" baseline="30000" dirty="0"/>
              <a:t>1</a:t>
            </a:r>
          </a:p>
          <a:p>
            <a:pPr marL="280988" indent="-280988">
              <a:spcBef>
                <a:spcPts val="600"/>
              </a:spcBef>
              <a:spcAft>
                <a:spcPts val="0"/>
              </a:spcAft>
              <a:buClr>
                <a:schemeClr val="accent2"/>
              </a:buClr>
              <a:buFont typeface="Arial" panose="020B0604020202020204" pitchFamily="34" charset="0"/>
              <a:buChar char="•"/>
            </a:pPr>
            <a:endParaRPr lang="en-US" sz="2150" dirty="0"/>
          </a:p>
          <a:p>
            <a:pPr marL="280988" indent="-280988">
              <a:spcBef>
                <a:spcPts val="600"/>
              </a:spcBef>
              <a:spcAft>
                <a:spcPts val="0"/>
              </a:spcAft>
              <a:buClr>
                <a:schemeClr val="accent2"/>
              </a:buClr>
              <a:buFont typeface="Arial" panose="020B0604020202020204" pitchFamily="34" charset="0"/>
              <a:buChar char="•"/>
            </a:pPr>
            <a:endParaRPr lang="en-US" sz="2150" dirty="0"/>
          </a:p>
          <a:p>
            <a:pPr marL="280988" indent="-280988">
              <a:spcBef>
                <a:spcPts val="600"/>
              </a:spcBef>
              <a:spcAft>
                <a:spcPts val="0"/>
              </a:spcAft>
              <a:buClr>
                <a:schemeClr val="accent2"/>
              </a:buClr>
              <a:buFont typeface="Arial" panose="020B0604020202020204" pitchFamily="34" charset="0"/>
              <a:buChar char="•"/>
            </a:pPr>
            <a:endParaRPr lang="en-US" sz="2150" baseline="30000"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485299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4"/>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DE4782E7-C0CC-4FA4-B104-B47E45D9BB6C}"/>
              </a:ext>
            </a:extLst>
          </p:cNvPr>
          <p:cNvPicPr>
            <a:picLocks noChangeAspect="1"/>
          </p:cNvPicPr>
          <p:nvPr/>
        </p:nvPicPr>
        <p:blipFill>
          <a:blip r:embed="rId5"/>
          <a:stretch>
            <a:fillRect/>
          </a:stretch>
        </p:blipFill>
        <p:spPr>
          <a:xfrm>
            <a:off x="2086374" y="2592469"/>
            <a:ext cx="8007201" cy="3789816"/>
          </a:xfrm>
          <a:prstGeom prst="rect">
            <a:avLst/>
          </a:prstGeom>
        </p:spPr>
      </p:pic>
      <p:sp>
        <p:nvSpPr>
          <p:cNvPr id="14" name="TextBox 13">
            <a:extLst>
              <a:ext uri="{FF2B5EF4-FFF2-40B4-BE49-F238E27FC236}">
                <a16:creationId xmlns:a16="http://schemas.microsoft.com/office/drawing/2014/main" id="{158E49F9-AF85-47B6-9E7D-383B861361B4}"/>
              </a:ext>
            </a:extLst>
          </p:cNvPr>
          <p:cNvSpPr txBox="1"/>
          <p:nvPr/>
        </p:nvSpPr>
        <p:spPr>
          <a:xfrm>
            <a:off x="304038" y="5966788"/>
            <a:ext cx="6094476" cy="276999"/>
          </a:xfrm>
          <a:prstGeom prst="rect">
            <a:avLst/>
          </a:prstGeom>
          <a:noFill/>
        </p:spPr>
        <p:txBody>
          <a:bodyPr wrap="square">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Network Development Group (NDG). Online: </a:t>
            </a: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https://netdevgroup.com</a:t>
            </a:r>
            <a:endPar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1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Local Cloud at UofSC</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1"/>
            <a:ext cx="10984850" cy="723902"/>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Servers’ specifications</a:t>
            </a:r>
            <a:endParaRPr lang="en-US" baseline="30000"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485299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5</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graphicFrame>
        <p:nvGraphicFramePr>
          <p:cNvPr id="10" name="Table 9">
            <a:extLst>
              <a:ext uri="{FF2B5EF4-FFF2-40B4-BE49-F238E27FC236}">
                <a16:creationId xmlns:a16="http://schemas.microsoft.com/office/drawing/2014/main" id="{D74C3EFD-3368-46F3-9B02-766A6B1FCDE0}"/>
              </a:ext>
            </a:extLst>
          </p:cNvPr>
          <p:cNvGraphicFramePr>
            <a:graphicFrameLocks noGrp="1"/>
          </p:cNvGraphicFramePr>
          <p:nvPr>
            <p:extLst>
              <p:ext uri="{D42A27DB-BD31-4B8C-83A1-F6EECF244321}">
                <p14:modId xmlns:p14="http://schemas.microsoft.com/office/powerpoint/2010/main" val="2783453895"/>
              </p:ext>
            </p:extLst>
          </p:nvPr>
        </p:nvGraphicFramePr>
        <p:xfrm>
          <a:off x="1480148" y="1892304"/>
          <a:ext cx="9219653" cy="2963984"/>
        </p:xfrm>
        <a:graphic>
          <a:graphicData uri="http://schemas.openxmlformats.org/drawingml/2006/table">
            <a:tbl>
              <a:tblPr firstRow="1" firstCol="1" bandRow="1">
                <a:tableStyleId>{5C22544A-7EE6-4342-B048-85BDC9FD1C3A}</a:tableStyleId>
              </a:tblPr>
              <a:tblGrid>
                <a:gridCol w="4003270">
                  <a:extLst>
                    <a:ext uri="{9D8B030D-6E8A-4147-A177-3AD203B41FA5}">
                      <a16:colId xmlns:a16="http://schemas.microsoft.com/office/drawing/2014/main" val="2337941111"/>
                    </a:ext>
                  </a:extLst>
                </a:gridCol>
                <a:gridCol w="1091800">
                  <a:extLst>
                    <a:ext uri="{9D8B030D-6E8A-4147-A177-3AD203B41FA5}">
                      <a16:colId xmlns:a16="http://schemas.microsoft.com/office/drawing/2014/main" val="3511401167"/>
                    </a:ext>
                  </a:extLst>
                </a:gridCol>
                <a:gridCol w="2345351">
                  <a:extLst>
                    <a:ext uri="{9D8B030D-6E8A-4147-A177-3AD203B41FA5}">
                      <a16:colId xmlns:a16="http://schemas.microsoft.com/office/drawing/2014/main" val="40978235"/>
                    </a:ext>
                  </a:extLst>
                </a:gridCol>
                <a:gridCol w="1779232">
                  <a:extLst>
                    <a:ext uri="{9D8B030D-6E8A-4147-A177-3AD203B41FA5}">
                      <a16:colId xmlns:a16="http://schemas.microsoft.com/office/drawing/2014/main" val="3316496013"/>
                    </a:ext>
                  </a:extLst>
                </a:gridCol>
              </a:tblGrid>
              <a:tr h="448056">
                <a:tc>
                  <a:txBody>
                    <a:bodyPr/>
                    <a:lstStyle/>
                    <a:p>
                      <a:pPr marL="0" marR="0" algn="ctr">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Device</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Cores</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Storage (TB)</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RAM (GB)</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65000"/>
                      </a:schemeClr>
                    </a:solidFill>
                  </a:tcPr>
                </a:tc>
                <a:extLst>
                  <a:ext uri="{0D108BD9-81ED-4DB2-BD59-A6C34878D82A}">
                    <a16:rowId xmlns:a16="http://schemas.microsoft.com/office/drawing/2014/main" val="4254456641"/>
                  </a:ext>
                </a:extLst>
              </a:tr>
              <a:tr h="502920">
                <a:tc>
                  <a:txBody>
                    <a:bodyPr/>
                    <a:lstStyle/>
                    <a:p>
                      <a:pPr marL="0" marR="0">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Server 1 (management server)</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20</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4.8</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128</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704298383"/>
                  </a:ext>
                </a:extLst>
              </a:tr>
              <a:tr h="514386">
                <a:tc>
                  <a:txBody>
                    <a:bodyPr/>
                    <a:lstStyle/>
                    <a:p>
                      <a:pPr marL="0" marR="0">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Server 2 (VMs for </a:t>
                      </a:r>
                      <a:r>
                        <a:rPr lang="en-US" sz="2000" b="0" dirty="0" err="1">
                          <a:solidFill>
                            <a:schemeClr val="tx1"/>
                          </a:solidFill>
                          <a:effectLst/>
                          <a:latin typeface="Arial" panose="020B0604020202020204" pitchFamily="34" charset="0"/>
                          <a:cs typeface="Arial" panose="020B0604020202020204" pitchFamily="34" charset="0"/>
                        </a:rPr>
                        <a:t>vLabs</a:t>
                      </a:r>
                      <a:r>
                        <a:rPr lang="en-US" sz="2000" b="0" dirty="0">
                          <a:solidFill>
                            <a:schemeClr val="tx1"/>
                          </a:solidFill>
                          <a:effectLst/>
                          <a:latin typeface="Arial" panose="020B0604020202020204" pitchFamily="34" charset="0"/>
                          <a:cs typeface="Arial" panose="020B0604020202020204" pitchFamily="34" charset="0"/>
                        </a:rPr>
                        <a:t>)</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32</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4.8</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512</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734160859"/>
                  </a:ext>
                </a:extLst>
              </a:tr>
              <a:tr h="530352">
                <a:tc>
                  <a:txBody>
                    <a:bodyPr/>
                    <a:lstStyle/>
                    <a:p>
                      <a:pPr marL="0" marR="0">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Server 3 (VMs for </a:t>
                      </a:r>
                      <a:r>
                        <a:rPr lang="en-US" sz="2000" b="0" dirty="0" err="1">
                          <a:solidFill>
                            <a:schemeClr val="tx1"/>
                          </a:solidFill>
                          <a:effectLst/>
                          <a:latin typeface="Arial" panose="020B0604020202020204" pitchFamily="34" charset="0"/>
                          <a:cs typeface="Arial" panose="020B0604020202020204" pitchFamily="34" charset="0"/>
                        </a:rPr>
                        <a:t>vLabs</a:t>
                      </a:r>
                      <a:r>
                        <a:rPr lang="en-US" sz="2000" b="0" dirty="0">
                          <a:solidFill>
                            <a:schemeClr val="tx1"/>
                          </a:solidFill>
                          <a:effectLst/>
                          <a:latin typeface="Arial" panose="020B0604020202020204" pitchFamily="34" charset="0"/>
                          <a:cs typeface="Arial" panose="020B0604020202020204" pitchFamily="34" charset="0"/>
                        </a:rPr>
                        <a:t>)</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32</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1.92</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768</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1766297645"/>
                  </a:ext>
                </a:extLst>
              </a:tr>
              <a:tr h="548640">
                <a:tc>
                  <a:txBody>
                    <a:bodyPr/>
                    <a:lstStyle/>
                    <a:p>
                      <a:pPr marL="0" marR="0">
                        <a:lnSpc>
                          <a:spcPct val="107000"/>
                        </a:lnSpc>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Server 4 (VMs for </a:t>
                      </a:r>
                      <a:r>
                        <a:rPr lang="en-US" sz="2000" b="0" dirty="0" err="1">
                          <a:solidFill>
                            <a:schemeClr val="tx1"/>
                          </a:solidFill>
                          <a:effectLst/>
                          <a:latin typeface="Arial" panose="020B0604020202020204" pitchFamily="34" charset="0"/>
                          <a:cs typeface="Arial" panose="020B0604020202020204" pitchFamily="34" charset="0"/>
                        </a:rPr>
                        <a:t>vLabs</a:t>
                      </a:r>
                      <a:r>
                        <a:rPr lang="en-US" sz="2000" b="0" dirty="0">
                          <a:solidFill>
                            <a:schemeClr val="tx1"/>
                          </a:solidFill>
                          <a:effectLst/>
                          <a:latin typeface="Arial" panose="020B0604020202020204" pitchFamily="34" charset="0"/>
                          <a:cs typeface="Arial" panose="020B0604020202020204" pitchFamily="34" charset="0"/>
                        </a:rPr>
                        <a:t>)</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32</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1.92</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768</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43513354"/>
                  </a:ext>
                </a:extLst>
              </a:tr>
              <a:tr h="419630">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Total</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116</a:t>
                      </a:r>
                      <a:endParaRPr lang="en-US" sz="20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8.08</a:t>
                      </a:r>
                      <a:endParaRPr lang="en-US" sz="20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2,176</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1223338791"/>
                  </a:ext>
                </a:extLst>
              </a:tr>
            </a:tbl>
          </a:graphicData>
        </a:graphic>
      </p:graphicFrame>
    </p:spTree>
    <p:extLst>
      <p:ext uri="{BB962C8B-B14F-4D97-AF65-F5344CB8AC3E}">
        <p14:creationId xmlns:p14="http://schemas.microsoft.com/office/powerpoint/2010/main" val="14899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POD Design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A virtual laboratory experiment requires a </a:t>
            </a:r>
            <a:r>
              <a:rPr lang="en-US" b="1" dirty="0"/>
              <a:t>pod</a:t>
            </a:r>
            <a:r>
              <a:rPr lang="en-US" dirty="0"/>
              <a:t> of devices, or simply pod</a:t>
            </a:r>
          </a:p>
          <a:p>
            <a:pPr marL="280988" indent="-280988">
              <a:spcBef>
                <a:spcPts val="600"/>
              </a:spcBef>
              <a:spcAft>
                <a:spcPts val="0"/>
              </a:spcAft>
              <a:buClr>
                <a:schemeClr val="accent2"/>
              </a:buClr>
              <a:buFont typeface="Arial" panose="020B0604020202020204" pitchFamily="34" charset="0"/>
              <a:buChar char="•"/>
            </a:pPr>
            <a:r>
              <a:rPr lang="en-US" dirty="0"/>
              <a:t>Example: </a:t>
            </a:r>
            <a:r>
              <a:rPr lang="en-US" dirty="0" err="1"/>
              <a:t>perfSONAR</a:t>
            </a:r>
            <a:r>
              <a:rPr lang="en-US" dirty="0"/>
              <a:t> library</a:t>
            </a:r>
          </a:p>
          <a:p>
            <a:pPr marL="573596" lvl="1" indent="-280988">
              <a:spcBef>
                <a:spcPts val="600"/>
              </a:spcBef>
              <a:spcAft>
                <a:spcPts val="0"/>
              </a:spcAft>
              <a:buClr>
                <a:schemeClr val="accent2"/>
              </a:buClr>
              <a:buFont typeface="Arial" panose="020B0604020202020204" pitchFamily="34" charset="0"/>
              <a:buChar char="•"/>
            </a:pPr>
            <a:endParaRPr lang="en-US" dirty="0"/>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8131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FA7C0104-D363-43EC-A6B1-6BAA9E0EEB56}"/>
              </a:ext>
            </a:extLst>
          </p:cNvPr>
          <p:cNvPicPr>
            <a:picLocks noChangeAspect="1"/>
          </p:cNvPicPr>
          <p:nvPr/>
        </p:nvPicPr>
        <p:blipFill>
          <a:blip r:embed="rId4"/>
          <a:stretch>
            <a:fillRect/>
          </a:stretch>
        </p:blipFill>
        <p:spPr>
          <a:xfrm>
            <a:off x="1035640" y="2427730"/>
            <a:ext cx="4644757" cy="3716809"/>
          </a:xfrm>
          <a:prstGeom prst="rect">
            <a:avLst/>
          </a:prstGeom>
          <a:ln>
            <a:solidFill>
              <a:schemeClr val="bg1">
                <a:lumMod val="65000"/>
              </a:schemeClr>
            </a:solidFill>
          </a:ln>
        </p:spPr>
      </p:pic>
      <p:sp>
        <p:nvSpPr>
          <p:cNvPr id="11" name="TextBox 10">
            <a:extLst>
              <a:ext uri="{FF2B5EF4-FFF2-40B4-BE49-F238E27FC236}">
                <a16:creationId xmlns:a16="http://schemas.microsoft.com/office/drawing/2014/main" id="{F3D93125-B820-4C02-8E41-BE1EDEB13AEF}"/>
              </a:ext>
            </a:extLst>
          </p:cNvPr>
          <p:cNvSpPr txBox="1"/>
          <p:nvPr/>
        </p:nvSpPr>
        <p:spPr>
          <a:xfrm>
            <a:off x="1035639" y="2126447"/>
            <a:ext cx="4644757"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POD for </a:t>
            </a:r>
            <a:r>
              <a:rPr lang="en-US" sz="1500" dirty="0" err="1">
                <a:latin typeface="Arial" panose="020B0604020202020204" pitchFamily="34" charset="0"/>
                <a:cs typeface="Arial" panose="020B0604020202020204" pitchFamily="34" charset="0"/>
              </a:rPr>
              <a:t>perfSONAR</a:t>
            </a:r>
            <a:r>
              <a:rPr lang="en-US" sz="1500" dirty="0">
                <a:latin typeface="Arial" panose="020B0604020202020204" pitchFamily="34" charset="0"/>
                <a:cs typeface="Arial" panose="020B0604020202020204" pitchFamily="34" charset="0"/>
              </a:rPr>
              <a:t> labs</a:t>
            </a:r>
          </a:p>
        </p:txBody>
      </p:sp>
    </p:spTree>
    <p:extLst>
      <p:ext uri="{BB962C8B-B14F-4D97-AF65-F5344CB8AC3E}">
        <p14:creationId xmlns:p14="http://schemas.microsoft.com/office/powerpoint/2010/main" val="224190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POD Design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A virtual laboratory experiment requires a </a:t>
            </a:r>
            <a:r>
              <a:rPr lang="en-US" b="1" dirty="0"/>
              <a:t>pod</a:t>
            </a:r>
            <a:r>
              <a:rPr lang="en-US" dirty="0"/>
              <a:t> of devices, or simply pod</a:t>
            </a:r>
          </a:p>
          <a:p>
            <a:pPr marL="280988" indent="-280988">
              <a:spcBef>
                <a:spcPts val="600"/>
              </a:spcBef>
              <a:spcAft>
                <a:spcPts val="0"/>
              </a:spcAft>
              <a:buClr>
                <a:schemeClr val="accent2"/>
              </a:buClr>
              <a:buFont typeface="Arial" panose="020B0604020202020204" pitchFamily="34" charset="0"/>
              <a:buChar char="•"/>
            </a:pPr>
            <a:r>
              <a:rPr lang="en-US" dirty="0"/>
              <a:t>Example: </a:t>
            </a:r>
            <a:r>
              <a:rPr lang="en-US" dirty="0" err="1"/>
              <a:t>perfSONAR</a:t>
            </a:r>
            <a:r>
              <a:rPr lang="en-US" dirty="0"/>
              <a:t> library</a:t>
            </a:r>
          </a:p>
          <a:p>
            <a:pPr marL="573596" lvl="1" indent="-280988">
              <a:spcBef>
                <a:spcPts val="600"/>
              </a:spcBef>
              <a:spcAft>
                <a:spcPts val="0"/>
              </a:spcAft>
              <a:buClr>
                <a:schemeClr val="accent2"/>
              </a:buClr>
              <a:buFont typeface="Arial" panose="020B0604020202020204" pitchFamily="34" charset="0"/>
              <a:buChar char="•"/>
            </a:pPr>
            <a:endParaRPr lang="en-US" dirty="0"/>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8131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7</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FA7C0104-D363-43EC-A6B1-6BAA9E0EEB56}"/>
              </a:ext>
            </a:extLst>
          </p:cNvPr>
          <p:cNvPicPr>
            <a:picLocks noChangeAspect="1"/>
          </p:cNvPicPr>
          <p:nvPr/>
        </p:nvPicPr>
        <p:blipFill>
          <a:blip r:embed="rId4"/>
          <a:stretch>
            <a:fillRect/>
          </a:stretch>
        </p:blipFill>
        <p:spPr>
          <a:xfrm>
            <a:off x="1035640" y="2427730"/>
            <a:ext cx="4644757" cy="3716809"/>
          </a:xfrm>
          <a:prstGeom prst="rect">
            <a:avLst/>
          </a:prstGeom>
          <a:ln>
            <a:solidFill>
              <a:schemeClr val="bg1">
                <a:lumMod val="65000"/>
              </a:schemeClr>
            </a:solidFill>
          </a:ln>
        </p:spPr>
      </p:pic>
      <p:sp>
        <p:nvSpPr>
          <p:cNvPr id="11" name="TextBox 10">
            <a:extLst>
              <a:ext uri="{FF2B5EF4-FFF2-40B4-BE49-F238E27FC236}">
                <a16:creationId xmlns:a16="http://schemas.microsoft.com/office/drawing/2014/main" id="{F3D93125-B820-4C02-8E41-BE1EDEB13AEF}"/>
              </a:ext>
            </a:extLst>
          </p:cNvPr>
          <p:cNvSpPr txBox="1"/>
          <p:nvPr/>
        </p:nvSpPr>
        <p:spPr>
          <a:xfrm>
            <a:off x="1035639" y="2126447"/>
            <a:ext cx="4644757"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POD for </a:t>
            </a:r>
            <a:r>
              <a:rPr lang="en-US" sz="1500" dirty="0" err="1">
                <a:latin typeface="Arial" panose="020B0604020202020204" pitchFamily="34" charset="0"/>
                <a:cs typeface="Arial" panose="020B0604020202020204" pitchFamily="34" charset="0"/>
              </a:rPr>
              <a:t>perfSONAR</a:t>
            </a:r>
            <a:r>
              <a:rPr lang="en-US" sz="1500" dirty="0">
                <a:latin typeface="Arial" panose="020B0604020202020204" pitchFamily="34" charset="0"/>
                <a:cs typeface="Arial" panose="020B0604020202020204" pitchFamily="34" charset="0"/>
              </a:rPr>
              <a:t> labs</a:t>
            </a:r>
          </a:p>
        </p:txBody>
      </p:sp>
      <p:sp>
        <p:nvSpPr>
          <p:cNvPr id="18" name="Freeform: Shape 17">
            <a:extLst>
              <a:ext uri="{FF2B5EF4-FFF2-40B4-BE49-F238E27FC236}">
                <a16:creationId xmlns:a16="http://schemas.microsoft.com/office/drawing/2014/main" id="{149B12E8-EFC0-480E-A267-18D3AFB2B0AC}"/>
              </a:ext>
            </a:extLst>
          </p:cNvPr>
          <p:cNvSpPr/>
          <p:nvPr/>
        </p:nvSpPr>
        <p:spPr>
          <a:xfrm>
            <a:off x="3539422" y="2825496"/>
            <a:ext cx="2760794" cy="599693"/>
          </a:xfrm>
          <a:custGeom>
            <a:avLst/>
            <a:gdLst>
              <a:gd name="connsiteX0" fmla="*/ 0 w 1733107"/>
              <a:gd name="connsiteY0" fmla="*/ 291578 h 291578"/>
              <a:gd name="connsiteX1" fmla="*/ 893135 w 1733107"/>
              <a:gd name="connsiteY1" fmla="*/ 15132 h 291578"/>
              <a:gd name="connsiteX2" fmla="*/ 1733107 w 1733107"/>
              <a:gd name="connsiteY2" fmla="*/ 36397 h 291578"/>
            </a:gdLst>
            <a:ahLst/>
            <a:cxnLst>
              <a:cxn ang="0">
                <a:pos x="connsiteX0" y="connsiteY0"/>
              </a:cxn>
              <a:cxn ang="0">
                <a:pos x="connsiteX1" y="connsiteY1"/>
              </a:cxn>
              <a:cxn ang="0">
                <a:pos x="connsiteX2" y="connsiteY2"/>
              </a:cxn>
            </a:cxnLst>
            <a:rect l="l" t="t" r="r" b="b"/>
            <a:pathLst>
              <a:path w="1733107" h="291578">
                <a:moveTo>
                  <a:pt x="0" y="291578"/>
                </a:moveTo>
                <a:cubicBezTo>
                  <a:pt x="302142" y="174620"/>
                  <a:pt x="604284" y="57662"/>
                  <a:pt x="893135" y="15132"/>
                </a:cubicBezTo>
                <a:cubicBezTo>
                  <a:pt x="1181986" y="-27398"/>
                  <a:pt x="1598428" y="32853"/>
                  <a:pt x="1733107" y="36397"/>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pic>
        <p:nvPicPr>
          <p:cNvPr id="19" name="Picture 1">
            <a:extLst>
              <a:ext uri="{FF2B5EF4-FFF2-40B4-BE49-F238E27FC236}">
                <a16:creationId xmlns:a16="http://schemas.microsoft.com/office/drawing/2014/main" id="{55410F23-B47F-492F-84AE-E1A8DB6E9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482" y="2001843"/>
            <a:ext cx="4552635" cy="355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50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POD Design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A virtual laboratory experiment requires a </a:t>
            </a:r>
            <a:r>
              <a:rPr lang="en-US" b="1" dirty="0"/>
              <a:t>pod</a:t>
            </a:r>
            <a:r>
              <a:rPr lang="en-US" dirty="0"/>
              <a:t> of devices, or simply pod</a:t>
            </a:r>
          </a:p>
          <a:p>
            <a:pPr marL="280988" indent="-280988">
              <a:spcBef>
                <a:spcPts val="600"/>
              </a:spcBef>
              <a:spcAft>
                <a:spcPts val="0"/>
              </a:spcAft>
              <a:buClr>
                <a:schemeClr val="accent2"/>
              </a:buClr>
              <a:buFont typeface="Arial" panose="020B0604020202020204" pitchFamily="34" charset="0"/>
              <a:buChar char="•"/>
            </a:pPr>
            <a:r>
              <a:rPr lang="en-US" dirty="0"/>
              <a:t>Example: </a:t>
            </a:r>
            <a:r>
              <a:rPr lang="en-US" dirty="0" err="1"/>
              <a:t>perfSONAR</a:t>
            </a:r>
            <a:r>
              <a:rPr lang="en-US" dirty="0"/>
              <a:t> library</a:t>
            </a:r>
          </a:p>
          <a:p>
            <a:pPr marL="573596" lvl="1" indent="-280988">
              <a:spcBef>
                <a:spcPts val="600"/>
              </a:spcBef>
              <a:spcAft>
                <a:spcPts val="0"/>
              </a:spcAft>
              <a:buClr>
                <a:schemeClr val="accent2"/>
              </a:buClr>
              <a:buFont typeface="Arial" panose="020B0604020202020204" pitchFamily="34" charset="0"/>
              <a:buChar char="•"/>
            </a:pPr>
            <a:endParaRPr lang="en-US" dirty="0"/>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8131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8</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FA7C0104-D363-43EC-A6B1-6BAA9E0EEB56}"/>
              </a:ext>
            </a:extLst>
          </p:cNvPr>
          <p:cNvPicPr>
            <a:picLocks noChangeAspect="1"/>
          </p:cNvPicPr>
          <p:nvPr/>
        </p:nvPicPr>
        <p:blipFill>
          <a:blip r:embed="rId4"/>
          <a:stretch>
            <a:fillRect/>
          </a:stretch>
        </p:blipFill>
        <p:spPr>
          <a:xfrm>
            <a:off x="1035640" y="2427730"/>
            <a:ext cx="4644757" cy="3716809"/>
          </a:xfrm>
          <a:prstGeom prst="rect">
            <a:avLst/>
          </a:prstGeom>
          <a:ln>
            <a:solidFill>
              <a:schemeClr val="bg1">
                <a:lumMod val="65000"/>
              </a:schemeClr>
            </a:solidFill>
          </a:ln>
        </p:spPr>
      </p:pic>
      <p:sp>
        <p:nvSpPr>
          <p:cNvPr id="11" name="TextBox 10">
            <a:extLst>
              <a:ext uri="{FF2B5EF4-FFF2-40B4-BE49-F238E27FC236}">
                <a16:creationId xmlns:a16="http://schemas.microsoft.com/office/drawing/2014/main" id="{F3D93125-B820-4C02-8E41-BE1EDEB13AEF}"/>
              </a:ext>
            </a:extLst>
          </p:cNvPr>
          <p:cNvSpPr txBox="1"/>
          <p:nvPr/>
        </p:nvSpPr>
        <p:spPr>
          <a:xfrm>
            <a:off x="1035639" y="2126447"/>
            <a:ext cx="4644757"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POD for </a:t>
            </a:r>
            <a:r>
              <a:rPr lang="en-US" sz="1500" dirty="0" err="1">
                <a:latin typeface="Arial" panose="020B0604020202020204" pitchFamily="34" charset="0"/>
                <a:cs typeface="Arial" panose="020B0604020202020204" pitchFamily="34" charset="0"/>
              </a:rPr>
              <a:t>perfSONAR</a:t>
            </a:r>
            <a:r>
              <a:rPr lang="en-US" sz="1500" dirty="0">
                <a:latin typeface="Arial" panose="020B0604020202020204" pitchFamily="34" charset="0"/>
                <a:cs typeface="Arial" panose="020B0604020202020204" pitchFamily="34" charset="0"/>
              </a:rPr>
              <a:t> labs</a:t>
            </a:r>
          </a:p>
        </p:txBody>
      </p:sp>
      <p:pic>
        <p:nvPicPr>
          <p:cNvPr id="16" name="Picture 15">
            <a:extLst>
              <a:ext uri="{FF2B5EF4-FFF2-40B4-BE49-F238E27FC236}">
                <a16:creationId xmlns:a16="http://schemas.microsoft.com/office/drawing/2014/main" id="{37396AA3-B2BE-4D96-8001-4E79F2D24B77}"/>
              </a:ext>
            </a:extLst>
          </p:cNvPr>
          <p:cNvPicPr>
            <a:picLocks noChangeAspect="1"/>
          </p:cNvPicPr>
          <p:nvPr/>
        </p:nvPicPr>
        <p:blipFill>
          <a:blip r:embed="rId5"/>
          <a:stretch>
            <a:fillRect/>
          </a:stretch>
        </p:blipFill>
        <p:spPr>
          <a:xfrm>
            <a:off x="5859665" y="2329175"/>
            <a:ext cx="6259068" cy="3411837"/>
          </a:xfrm>
          <a:prstGeom prst="rect">
            <a:avLst/>
          </a:prstGeom>
        </p:spPr>
      </p:pic>
      <p:sp>
        <p:nvSpPr>
          <p:cNvPr id="17" name="TextBox 16">
            <a:extLst>
              <a:ext uri="{FF2B5EF4-FFF2-40B4-BE49-F238E27FC236}">
                <a16:creationId xmlns:a16="http://schemas.microsoft.com/office/drawing/2014/main" id="{E2F24DD0-40A5-404E-9350-7DDD067C35D8}"/>
              </a:ext>
            </a:extLst>
          </p:cNvPr>
          <p:cNvSpPr txBox="1"/>
          <p:nvPr/>
        </p:nvSpPr>
        <p:spPr>
          <a:xfrm>
            <a:off x="5961889" y="2117326"/>
            <a:ext cx="6054620" cy="323165"/>
          </a:xfrm>
          <a:prstGeom prst="rect">
            <a:avLst/>
          </a:prstGeom>
          <a:noFill/>
        </p:spPr>
        <p:txBody>
          <a:bodyPr wrap="square" rtlCol="0">
            <a:spAutoFit/>
          </a:bodyPr>
          <a:lstStyle/>
          <a:p>
            <a:pPr algn="ctr"/>
            <a:r>
              <a:rPr lang="en-US" sz="1500" dirty="0" err="1">
                <a:latin typeface="Arial" panose="020B0604020202020204" pitchFamily="34" charset="0"/>
                <a:cs typeface="Arial" panose="020B0604020202020204" pitchFamily="34" charset="0"/>
              </a:rPr>
              <a:t>perfSONAR</a:t>
            </a:r>
            <a:r>
              <a:rPr lang="en-US" sz="1500" dirty="0">
                <a:latin typeface="Arial" panose="020B0604020202020204" pitchFamily="34" charset="0"/>
                <a:cs typeface="Arial" panose="020B0604020202020204" pitchFamily="34" charset="0"/>
              </a:rPr>
              <a:t> labs</a:t>
            </a:r>
          </a:p>
        </p:txBody>
      </p:sp>
    </p:spTree>
    <p:extLst>
      <p:ext uri="{BB962C8B-B14F-4D97-AF65-F5344CB8AC3E}">
        <p14:creationId xmlns:p14="http://schemas.microsoft.com/office/powerpoint/2010/main" val="305269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POD Design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Details of </a:t>
            </a:r>
            <a:r>
              <a:rPr lang="en-US" dirty="0" err="1"/>
              <a:t>perfSONAR</a:t>
            </a:r>
            <a:r>
              <a:rPr lang="en-US" dirty="0"/>
              <a:t> pod</a:t>
            </a:r>
          </a:p>
          <a:p>
            <a:pPr marL="578358" lvl="1" indent="-285750">
              <a:spcBef>
                <a:spcPts val="600"/>
              </a:spcBef>
              <a:spcAft>
                <a:spcPts val="0"/>
              </a:spcAft>
              <a:buClr>
                <a:schemeClr val="accent2"/>
              </a:buClr>
              <a:buFont typeface="Wingdings" panose="05000000000000000000" pitchFamily="2" charset="2"/>
              <a:buChar char="Ø"/>
            </a:pPr>
            <a:r>
              <a:rPr lang="en-US" dirty="0"/>
              <a:t>Four networks</a:t>
            </a:r>
          </a:p>
          <a:p>
            <a:pPr marL="578358" lvl="1" indent="-285750">
              <a:spcBef>
                <a:spcPts val="600"/>
              </a:spcBef>
              <a:spcAft>
                <a:spcPts val="0"/>
              </a:spcAft>
              <a:buClr>
                <a:schemeClr val="accent2"/>
              </a:buClr>
              <a:buFont typeface="Wingdings" panose="05000000000000000000" pitchFamily="2" charset="2"/>
              <a:buChar char="Ø"/>
            </a:pPr>
            <a:r>
              <a:rPr lang="en-US" dirty="0"/>
              <a:t>Three servers</a:t>
            </a:r>
          </a:p>
          <a:p>
            <a:pPr marL="578358" lvl="1" indent="-285750">
              <a:spcBef>
                <a:spcPts val="600"/>
              </a:spcBef>
              <a:spcAft>
                <a:spcPts val="0"/>
              </a:spcAft>
              <a:buClr>
                <a:schemeClr val="accent2"/>
              </a:buClr>
              <a:buFont typeface="Wingdings" panose="05000000000000000000" pitchFamily="2" charset="2"/>
              <a:buChar char="Ø"/>
            </a:pPr>
            <a:r>
              <a:rPr lang="en-US" dirty="0"/>
              <a:t>One client</a:t>
            </a:r>
          </a:p>
          <a:p>
            <a:pPr marL="578358" lvl="1" indent="-285750">
              <a:spcBef>
                <a:spcPts val="600"/>
              </a:spcBef>
              <a:spcAft>
                <a:spcPts val="0"/>
              </a:spcAft>
              <a:buClr>
                <a:schemeClr val="accent2"/>
              </a:buClr>
              <a:buFont typeface="Wingdings" panose="05000000000000000000" pitchFamily="2" charset="2"/>
              <a:buChar char="Ø"/>
            </a:pPr>
            <a:r>
              <a:rPr lang="en-US" dirty="0"/>
              <a:t>Three routers</a:t>
            </a:r>
          </a:p>
          <a:p>
            <a:pPr marL="578358" lvl="1" indent="-285750">
              <a:spcBef>
                <a:spcPts val="600"/>
              </a:spcBef>
              <a:spcAft>
                <a:spcPts val="0"/>
              </a:spcAft>
              <a:buClr>
                <a:schemeClr val="accent2"/>
              </a:buClr>
              <a:buFont typeface="Wingdings" panose="05000000000000000000" pitchFamily="2" charset="2"/>
              <a:buChar char="Ø"/>
            </a:pPr>
            <a:r>
              <a:rPr lang="en-US" dirty="0"/>
              <a:t>Connectivity to the Internet</a:t>
            </a:r>
          </a:p>
          <a:p>
            <a:pPr marL="578358" lvl="1" indent="-285750">
              <a:spcBef>
                <a:spcPts val="600"/>
              </a:spcBef>
              <a:spcAft>
                <a:spcPts val="0"/>
              </a:spcAft>
              <a:buClr>
                <a:schemeClr val="accent2"/>
              </a:buClr>
              <a:buFont typeface="Wingdings" panose="05000000000000000000" pitchFamily="2" charset="2"/>
              <a:buChar char="Ø"/>
            </a:pPr>
            <a:r>
              <a:rPr lang="en-US" dirty="0"/>
              <a:t>Total of 7 heterogeneous VMs</a:t>
            </a:r>
          </a:p>
          <a:p>
            <a:pPr marL="573596" lvl="1" indent="-280988">
              <a:spcBef>
                <a:spcPts val="600"/>
              </a:spcBef>
              <a:spcAft>
                <a:spcPts val="0"/>
              </a:spcAft>
              <a:buClr>
                <a:schemeClr val="accent2"/>
              </a:buClr>
              <a:buFont typeface="Arial" panose="020B0604020202020204" pitchFamily="34" charset="0"/>
              <a:buChar char="•"/>
            </a:pPr>
            <a:endParaRPr lang="en-US" dirty="0"/>
          </a:p>
          <a:p>
            <a:pPr marL="573596" lvl="1"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buClr>
                <a:schemeClr val="accent2"/>
              </a:buClr>
              <a:buNone/>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8131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9</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9">
            <a:extLst>
              <a:ext uri="{FF2B5EF4-FFF2-40B4-BE49-F238E27FC236}">
                <a16:creationId xmlns:a16="http://schemas.microsoft.com/office/drawing/2014/main" id="{FA7C0104-D363-43EC-A6B1-6BAA9E0EEB56}"/>
              </a:ext>
            </a:extLst>
          </p:cNvPr>
          <p:cNvPicPr>
            <a:picLocks noChangeAspect="1"/>
          </p:cNvPicPr>
          <p:nvPr/>
        </p:nvPicPr>
        <p:blipFill>
          <a:blip r:embed="rId4"/>
          <a:stretch>
            <a:fillRect/>
          </a:stretch>
        </p:blipFill>
        <p:spPr>
          <a:xfrm>
            <a:off x="5577840" y="1351999"/>
            <a:ext cx="5438312" cy="4351824"/>
          </a:xfrm>
          <a:prstGeom prst="rect">
            <a:avLst/>
          </a:prstGeom>
          <a:ln>
            <a:solidFill>
              <a:schemeClr val="bg1">
                <a:lumMod val="65000"/>
              </a:schemeClr>
            </a:solidFill>
          </a:ln>
        </p:spPr>
      </p:pic>
    </p:spTree>
    <p:extLst>
      <p:ext uri="{BB962C8B-B14F-4D97-AF65-F5344CB8AC3E}">
        <p14:creationId xmlns:p14="http://schemas.microsoft.com/office/powerpoint/2010/main" val="1638902077"/>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13758</TotalTime>
  <Words>1385</Words>
  <Application>Microsoft Office PowerPoint</Application>
  <PresentationFormat>Widescreen</PresentationFormat>
  <Paragraphs>302</Paragraphs>
  <Slides>31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Roboto</vt:lpstr>
      <vt:lpstr>Times New Roman</vt:lpstr>
      <vt:lpstr>Wingdings</vt:lpstr>
      <vt:lpstr>Wingdings 2</vt:lpstr>
      <vt:lpstr>Retrospect</vt:lpstr>
      <vt:lpstr>PowerPoint Presentation</vt:lpstr>
      <vt:lpstr>Agenda</vt:lpstr>
      <vt:lpstr>Motivation for Virtual Labs</vt:lpstr>
      <vt:lpstr>Local Cloud at UofSC</vt:lpstr>
      <vt:lpstr>Local Cloud at UofSC</vt:lpstr>
      <vt:lpstr>POD Design</vt:lpstr>
      <vt:lpstr>POD Design</vt:lpstr>
      <vt:lpstr>POD Design</vt:lpstr>
      <vt:lpstr>POD Design</vt:lpstr>
      <vt:lpstr>POD Design</vt:lpstr>
      <vt:lpstr>Lab Libraries</vt:lpstr>
      <vt:lpstr>Lab Libraries</vt:lpstr>
      <vt:lpstr>Lab Libraries</vt:lpstr>
      <vt:lpstr>Lab Libraries</vt:lpstr>
      <vt:lpstr>Lab Libraries</vt:lpstr>
      <vt:lpstr>Lab Libraries</vt:lpstr>
      <vt:lpstr>Lab Libraries</vt:lpstr>
      <vt:lpstr>Lab Libraries</vt:lpstr>
      <vt:lpstr>Lab Libraries</vt:lpstr>
      <vt:lpstr>Cloud Features</vt:lpstr>
      <vt:lpstr>Cloud Usage at UofSC – IIT Department</vt:lpstr>
      <vt:lpstr>Partnership with Industry</vt:lpstr>
      <vt:lpstr>Partnership with Industry</vt:lpstr>
      <vt:lpstr>Partnership with Industry</vt:lpstr>
      <vt:lpstr>Partnership with Industry</vt:lpstr>
      <vt:lpstr>Distributed Academic Cloud</vt:lpstr>
      <vt:lpstr>Distributed Academic Cloud</vt:lpstr>
      <vt:lpstr>Distributed Academic Cloud</vt:lpstr>
      <vt:lpstr>Using Pods for Research</vt:lpstr>
      <vt:lpstr>Using Pods for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KFOURY, ELIE</cp:lastModifiedBy>
  <cp:revision>151</cp:revision>
  <dcterms:created xsi:type="dcterms:W3CDTF">2020-04-03T21:33:21Z</dcterms:created>
  <dcterms:modified xsi:type="dcterms:W3CDTF">2021-02-20T17:51:43Z</dcterms:modified>
</cp:coreProperties>
</file>