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77" r:id="rId3"/>
    <p:sldMasterId id="2147483679" r:id="rId4"/>
    <p:sldMasterId id="2147483681" r:id="rId5"/>
  </p:sldMasterIdLst>
  <p:notesMasterIdLst>
    <p:notesMasterId r:id="rId42"/>
  </p:notesMasterIdLst>
  <p:sldIdLst>
    <p:sldId id="256" r:id="rId6"/>
    <p:sldId id="257" r:id="rId7"/>
    <p:sldId id="353" r:id="rId8"/>
    <p:sldId id="326" r:id="rId9"/>
    <p:sldId id="328" r:id="rId10"/>
    <p:sldId id="330" r:id="rId11"/>
    <p:sldId id="331" r:id="rId12"/>
    <p:sldId id="332" r:id="rId13"/>
    <p:sldId id="264" r:id="rId14"/>
    <p:sldId id="268" r:id="rId15"/>
    <p:sldId id="347" r:id="rId16"/>
    <p:sldId id="350" r:id="rId17"/>
    <p:sldId id="358" r:id="rId18"/>
    <p:sldId id="359" r:id="rId19"/>
    <p:sldId id="360" r:id="rId20"/>
    <p:sldId id="361" r:id="rId21"/>
    <p:sldId id="362" r:id="rId22"/>
    <p:sldId id="363" r:id="rId23"/>
    <p:sldId id="352" r:id="rId24"/>
    <p:sldId id="316" r:id="rId25"/>
    <p:sldId id="354" r:id="rId26"/>
    <p:sldId id="317" r:id="rId27"/>
    <p:sldId id="355" r:id="rId28"/>
    <p:sldId id="357" r:id="rId29"/>
    <p:sldId id="356" r:id="rId30"/>
    <p:sldId id="364" r:id="rId31"/>
    <p:sldId id="320" r:id="rId32"/>
    <p:sldId id="365" r:id="rId33"/>
    <p:sldId id="334" r:id="rId34"/>
    <p:sldId id="335" r:id="rId35"/>
    <p:sldId id="366" r:id="rId36"/>
    <p:sldId id="367" r:id="rId37"/>
    <p:sldId id="333" r:id="rId38"/>
    <p:sldId id="368" r:id="rId39"/>
    <p:sldId id="369" r:id="rId40"/>
    <p:sldId id="269" r:id="rId4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alistoga" panose="020B0604020202020204" charset="0"/>
      <p:regular r:id="rId49"/>
    </p:embeddedFont>
    <p:embeddedFont>
      <p:font typeface="Oswald" panose="020B0604020202020204" charset="0"/>
      <p:regular r:id="rId50"/>
      <p:bold r:id="rId51"/>
    </p:embeddedFont>
    <p:embeddedFont>
      <p:font typeface="Raleway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huaM2lYwY/tX3DIxR2SUQqCcZ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EECD9-BC1F-4021-B126-EA2A28A99790}" v="296" dt="2020-12-06T19:25:29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58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customschemas.google.com/relationships/presentationmetadata" Target="metadata"/><Relationship Id="rId8" Type="http://schemas.openxmlformats.org/officeDocument/2006/relationships/slide" Target="slides/slide3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103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27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36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3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7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15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26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55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6"/>
          <p:cNvGrpSpPr/>
          <p:nvPr/>
        </p:nvGrpSpPr>
        <p:grpSpPr>
          <a:xfrm>
            <a:off x="189974" y="148369"/>
            <a:ext cx="4539856" cy="577875"/>
            <a:chOff x="253299" y="197825"/>
            <a:chExt cx="4828093" cy="770500"/>
          </a:xfrm>
        </p:grpSpPr>
        <p:sp>
          <p:nvSpPr>
            <p:cNvPr id="17" name="Google Shape;17;p16"/>
            <p:cNvSpPr txBox="1"/>
            <p:nvPr/>
          </p:nvSpPr>
          <p:spPr>
            <a:xfrm>
              <a:off x="838192" y="391633"/>
              <a:ext cx="4243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2021 Winter ICT Educators Conference</a:t>
              </a:r>
              <a:endPara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18" name="Google Shape;18;p16"/>
            <p:cNvPicPr preferRelativeResize="0"/>
            <p:nvPr/>
          </p:nvPicPr>
          <p:blipFill rotWithShape="1">
            <a:blip r:embed="rId2">
              <a:alphaModFix/>
            </a:blip>
            <a:srcRect r="81729"/>
            <a:stretch/>
          </p:blipFill>
          <p:spPr>
            <a:xfrm>
              <a:off x="253299" y="197825"/>
              <a:ext cx="570700" cy="770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basic">
  <p:cSld name="27_basic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>
            <a:spLocks noGrp="1"/>
          </p:cNvSpPr>
          <p:nvPr>
            <p:ph type="ctrTitle"/>
          </p:nvPr>
        </p:nvSpPr>
        <p:spPr>
          <a:xfrm>
            <a:off x="642169" y="3876052"/>
            <a:ext cx="47370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asic">
  <p:cSld name="20_basic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asic">
  <p:cSld name="23_basic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8"/>
          <p:cNvSpPr txBox="1">
            <a:spLocks noGrp="1"/>
          </p:cNvSpPr>
          <p:nvPr>
            <p:ph type="ctrTitle"/>
          </p:nvPr>
        </p:nvSpPr>
        <p:spPr>
          <a:xfrm>
            <a:off x="2064544" y="847475"/>
            <a:ext cx="50148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8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asic">
  <p:cSld name="24_basic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"/>
          <p:cNvSpPr txBox="1">
            <a:spLocks noGrp="1"/>
          </p:cNvSpPr>
          <p:nvPr>
            <p:ph type="ctrTitle"/>
          </p:nvPr>
        </p:nvSpPr>
        <p:spPr>
          <a:xfrm>
            <a:off x="2064544" y="847475"/>
            <a:ext cx="50148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9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asic">
  <p:cSld name="22_bas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0"/>
          <p:cNvSpPr txBox="1">
            <a:spLocks noGrp="1"/>
          </p:cNvSpPr>
          <p:nvPr>
            <p:ph type="ctrTitle"/>
          </p:nvPr>
        </p:nvSpPr>
        <p:spPr>
          <a:xfrm>
            <a:off x="4572000" y="710538"/>
            <a:ext cx="50148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asic">
  <p:cSld name="21_basic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>
            <a:spLocks noGrp="1"/>
          </p:cNvSpPr>
          <p:nvPr>
            <p:ph type="ctrTitle"/>
          </p:nvPr>
        </p:nvSpPr>
        <p:spPr>
          <a:xfrm>
            <a:off x="642169" y="3181100"/>
            <a:ext cx="47370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basic">
  <p:cSld name="25_basic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2"/>
          <p:cNvSpPr txBox="1">
            <a:spLocks noGrp="1"/>
          </p:cNvSpPr>
          <p:nvPr>
            <p:ph type="ctrTitle"/>
          </p:nvPr>
        </p:nvSpPr>
        <p:spPr>
          <a:xfrm>
            <a:off x="642169" y="847475"/>
            <a:ext cx="47370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2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">
  <p:cSld name="3_basic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3"/>
          <p:cNvSpPr txBox="1">
            <a:spLocks noGrp="1"/>
          </p:cNvSpPr>
          <p:nvPr>
            <p:ph type="ctrTitle"/>
          </p:nvPr>
        </p:nvSpPr>
        <p:spPr>
          <a:xfrm>
            <a:off x="2064544" y="847475"/>
            <a:ext cx="50148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3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>
            <a:normAutofit/>
          </a:bodyPr>
          <a:lstStyle>
            <a:lvl1pPr algn="l">
              <a:defRPr sz="28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9979" y="1076546"/>
            <a:ext cx="7918598" cy="24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60044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150"/>
              </a:spcAft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150"/>
              </a:spcAft>
              <a:defRPr/>
            </a:lvl3pPr>
            <a:lvl4pPr algn="just">
              <a:spcAft>
                <a:spcPts val="15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150"/>
              </a:spcAft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63" y="4844838"/>
            <a:ext cx="984019" cy="273844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98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>
            <a:normAutofit/>
          </a:bodyPr>
          <a:lstStyle>
            <a:lvl1pPr algn="l">
              <a:defRPr sz="28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9979" y="1076546"/>
            <a:ext cx="7918598" cy="24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60044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150"/>
              </a:spcAft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150"/>
              </a:spcAft>
              <a:defRPr/>
            </a:lvl3pPr>
            <a:lvl4pPr algn="just">
              <a:spcAft>
                <a:spcPts val="15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150"/>
              </a:spcAft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Alternative Definitions of SDN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63" y="4844838"/>
            <a:ext cx="984019" cy="273844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0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">
  <p:cSld name="2_bas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" name="Google Shape;29;p29"/>
          <p:cNvGrpSpPr/>
          <p:nvPr/>
        </p:nvGrpSpPr>
        <p:grpSpPr>
          <a:xfrm>
            <a:off x="189974" y="148369"/>
            <a:ext cx="3089175" cy="577875"/>
            <a:chOff x="253299" y="197825"/>
            <a:chExt cx="4118901" cy="770500"/>
          </a:xfrm>
        </p:grpSpPr>
        <p:sp>
          <p:nvSpPr>
            <p:cNvPr id="30" name="Google Shape;30;p29"/>
            <p:cNvSpPr txBox="1"/>
            <p:nvPr/>
          </p:nvSpPr>
          <p:spPr>
            <a:xfrm>
              <a:off x="838200" y="391625"/>
              <a:ext cx="35340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2021 Winter ICT Educators Conference</a:t>
              </a:r>
              <a:endPara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31" name="Google Shape;31;p29"/>
            <p:cNvPicPr preferRelativeResize="0"/>
            <p:nvPr/>
          </p:nvPicPr>
          <p:blipFill rotWithShape="1">
            <a:blip r:embed="rId2">
              <a:alphaModFix/>
            </a:blip>
            <a:srcRect r="81729"/>
            <a:stretch/>
          </p:blipFill>
          <p:spPr>
            <a:xfrm>
              <a:off x="253299" y="197825"/>
              <a:ext cx="570700" cy="770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>
            <a:normAutofit/>
          </a:bodyPr>
          <a:lstStyle>
            <a:lvl1pPr algn="l">
              <a:defRPr sz="28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9979" y="1076546"/>
            <a:ext cx="7918598" cy="24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60044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150"/>
              </a:spcAft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150"/>
              </a:spcAft>
              <a:defRPr/>
            </a:lvl3pPr>
            <a:lvl4pPr algn="just">
              <a:spcAft>
                <a:spcPts val="15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150"/>
              </a:spcAft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OpenFlow Specification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63" y="4844838"/>
            <a:ext cx="984019" cy="273844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8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asic">
  <p:cSld name="9_basic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30"/>
          <p:cNvCxnSpPr/>
          <p:nvPr/>
        </p:nvCxnSpPr>
        <p:spPr>
          <a:xfrm>
            <a:off x="8869634" y="785493"/>
            <a:ext cx="0" cy="2846100"/>
          </a:xfrm>
          <a:prstGeom prst="straightConnector1">
            <a:avLst/>
          </a:prstGeom>
          <a:noFill/>
          <a:ln w="19050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" name="Google Shape;37;p30"/>
          <p:cNvGrpSpPr/>
          <p:nvPr/>
        </p:nvGrpSpPr>
        <p:grpSpPr>
          <a:xfrm>
            <a:off x="189974" y="148369"/>
            <a:ext cx="3089175" cy="577875"/>
            <a:chOff x="253299" y="197825"/>
            <a:chExt cx="4118901" cy="770500"/>
          </a:xfrm>
        </p:grpSpPr>
        <p:sp>
          <p:nvSpPr>
            <p:cNvPr id="38" name="Google Shape;38;p30"/>
            <p:cNvSpPr txBox="1"/>
            <p:nvPr/>
          </p:nvSpPr>
          <p:spPr>
            <a:xfrm>
              <a:off x="838200" y="391625"/>
              <a:ext cx="35340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2021 Winter ICT Educators Conference</a:t>
              </a:r>
              <a:endPara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39" name="Google Shape;39;p30"/>
            <p:cNvPicPr preferRelativeResize="0"/>
            <p:nvPr/>
          </p:nvPicPr>
          <p:blipFill rotWithShape="1">
            <a:blip r:embed="rId2">
              <a:alphaModFix/>
            </a:blip>
            <a:srcRect r="81729"/>
            <a:stretch/>
          </p:blipFill>
          <p:spPr>
            <a:xfrm>
              <a:off x="253299" y="197825"/>
              <a:ext cx="570700" cy="770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">
  <p:cSld name="4_basic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4" name="Google Shape;44;p31"/>
          <p:cNvGrpSpPr/>
          <p:nvPr/>
        </p:nvGrpSpPr>
        <p:grpSpPr>
          <a:xfrm>
            <a:off x="189974" y="148369"/>
            <a:ext cx="3089175" cy="577875"/>
            <a:chOff x="253299" y="197825"/>
            <a:chExt cx="4118901" cy="770500"/>
          </a:xfrm>
        </p:grpSpPr>
        <p:sp>
          <p:nvSpPr>
            <p:cNvPr id="45" name="Google Shape;45;p31"/>
            <p:cNvSpPr txBox="1"/>
            <p:nvPr/>
          </p:nvSpPr>
          <p:spPr>
            <a:xfrm>
              <a:off x="838200" y="391625"/>
              <a:ext cx="35340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2021 Winter ICT Educators Conference</a:t>
              </a:r>
              <a:endPara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46" name="Google Shape;46;p31"/>
            <p:cNvPicPr preferRelativeResize="0"/>
            <p:nvPr/>
          </p:nvPicPr>
          <p:blipFill rotWithShape="1">
            <a:blip r:embed="rId2">
              <a:alphaModFix/>
            </a:blip>
            <a:srcRect r="81729"/>
            <a:stretch/>
          </p:blipFill>
          <p:spPr>
            <a:xfrm>
              <a:off x="253299" y="197825"/>
              <a:ext cx="570700" cy="770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asic">
  <p:cSld name="21_basic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263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ctrTitle"/>
          </p:nvPr>
        </p:nvSpPr>
        <p:spPr>
          <a:xfrm>
            <a:off x="4572000" y="586740"/>
            <a:ext cx="5258700" cy="1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>
            <a:spLocks noGrp="1"/>
          </p:cNvSpPr>
          <p:nvPr>
            <p:ph type="pic" idx="3"/>
          </p:nvPr>
        </p:nvSpPr>
        <p:spPr>
          <a:xfrm>
            <a:off x="-789385" y="1237655"/>
            <a:ext cx="4607700" cy="2895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basic">
  <p:cSld name="25_basic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asic">
  <p:cSld name="14_basic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ctrTitle"/>
          </p:nvPr>
        </p:nvSpPr>
        <p:spPr>
          <a:xfrm>
            <a:off x="3083612" y="1024360"/>
            <a:ext cx="55851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asic">
  <p:cSld name="12_basic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ctrTitle"/>
          </p:nvPr>
        </p:nvSpPr>
        <p:spPr>
          <a:xfrm>
            <a:off x="642169" y="847475"/>
            <a:ext cx="47370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asic">
  <p:cSld name="19_basic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"/>
          <p:cNvSpPr txBox="1">
            <a:spLocks noGrp="1"/>
          </p:cNvSpPr>
          <p:nvPr>
            <p:ph type="ctrTitle"/>
          </p:nvPr>
        </p:nvSpPr>
        <p:spPr>
          <a:xfrm>
            <a:off x="2064544" y="847475"/>
            <a:ext cx="50148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stoga"/>
              <a:buNone/>
              <a:defRPr sz="4400" b="0" i="0" u="none" strike="noStrike" cap="none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546368" y="314182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628650" y="46303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  <a:defRPr sz="4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628650" y="155840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200" b="0" i="0" u="none" strike="noStrike" cap="none">
                <a:solidFill>
                  <a:srgbClr val="90909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200" b="0" i="0" u="none" strike="noStrike" cap="none">
                <a:solidFill>
                  <a:srgbClr val="90909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4" name="Google Shape;64;p17"/>
          <p:cNvCxnSpPr/>
          <p:nvPr/>
        </p:nvCxnSpPr>
        <p:spPr>
          <a:xfrm>
            <a:off x="8869634" y="785493"/>
            <a:ext cx="0" cy="2846100"/>
          </a:xfrm>
          <a:prstGeom prst="straightConnector1">
            <a:avLst/>
          </a:prstGeom>
          <a:noFill/>
          <a:ln w="19050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5" name="Google Shape;65;p17"/>
          <p:cNvGrpSpPr/>
          <p:nvPr/>
        </p:nvGrpSpPr>
        <p:grpSpPr>
          <a:xfrm>
            <a:off x="189970" y="4667575"/>
            <a:ext cx="4123871" cy="373596"/>
            <a:chOff x="253299" y="7188100"/>
            <a:chExt cx="6378765" cy="577875"/>
          </a:xfrm>
        </p:grpSpPr>
        <p:sp>
          <p:nvSpPr>
            <p:cNvPr id="66" name="Google Shape;66;p17"/>
            <p:cNvSpPr txBox="1"/>
            <p:nvPr/>
          </p:nvSpPr>
          <p:spPr>
            <a:xfrm>
              <a:off x="832164" y="7211796"/>
              <a:ext cx="5799900" cy="4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2021 Winter ICT Educators Conference</a:t>
              </a:r>
              <a:endParaRPr sz="16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67" name="Google Shape;67;p17"/>
            <p:cNvPicPr preferRelativeResize="0"/>
            <p:nvPr/>
          </p:nvPicPr>
          <p:blipFill rotWithShape="1">
            <a:blip r:embed="rId13">
              <a:alphaModFix/>
            </a:blip>
            <a:srcRect r="81729"/>
            <a:stretch/>
          </p:blipFill>
          <p:spPr>
            <a:xfrm>
              <a:off x="253299" y="7188100"/>
              <a:ext cx="428025" cy="577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327" y="4844839"/>
            <a:ext cx="21959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065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22960" y="1303384"/>
            <a:ext cx="75474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2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327" y="4844839"/>
            <a:ext cx="21959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Alternative Definitions of SDN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065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22960" y="1303384"/>
            <a:ext cx="75474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8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327" y="4844839"/>
            <a:ext cx="21959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OpenFlow Specification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065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22960" y="1303384"/>
            <a:ext cx="75474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articles/ncomms5371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" y="0"/>
            <a:ext cx="9143993" cy="573839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/>
          <p:nvPr/>
        </p:nvSpPr>
        <p:spPr>
          <a:xfrm>
            <a:off x="0" y="0"/>
            <a:ext cx="9144000" cy="5738400"/>
          </a:xfrm>
          <a:prstGeom prst="rect">
            <a:avLst/>
          </a:prstGeom>
          <a:solidFill>
            <a:srgbClr val="FFFFFF">
              <a:alpha val="50588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19123" y="1788105"/>
            <a:ext cx="4945050" cy="49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/>
          <p:cNvSpPr txBox="1"/>
          <p:nvPr/>
        </p:nvSpPr>
        <p:spPr>
          <a:xfrm>
            <a:off x="0" y="1832683"/>
            <a:ext cx="91440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200" b="1" cap="all" dirty="0">
                <a:latin typeface="Oswald" panose="020B0604020202020204" charset="0"/>
              </a:rPr>
              <a:t>VIRTUAL LABS ON SDN, Open Virtual </a:t>
            </a:r>
          </a:p>
          <a:p>
            <a:pPr algn="ctr"/>
            <a:r>
              <a:rPr lang="en-US" sz="2200" b="1" cap="all" dirty="0">
                <a:latin typeface="Oswald" panose="020B0604020202020204" charset="0"/>
              </a:rPr>
              <a:t>Switches (</a:t>
            </a:r>
            <a:r>
              <a:rPr lang="en-US" sz="2200" b="1" cap="all" dirty="0" err="1">
                <a:latin typeface="Oswald" panose="020B0604020202020204" charset="0"/>
              </a:rPr>
              <a:t>OvS</a:t>
            </a:r>
            <a:r>
              <a:rPr lang="en-US" sz="2200" b="1" cap="all" dirty="0">
                <a:latin typeface="Oswald" panose="020B0604020202020204" charset="0"/>
              </a:rPr>
              <a:t>), CYBERSECURITY, and others </a:t>
            </a:r>
          </a:p>
        </p:txBody>
      </p:sp>
      <p:sp>
        <p:nvSpPr>
          <p:cNvPr id="172" name="Google Shape;172;p1"/>
          <p:cNvSpPr txBox="1"/>
          <p:nvPr/>
        </p:nvSpPr>
        <p:spPr>
          <a:xfrm>
            <a:off x="-35817" y="3056087"/>
            <a:ext cx="9179817" cy="114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Jorge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Crichigno</a:t>
            </a:r>
            <a:endParaRPr lang="en-US" sz="22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University of South Carolina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73" name="Google Shape;173;p1"/>
          <p:cNvGrpSpPr/>
          <p:nvPr/>
        </p:nvGrpSpPr>
        <p:grpSpPr>
          <a:xfrm>
            <a:off x="2607329" y="5005929"/>
            <a:ext cx="3929341" cy="577875"/>
            <a:chOff x="6736141" y="808433"/>
            <a:chExt cx="5239121" cy="770500"/>
          </a:xfrm>
        </p:grpSpPr>
        <p:sp>
          <p:nvSpPr>
            <p:cNvPr id="174" name="Google Shape;174;p1"/>
            <p:cNvSpPr txBox="1"/>
            <p:nvPr/>
          </p:nvSpPr>
          <p:spPr>
            <a:xfrm>
              <a:off x="7170462" y="1002225"/>
              <a:ext cx="4804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2021 Winter ICT Educators Conference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dirty="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January 7-8, 2021</a:t>
              </a:r>
              <a:endParaRPr sz="1500" b="1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175" name="Google Shape;175;p1"/>
            <p:cNvPicPr preferRelativeResize="0"/>
            <p:nvPr/>
          </p:nvPicPr>
          <p:blipFill rotWithShape="1">
            <a:blip r:embed="rId5">
              <a:alphaModFix/>
            </a:blip>
            <a:srcRect r="81729"/>
            <a:stretch/>
          </p:blipFill>
          <p:spPr>
            <a:xfrm>
              <a:off x="6736141" y="808433"/>
              <a:ext cx="570701" cy="770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Mininet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12663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10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600449"/>
          </a:xfrm>
        </p:spPr>
        <p:txBody>
          <a:bodyPr>
            <a:normAutofit/>
          </a:bodyPr>
          <a:lstStyle/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Mininet is a virtual testbed for developing and testing network tools and protocols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It creates a realistic virtual network on any type of machine (VM, cloud-hosted, or native)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Inexpensive solution running in line with production networks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Mininet offers the following features</a:t>
            </a:r>
          </a:p>
          <a:p>
            <a:pPr marL="438531" lvl="1" indent="-219075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Fast prototyping for new networking protocols</a:t>
            </a:r>
          </a:p>
          <a:p>
            <a:pPr marL="438531" lvl="1" indent="-219075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Simplified testing for complex topologies without the need of buying expensive hardware</a:t>
            </a:r>
          </a:p>
          <a:p>
            <a:pPr marL="438531" lvl="1" indent="-219075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Realistic execution as it runs real code on the Unix and Linux kernels</a:t>
            </a:r>
          </a:p>
          <a:p>
            <a:pPr marL="438531" lvl="1" indent="-219075">
              <a:spcAft>
                <a:spcPts val="225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Open-source environment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6A9D43E-BBAB-46B0-A57B-59D2B4E1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</p:spPr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Introduction to Mininet</a:t>
            </a:r>
          </a:p>
        </p:txBody>
      </p:sp>
    </p:spTree>
    <p:extLst>
      <p:ext uri="{BB962C8B-B14F-4D97-AF65-F5344CB8AC3E}">
        <p14:creationId xmlns:p14="http://schemas.microsoft.com/office/powerpoint/2010/main" val="61603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11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885826"/>
            <a:ext cx="8238638" cy="3600449"/>
          </a:xfrm>
        </p:spPr>
        <p:txBody>
          <a:bodyPr/>
          <a:lstStyle/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Mininet provides network </a:t>
            </a:r>
            <a:r>
              <a:rPr lang="en-US" i="1" dirty="0"/>
              <a:t>emulation </a:t>
            </a:r>
            <a:r>
              <a:rPr lang="en-US" dirty="0"/>
              <a:t>opposed to simulation, allowing all network software at any layer to be simply run as is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Mininet’s logical nodes can be connected into networks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Nodes are sometimes called containers, or more accurately, </a:t>
            </a:r>
            <a:r>
              <a:rPr lang="en-US" i="1" dirty="0"/>
              <a:t>network namespaces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Containers consume sufficiently few resources that networks of over a thousand nodes have been created, running on a single laptop</a:t>
            </a:r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C6F32B-406A-481C-BB5A-5687A8EB7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962" y="2706844"/>
            <a:ext cx="6531407" cy="1958712"/>
          </a:xfrm>
          <a:prstGeom prst="rect">
            <a:avLst/>
          </a:prstGeom>
          <a:effectLst/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/>
          <a:lstStyle/>
          <a:p>
            <a:r>
              <a:rPr lang="en-US" dirty="0"/>
              <a:t>Mininet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12663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06428FD-B57D-49B4-BA2C-534116FD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</p:spPr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Introduction to Mininet</a:t>
            </a:r>
          </a:p>
        </p:txBody>
      </p:sp>
    </p:spTree>
    <p:extLst>
      <p:ext uri="{BB962C8B-B14F-4D97-AF65-F5344CB8AC3E}">
        <p14:creationId xmlns:p14="http://schemas.microsoft.com/office/powerpoint/2010/main" val="320039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Mininet Nodes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3302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12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885826"/>
            <a:ext cx="8238638" cy="3600449"/>
          </a:xfrm>
        </p:spPr>
        <p:txBody>
          <a:bodyPr/>
          <a:lstStyle/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A Mininet container is a process (or group of processes) that no longer has access to all the host system’s native network interfaces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Containers are then assigned virtual Ethernet interfaces, which are connected to other containers through a virtual switch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Mininet connects a host and a switch using a virtual Ethernet (</a:t>
            </a:r>
            <a:r>
              <a:rPr lang="en-US" dirty="0" err="1"/>
              <a:t>veth</a:t>
            </a:r>
            <a:r>
              <a:rPr lang="en-US" dirty="0"/>
              <a:t>) link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veth</a:t>
            </a:r>
            <a:r>
              <a:rPr lang="en-US" dirty="0"/>
              <a:t> link is analogous to a wire connecting two virtual interfaces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21AC69-B371-4A3E-B4AE-469827858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6" r="3714"/>
          <a:stretch/>
        </p:blipFill>
        <p:spPr>
          <a:xfrm>
            <a:off x="3235569" y="2746635"/>
            <a:ext cx="2787162" cy="19189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E1A3796-EDBB-47B7-B9F6-7631FF10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</p:spPr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Introduction to Mininet</a:t>
            </a:r>
          </a:p>
        </p:txBody>
      </p:sp>
    </p:spTree>
    <p:extLst>
      <p:ext uri="{BB962C8B-B14F-4D97-AF65-F5344CB8AC3E}">
        <p14:creationId xmlns:p14="http://schemas.microsoft.com/office/powerpoint/2010/main" val="332505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MiniEdit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13630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13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885826"/>
            <a:ext cx="8238638" cy="3600449"/>
          </a:xfrm>
        </p:spPr>
        <p:txBody>
          <a:bodyPr/>
          <a:lstStyle/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 err="1"/>
              <a:t>MiniEdit</a:t>
            </a:r>
            <a:r>
              <a:rPr lang="en-US" dirty="0"/>
              <a:t> is a simple GUI network editor for Mininet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27A00-498F-4092-86F6-48203431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3" y="1332767"/>
            <a:ext cx="4486275" cy="3171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4F9E52C-F4E4-4011-8317-405F6906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</p:spPr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Introduction to Mininet</a:t>
            </a:r>
          </a:p>
        </p:txBody>
      </p:sp>
    </p:spTree>
    <p:extLst>
      <p:ext uri="{BB962C8B-B14F-4D97-AF65-F5344CB8AC3E}">
        <p14:creationId xmlns:p14="http://schemas.microsoft.com/office/powerpoint/2010/main" val="406267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MiniEdit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14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885826"/>
            <a:ext cx="8238638" cy="3600449"/>
          </a:xfrm>
        </p:spPr>
        <p:txBody>
          <a:bodyPr/>
          <a:lstStyle/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To build Mininet’s minimal topology, two hosts and one switch must be deployed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E2ED2-290D-4B56-9103-40C92907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88" y="1633721"/>
            <a:ext cx="3000375" cy="23860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8DDF8-456F-4215-AF4A-4CE8A58F9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00" y="2218134"/>
            <a:ext cx="3278813" cy="93583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489B733-3ACA-4E12-B020-0AE1556A236E}"/>
              </a:ext>
            </a:extLst>
          </p:cNvPr>
          <p:cNvSpPr/>
          <p:nvPr/>
        </p:nvSpPr>
        <p:spPr>
          <a:xfrm>
            <a:off x="4220063" y="2643326"/>
            <a:ext cx="347419" cy="2154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581D4C1-F363-476E-B5A1-BB99B64C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</p:spPr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Introduction to Mininet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E63E40-AB5D-4B2D-A5A5-3AE79B7266AF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13630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49063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Configuration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297204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885826"/>
            <a:ext cx="8238638" cy="3600449"/>
          </a:xfrm>
        </p:spPr>
        <p:txBody>
          <a:bodyPr/>
          <a:lstStyle/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Configure the IP addresses at host h1 and host h2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A host can be configured by holding the right click and selecting properties on the device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135E4-24A7-480C-B398-322C61F11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672" y="1861909"/>
            <a:ext cx="5250656" cy="27860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6CE81AF-66E1-4727-9C65-91C6FF5C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</p:spPr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Introduction to Mininet</a:t>
            </a:r>
          </a:p>
        </p:txBody>
      </p:sp>
    </p:spTree>
    <p:extLst>
      <p:ext uri="{BB962C8B-B14F-4D97-AF65-F5344CB8AC3E}">
        <p14:creationId xmlns:p14="http://schemas.microsoft.com/office/powerpoint/2010/main" val="149844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Emulation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16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885826"/>
            <a:ext cx="8238638" cy="3600449"/>
          </a:xfrm>
        </p:spPr>
        <p:txBody>
          <a:bodyPr/>
          <a:lstStyle/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Before testing the connection between host h1 and host h2, the emulation must be started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Click on the Run button to start the emulation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The emulation will start and the buttons of the </a:t>
            </a:r>
            <a:r>
              <a:rPr lang="en-US" dirty="0" err="1"/>
              <a:t>MiniEdit</a:t>
            </a:r>
            <a:r>
              <a:rPr lang="en-US" dirty="0"/>
              <a:t> panel will gray out, indicating that they are currently disabled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39C80-1A75-46B7-AE60-D6CD6EC7D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005" y="2866593"/>
            <a:ext cx="1194955" cy="1324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E8350D8-8041-4B75-8BB7-D17590DD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</p:spPr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Introduction to Mininet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A860C3-5EF9-48B7-BF46-593750662683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297204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385088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Commands on Hosts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500306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17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885826"/>
            <a:ext cx="8238638" cy="3600449"/>
          </a:xfrm>
        </p:spPr>
        <p:txBody>
          <a:bodyPr/>
          <a:lstStyle/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Open a terminal on host by holding the right click and selecting </a:t>
            </a:r>
            <a:r>
              <a:rPr lang="en-US" i="1" dirty="0"/>
              <a:t>Terminal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9BE12-C986-4D43-84B8-7B2ED787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72" y="1751532"/>
            <a:ext cx="2571750" cy="23574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039FF-7650-43FA-8F47-34AA2E2E28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897"/>
          <a:stretch/>
        </p:blipFill>
        <p:spPr>
          <a:xfrm>
            <a:off x="4685475" y="1308650"/>
            <a:ext cx="2726441" cy="33966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0E0DA66-DB2F-4ADA-991E-713C06B91835}"/>
              </a:ext>
            </a:extLst>
          </p:cNvPr>
          <p:cNvSpPr/>
          <p:nvPr/>
        </p:nvSpPr>
        <p:spPr>
          <a:xfrm>
            <a:off x="3982672" y="2751031"/>
            <a:ext cx="347419" cy="2154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3AD8C3C-0579-4397-AF36-A145D66C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</p:spPr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Introduction to Mininet</a:t>
            </a:r>
          </a:p>
        </p:txBody>
      </p:sp>
    </p:spTree>
    <p:extLst>
      <p:ext uri="{BB962C8B-B14F-4D97-AF65-F5344CB8AC3E}">
        <p14:creationId xmlns:p14="http://schemas.microsoft.com/office/powerpoint/2010/main" val="360324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Connectivity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31830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18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885826"/>
            <a:ext cx="8238638" cy="3600449"/>
          </a:xfrm>
        </p:spPr>
        <p:txBody>
          <a:bodyPr/>
          <a:lstStyle/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On host h1’s terminal, type the command </a:t>
            </a:r>
            <a:r>
              <a:rPr lang="en-US" i="1" dirty="0"/>
              <a:t>ping 10.0.0.2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50C93-9FC8-4212-B4B0-AC4B2612A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966" y="1725905"/>
            <a:ext cx="5122069" cy="2050256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F320954-86CE-4CCA-8B0C-4DB93273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</p:spPr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Introduction to Mininet</a:t>
            </a:r>
          </a:p>
        </p:txBody>
      </p:sp>
    </p:spTree>
    <p:extLst>
      <p:ext uri="{BB962C8B-B14F-4D97-AF65-F5344CB8AC3E}">
        <p14:creationId xmlns:p14="http://schemas.microsoft.com/office/powerpoint/2010/main" val="178685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1921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ea typeface="+mn-ea"/>
                <a:cs typeface="+mn-cs"/>
              </a:rPr>
              <a:t>Overview SDN Lab Series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D1A07-BE5B-4835-9028-8EF79FED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19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63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"/>
          <p:cNvPicPr preferRelativeResize="0"/>
          <p:nvPr/>
        </p:nvPicPr>
        <p:blipFill rotWithShape="1">
          <a:blip r:embed="rId3">
            <a:alphaModFix/>
          </a:blip>
          <a:srcRect t="9" b="8"/>
          <a:stretch/>
        </p:blipFill>
        <p:spPr>
          <a:xfrm>
            <a:off x="-3" y="0"/>
            <a:ext cx="9143997" cy="609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rgbClr val="FFFFFF">
              <a:alpha val="50588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4432938" y="839550"/>
            <a:ext cx="4247400" cy="3464400"/>
          </a:xfrm>
          <a:prstGeom prst="roundRect">
            <a:avLst>
              <a:gd name="adj" fmla="val 16667"/>
            </a:avLst>
          </a:prstGeom>
          <a:solidFill>
            <a:srgbClr val="FFFFFF">
              <a:alpha val="8078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4">
            <a:alphaModFix/>
          </a:blip>
          <a:srcRect l="6306" t="6306" r="6305" b="6305"/>
          <a:stretch/>
        </p:blipFill>
        <p:spPr>
          <a:xfrm>
            <a:off x="760145" y="1203880"/>
            <a:ext cx="2416384" cy="2416384"/>
          </a:xfrm>
          <a:custGeom>
            <a:avLst/>
            <a:gdLst/>
            <a:ahLst/>
            <a:cxnLst/>
            <a:rect l="l" t="t" r="r" b="b"/>
            <a:pathLst>
              <a:path w="4295793" h="4295793" extrusionOk="0">
                <a:moveTo>
                  <a:pt x="201645" y="0"/>
                </a:moveTo>
                <a:lnTo>
                  <a:pt x="4094148" y="0"/>
                </a:lnTo>
                <a:cubicBezTo>
                  <a:pt x="4205513" y="0"/>
                  <a:pt x="4295793" y="90280"/>
                  <a:pt x="4295793" y="201645"/>
                </a:cubicBezTo>
                <a:lnTo>
                  <a:pt x="4295793" y="4094148"/>
                </a:lnTo>
                <a:cubicBezTo>
                  <a:pt x="4295793" y="4205513"/>
                  <a:pt x="4205513" y="4295793"/>
                  <a:pt x="4094148" y="4295793"/>
                </a:cubicBezTo>
                <a:lnTo>
                  <a:pt x="201645" y="4295793"/>
                </a:lnTo>
                <a:cubicBezTo>
                  <a:pt x="90280" y="4295793"/>
                  <a:pt x="0" y="4205513"/>
                  <a:pt x="0" y="4094148"/>
                </a:cubicBezTo>
                <a:lnTo>
                  <a:pt x="0" y="201645"/>
                </a:lnTo>
                <a:cubicBezTo>
                  <a:pt x="0" y="90280"/>
                  <a:pt x="90280" y="0"/>
                  <a:pt x="20164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4" name="Google Shape;184;p2"/>
          <p:cNvSpPr txBox="1">
            <a:spLocks noGrp="1"/>
          </p:cNvSpPr>
          <p:nvPr>
            <p:ph type="ctrTitle"/>
          </p:nvPr>
        </p:nvSpPr>
        <p:spPr>
          <a:xfrm>
            <a:off x="5119082" y="774112"/>
            <a:ext cx="55851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</a:pPr>
            <a:r>
              <a:rPr lang="en-US" b="1" dirty="0"/>
              <a:t>Welcome!</a:t>
            </a:r>
            <a:endParaRPr b="1" dirty="0">
              <a:solidFill>
                <a:srgbClr val="38761D"/>
              </a:solidFill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4571988" y="2223031"/>
            <a:ext cx="3969300" cy="177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am a faculty member at the University of South Carolina (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UofSC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session will review labs for NETLAB developed at </a:t>
            </a:r>
            <a:r>
              <a:rPr lang="en-US" sz="17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UofSC</a:t>
            </a:r>
            <a:r>
              <a:rPr lang="en-US" sz="17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using open-source technology</a:t>
            </a:r>
            <a:endParaRPr lang="en-US" sz="17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2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96057-997A-47C3-95BF-2E32DB3B7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24" y="1293861"/>
            <a:ext cx="1999225" cy="2236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labs provide learning experiences on essential SDN topics 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 err="1"/>
              <a:t>Mininet</a:t>
            </a: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Legacy networks, Border Gateway Protocol (BGP)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FRR routing, an open routing implementation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MPLS networks – early efforts toward SDN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SDN fundamentals – controllers, switches</a:t>
            </a:r>
          </a:p>
          <a:p>
            <a:pPr marL="438531" lvl="1" indent="-219075">
              <a:buFont typeface="Arial" panose="020B0604020202020204" pitchFamily="34" charset="0"/>
              <a:buChar char="•"/>
            </a:pPr>
            <a:r>
              <a:rPr lang="en-US" dirty="0"/>
              <a:t>ONOS controller</a:t>
            </a:r>
          </a:p>
          <a:p>
            <a:pPr marL="438531" lvl="1" indent="-219075">
              <a:buFont typeface="Arial" panose="020B0604020202020204" pitchFamily="34" charset="0"/>
              <a:buChar char="•"/>
            </a:pPr>
            <a:r>
              <a:rPr lang="en-US" dirty="0"/>
              <a:t>Open Virtual Switch (OVS)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Traffic isolation with VXLAN 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 err="1"/>
              <a:t>OpenFlow</a:t>
            </a: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Interconnection between SDN and legacy Networks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77249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r>
              <a:rPr lang="en-US" kern="1200">
                <a:latin typeface="Calibri" panose="020F0502020204030204"/>
                <a:ea typeface="+mn-ea"/>
                <a:cs typeface="+mn-cs"/>
              </a:rPr>
              <a:t>OpenFlow Specification</a:t>
            </a: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20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88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Lab experiments</a:t>
            </a:r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21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EAFABA-6D70-4442-B11A-D9B15790C5EB}"/>
              </a:ext>
            </a:extLst>
          </p:cNvPr>
          <p:cNvSpPr txBox="1">
            <a:spLocks/>
          </p:cNvSpPr>
          <p:nvPr/>
        </p:nvSpPr>
        <p:spPr>
          <a:xfrm>
            <a:off x="457200" y="1329376"/>
            <a:ext cx="8229600" cy="28383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1: 	Introduction to Mininet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2: 	Legacy Networks: BGP Example as a distributed system and autonomous forwarding decisions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3: 	Early efforts of SDN: MPLS example of a control plane that establishes semi-static forwarding paths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4: 	Introduction to SDN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5: 	Configuring VXLAN to provide network traffic isolation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6: 	Introduction to OpenFlow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7: SDN-routing within an SDN network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8: Interconnection between legacy networks and SDN networks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9: Configuring Virtual Private LAN Services (VPLS) with SDN networks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10: Appling Equal-Cost Multi-Path (ECMP) within SDN networks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77249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63709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Lab Series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3" y="820172"/>
            <a:ext cx="5845572" cy="3600449"/>
          </a:xfrm>
        </p:spPr>
        <p:txBody>
          <a:bodyPr>
            <a:normAutofit/>
          </a:bodyPr>
          <a:lstStyle/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The goal of the SDN Lab Series is to provide a practical experience to students and IT practitioners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The labs provide background information which is reinforced with hands-on activities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r>
              <a:rPr lang="en-US" dirty="0"/>
              <a:t>A good book on SDN network (which matches the SDN Lab Series) is “Software Defined Networking, A Comprehensive Approach”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22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656" y="1186521"/>
            <a:ext cx="2229446" cy="286775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77249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73395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Lab Manuals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lab starts with a section </a:t>
            </a:r>
            <a:r>
              <a:rPr lang="en-US" altLang="en-US" i="1" dirty="0"/>
              <a:t>Overview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Objectives 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Lab settings: passwords, device names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Roadmap: organization of the lab</a:t>
            </a:r>
          </a:p>
          <a:p>
            <a:r>
              <a:rPr lang="en-US" altLang="en-US" i="1" dirty="0"/>
              <a:t>Section 1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Background information of the topic being covered (e.g., fundamentals of TCP congestion control)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Section 1 is optional (i.e., the reader can skip this section and move to lab directions)</a:t>
            </a:r>
          </a:p>
          <a:p>
            <a:r>
              <a:rPr lang="en-US" altLang="en-US" i="1" dirty="0"/>
              <a:t>Section 2… n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Step-by-step directions</a:t>
            </a:r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70248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23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04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Legacy networks</a:t>
            </a:r>
            <a:endParaRPr lang="en-US" altLang="en-US" i="1" dirty="0"/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17047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24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45" y="254462"/>
            <a:ext cx="4227022" cy="253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5" y="3022493"/>
            <a:ext cx="7650956" cy="1585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7012" y="921211"/>
            <a:ext cx="1111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BGP scenario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756" y="3013803"/>
            <a:ext cx="12073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MPLS scenario</a:t>
            </a:r>
          </a:p>
        </p:txBody>
      </p:sp>
    </p:spTree>
    <p:extLst>
      <p:ext uri="{BB962C8B-B14F-4D97-AF65-F5344CB8AC3E}">
        <p14:creationId xmlns:p14="http://schemas.microsoft.com/office/powerpoint/2010/main" val="3378910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SDN networks</a:t>
            </a:r>
            <a:endParaRPr lang="en-US" altLang="en-US" i="1" dirty="0"/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17047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459" y="657226"/>
            <a:ext cx="270033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5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Interconnection of SDN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and legacy networks</a:t>
            </a:r>
            <a:endParaRPr lang="en-US" altLang="en-US" i="1" dirty="0"/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17047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26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143667" y="515648"/>
          <a:ext cx="4783238" cy="379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7734181" imgH="6134021" progId="Visio.Drawing.15">
                  <p:embed/>
                </p:oleObj>
              </mc:Choice>
              <mc:Fallback>
                <p:oleObj name="Visio" r:id="rId3" imgW="7734181" imgH="6134021" progId="Visio.Drawing.15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67" y="515648"/>
                        <a:ext cx="4783238" cy="3793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184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1921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ea typeface="+mn-ea"/>
                <a:cs typeface="+mn-cs"/>
              </a:rPr>
              <a:t>Overview Open Virtual Switch Lab Series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D1A07-BE5B-4835-9028-8EF79FED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27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10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vSwitch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dirty="0"/>
              <a:t>Open </a:t>
            </a:r>
            <a:r>
              <a:rPr lang="en-US" dirty="0" err="1"/>
              <a:t>vSwitch</a:t>
            </a:r>
            <a:r>
              <a:rPr lang="en-US" dirty="0"/>
              <a:t> (</a:t>
            </a:r>
            <a:r>
              <a:rPr lang="en-US" dirty="0" err="1"/>
              <a:t>OvS</a:t>
            </a:r>
            <a:r>
              <a:rPr lang="en-US" dirty="0"/>
              <a:t>), is an open-source implementation of a distributed virtual multilayer switch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dirty="0"/>
              <a:t>The main purpose of </a:t>
            </a:r>
            <a:r>
              <a:rPr lang="en-US" dirty="0" err="1"/>
              <a:t>OvS</a:t>
            </a:r>
            <a:r>
              <a:rPr lang="en-US" dirty="0"/>
              <a:t> is to provide a switching stack for hardware virtualization environments, while supporting multiple protocols and standards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dirty="0"/>
              <a:t>The lab series provides a practical experience on Open </a:t>
            </a:r>
            <a:r>
              <a:rPr lang="en-US" dirty="0" err="1"/>
              <a:t>vSwitch</a:t>
            </a:r>
            <a:r>
              <a:rPr lang="en-US" dirty="0"/>
              <a:t> features</a:t>
            </a:r>
          </a:p>
          <a:p>
            <a:pPr marL="435768" lvl="1" indent="-28575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1650" dirty="0"/>
              <a:t>Linux Namespaces</a:t>
            </a:r>
          </a:p>
          <a:p>
            <a:pPr marL="435768" lvl="1" indent="-28575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1650" dirty="0"/>
              <a:t>OpenFlow</a:t>
            </a:r>
          </a:p>
          <a:p>
            <a:pPr marL="435768" lvl="1" indent="-28575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1650" dirty="0"/>
              <a:t>Traffic isolation with VLAN</a:t>
            </a:r>
          </a:p>
          <a:p>
            <a:pPr marL="435768" lvl="1" indent="-28575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1650" dirty="0"/>
              <a:t>Open vSwitch Kernel Datapath</a:t>
            </a:r>
          </a:p>
          <a:p>
            <a:pPr marL="384572" lvl="1" indent="-234554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sz="1650" dirty="0"/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448163" y="657226"/>
            <a:ext cx="4119319" cy="9524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28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85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vSwitch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5447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Lab experiments</a:t>
            </a:r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448163" y="657226"/>
            <a:ext cx="4119319" cy="9524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29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EAFABA-6D70-4442-B11A-D9B15790C5EB}"/>
              </a:ext>
            </a:extLst>
          </p:cNvPr>
          <p:cNvSpPr txBox="1">
            <a:spLocks/>
          </p:cNvSpPr>
          <p:nvPr/>
        </p:nvSpPr>
        <p:spPr>
          <a:xfrm>
            <a:off x="457201" y="1329376"/>
            <a:ext cx="3907631" cy="28383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1: 	Introduction to Linux namespaces and Open vSwitch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2: 	Introduction to Mininet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3: 	Open vSwitch Flow table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4: 	Introduction to Open vSwitch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5: 	Implementing VLANs in Open vSwitch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6: 	VLAN trunking in Open vSwitch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B576F1-23C5-425D-8EC3-96030B1E56DA}"/>
              </a:ext>
            </a:extLst>
          </p:cNvPr>
          <p:cNvSpPr txBox="1">
            <a:spLocks/>
          </p:cNvSpPr>
          <p:nvPr/>
        </p:nvSpPr>
        <p:spPr>
          <a:xfrm>
            <a:off x="4669633" y="1329376"/>
            <a:ext cx="4114799" cy="2286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7:   Implementing Routing in Open vSwitch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8:   Open vSwitch Database Management Protocol (OVSDB)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9:   Open vSwitch Kernel Datapath</a:t>
            </a:r>
          </a:p>
          <a:p>
            <a:pPr marL="471488" indent="-471488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10: Configuring Stateless Firewall using ACLs</a:t>
            </a:r>
          </a:p>
          <a:p>
            <a:pPr marL="345281" indent="-345281" algn="just" defTabSz="514350">
              <a:spcBef>
                <a:spcPts val="563"/>
              </a:spcBef>
              <a:buClrTx/>
              <a:tabLst>
                <a:tab pos="557213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11: Configuring Stateful  Firewall using Connection Tracking</a:t>
            </a:r>
          </a:p>
          <a:p>
            <a:pPr marL="557213" indent="-557213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12: Configuring GRE Tunnel</a:t>
            </a:r>
          </a:p>
          <a:p>
            <a:pPr marL="557213" indent="-557213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endParaRPr lang="en-US" altLang="en-US" sz="9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Motivation, NETLAB environment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Software-Defined Networking (SDN) labs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Open Virtual Switch (</a:t>
            </a:r>
            <a:r>
              <a:rPr lang="en-US" dirty="0" err="1"/>
              <a:t>OvS</a:t>
            </a:r>
            <a:r>
              <a:rPr lang="en-US" dirty="0"/>
              <a:t>) labs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Zeek</a:t>
            </a:r>
            <a:r>
              <a:rPr lang="en-US" dirty="0"/>
              <a:t> Intrusion Detection Systems labs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 flipV="1">
            <a:off x="448163" y="657225"/>
            <a:ext cx="1388452" cy="1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3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Lab Manuals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lab starts with a section </a:t>
            </a:r>
            <a:r>
              <a:rPr lang="en-US" altLang="en-US" i="1" dirty="0"/>
              <a:t>Overview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Objectives 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Lab settings: passwords, device names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Roadmap: organization of the lab</a:t>
            </a:r>
          </a:p>
          <a:p>
            <a:r>
              <a:rPr lang="en-US" altLang="en-US" i="1" dirty="0"/>
              <a:t>Section 1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Background information of the topic being covered (e.g., fundamentals of TCP congestion control)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Section 1 is optional (i.e., the reader can skip this section and move to lab directions)</a:t>
            </a:r>
          </a:p>
          <a:p>
            <a:r>
              <a:rPr lang="en-US" altLang="en-US" i="1" dirty="0"/>
              <a:t>Section 2… n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Step-by-step directions</a:t>
            </a:r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70248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30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604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1921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ea typeface="+mn-ea"/>
                <a:cs typeface="+mn-cs"/>
              </a:rPr>
              <a:t>Overview </a:t>
            </a:r>
            <a:r>
              <a:rPr lang="en-US" sz="2400" b="1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ea typeface="+mn-ea"/>
                <a:cs typeface="+mn-cs"/>
              </a:rPr>
              <a:t>Zeek</a:t>
            </a:r>
            <a:r>
              <a:rPr lang="en-US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ea typeface="+mn-ea"/>
                <a:cs typeface="+mn-cs"/>
              </a:rPr>
              <a:t> Intrusion Detection Lab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31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597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Zeek</a:t>
            </a:r>
            <a:r>
              <a:rPr lang="en-US" dirty="0"/>
              <a:t>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lab series introduces learners to an emulated Intrusion Detection System (IDS) that actively monitors </a:t>
            </a:r>
            <a:r>
              <a:rPr lang="en-US"/>
              <a:t>live networks </a:t>
            </a:r>
            <a:r>
              <a:rPr lang="en-US" dirty="0"/>
              <a:t>for malicious traffic, policy violations and unidentified anomalies</a:t>
            </a:r>
          </a:p>
          <a:p>
            <a:r>
              <a:rPr lang="en-US" dirty="0"/>
              <a:t>It helps students to acquire hands-on skills on </a:t>
            </a:r>
          </a:p>
          <a:p>
            <a:pPr marL="384572" lvl="1" indent="-23455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Understanding Network Intrusion Detection Systems</a:t>
            </a:r>
          </a:p>
          <a:p>
            <a:pPr marL="384572" lvl="1" indent="-23455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Creating scripts to identify network traffic signatures</a:t>
            </a:r>
          </a:p>
          <a:p>
            <a:pPr marL="384572" lvl="1" indent="-23455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Emulating scenarios to detect Denial of Service (DoS) attacks</a:t>
            </a:r>
          </a:p>
          <a:p>
            <a:pPr marL="384572" lvl="1" indent="-23455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Developing Machine Learning classifiers for anomaly inference and classification</a:t>
            </a:r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71706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32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10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Zeek</a:t>
            </a:r>
            <a:r>
              <a:rPr lang="en-US" dirty="0"/>
              <a:t>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lab series can be partitioned into four parts</a:t>
            </a:r>
          </a:p>
          <a:p>
            <a:pPr marL="431006" indent="-254794">
              <a:buFont typeface="Arial" panose="020B0604020202020204" pitchFamily="34" charset="0"/>
              <a:buChar char="•"/>
            </a:pPr>
            <a:r>
              <a:rPr lang="en-US" dirty="0"/>
              <a:t>Overview of the basic features of </a:t>
            </a:r>
            <a:r>
              <a:rPr lang="en-US" dirty="0" err="1"/>
              <a:t>Zeek</a:t>
            </a:r>
            <a:r>
              <a:rPr lang="en-US" dirty="0"/>
              <a:t> such as parsing, reading and organizing </a:t>
            </a:r>
            <a:r>
              <a:rPr lang="en-US" dirty="0" err="1"/>
              <a:t>Zeek</a:t>
            </a:r>
            <a:r>
              <a:rPr lang="en-US" dirty="0"/>
              <a:t> log files</a:t>
            </a:r>
          </a:p>
          <a:p>
            <a:pPr marL="431006" indent="-254794">
              <a:buFont typeface="Arial" panose="020B0604020202020204" pitchFamily="34" charset="0"/>
              <a:buChar char="•"/>
            </a:pPr>
            <a:r>
              <a:rPr lang="en-US" dirty="0"/>
              <a:t>Generating, capturing and analyzing network traffic using open-source tools (e.g., </a:t>
            </a:r>
            <a:r>
              <a:rPr lang="en-US" dirty="0" err="1"/>
              <a:t>nmap</a:t>
            </a:r>
            <a:r>
              <a:rPr lang="en-US" dirty="0"/>
              <a:t>, </a:t>
            </a:r>
            <a:r>
              <a:rPr lang="en-US" dirty="0" err="1"/>
              <a:t>tcpdump</a:t>
            </a:r>
            <a:r>
              <a:rPr lang="en-US" dirty="0"/>
              <a:t>, </a:t>
            </a:r>
            <a:r>
              <a:rPr lang="en-US" dirty="0" err="1"/>
              <a:t>Wireshak</a:t>
            </a:r>
            <a:r>
              <a:rPr lang="en-US" dirty="0"/>
              <a:t>)</a:t>
            </a:r>
          </a:p>
          <a:p>
            <a:pPr marL="431006" indent="-254794">
              <a:buFont typeface="Arial" panose="020B0604020202020204" pitchFamily="34" charset="0"/>
              <a:buChar char="•"/>
            </a:pPr>
            <a:r>
              <a:rPr lang="en-US" dirty="0"/>
              <a:t>Introduction to </a:t>
            </a:r>
            <a:r>
              <a:rPr lang="en-US" dirty="0" err="1"/>
              <a:t>Zeek</a:t>
            </a:r>
            <a:r>
              <a:rPr lang="en-US" dirty="0"/>
              <a:t> scripting</a:t>
            </a:r>
          </a:p>
          <a:p>
            <a:pPr marL="431006" indent="-254794">
              <a:buFont typeface="Arial" panose="020B0604020202020204" pitchFamily="34" charset="0"/>
              <a:buChar char="•"/>
            </a:pPr>
            <a:r>
              <a:rPr lang="en-US" dirty="0"/>
              <a:t>Using Machine Learning features to infer and classify anomalies</a:t>
            </a:r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71706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33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588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Zeek</a:t>
            </a:r>
            <a:r>
              <a:rPr lang="en-US" dirty="0"/>
              <a:t>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Lab experiments</a:t>
            </a:r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71706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34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EAFABA-6D70-4442-B11A-D9B15790C5EB}"/>
              </a:ext>
            </a:extLst>
          </p:cNvPr>
          <p:cNvSpPr txBox="1">
            <a:spLocks/>
          </p:cNvSpPr>
          <p:nvPr/>
        </p:nvSpPr>
        <p:spPr>
          <a:xfrm>
            <a:off x="457201" y="1329376"/>
            <a:ext cx="3907631" cy="28383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1: 	Introduction to the Capabilities of </a:t>
            </a:r>
            <a:r>
              <a:rPr lang="en-US" sz="975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Zeek</a:t>
            </a:r>
            <a:endParaRPr lang="en-US" sz="9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2: 	An Overview of </a:t>
            </a:r>
            <a:r>
              <a:rPr lang="en-US" sz="975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Zeek</a:t>
            </a: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Logs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3: 	Parsing, Reading and Organizing </a:t>
            </a:r>
            <a:r>
              <a:rPr lang="en-US" sz="975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Zeek</a:t>
            </a: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 Files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4: 	Generation, Capturing and Analyzing Network Scanner Traffic	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5:	Generation, Capturing and Analyzing DoS and DDoS-centric Network Traffic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6: 	Introduction to </a:t>
            </a:r>
            <a:r>
              <a:rPr lang="en-US" sz="975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Zeek</a:t>
            </a: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Scripting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B576F1-23C5-425D-8EC3-96030B1E56DA}"/>
              </a:ext>
            </a:extLst>
          </p:cNvPr>
          <p:cNvSpPr txBox="1">
            <a:spLocks/>
          </p:cNvSpPr>
          <p:nvPr/>
        </p:nvSpPr>
        <p:spPr>
          <a:xfrm>
            <a:off x="4779170" y="1329376"/>
            <a:ext cx="4114799" cy="2286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7: 	Introduction to </a:t>
            </a:r>
            <a:r>
              <a:rPr lang="en-US" sz="975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Zeek</a:t>
            </a: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Signatures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8: 	Advanced </a:t>
            </a:r>
            <a:r>
              <a:rPr lang="en-US" sz="975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Zeek</a:t>
            </a: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Scripting for Anomaly and Malicious Event Detection</a:t>
            </a: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9: 	Profiling and Performance Metrics of </a:t>
            </a:r>
            <a:r>
              <a:rPr lang="en-US" sz="975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Zeek</a:t>
            </a:r>
            <a:endParaRPr lang="en-US" sz="9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8" indent="-471488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10: 	Application of the </a:t>
            </a:r>
            <a:r>
              <a:rPr lang="en-US" sz="975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Zeek</a:t>
            </a: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IDS for Real-Time Network Protection</a:t>
            </a:r>
          </a:p>
          <a:p>
            <a:pPr marL="345281" indent="-345281" algn="just" defTabSz="514350">
              <a:spcBef>
                <a:spcPts val="563"/>
              </a:spcBef>
              <a:buClrTx/>
              <a:tabLst>
                <a:tab pos="557213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11: 	Preprocessing of </a:t>
            </a:r>
            <a:r>
              <a:rPr lang="en-US" sz="975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Zeek</a:t>
            </a: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Output Logs for Machine Learning	</a:t>
            </a:r>
          </a:p>
          <a:p>
            <a:pPr marL="557213" indent="-557213" algn="just" defTabSz="514350">
              <a:spcBef>
                <a:spcPts val="563"/>
              </a:spcBef>
              <a:buClrTx/>
              <a:tabLst>
                <a:tab pos="814388" algn="l"/>
              </a:tabLst>
              <a:defRPr/>
            </a:pPr>
            <a:r>
              <a:rPr lang="en-US" sz="9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12: 	Developing Machine Learning Classifiers for Anomaly Inference and Classification</a:t>
            </a:r>
            <a:endParaRPr lang="en-US" altLang="en-US" sz="9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08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Lab Manuals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lab starts with a section </a:t>
            </a:r>
            <a:r>
              <a:rPr lang="en-US" altLang="en-US" i="1" dirty="0"/>
              <a:t>Overview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Objectives 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Lab settings: passwords, device names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Roadmap: organization of the lab</a:t>
            </a:r>
          </a:p>
          <a:p>
            <a:r>
              <a:rPr lang="en-US" altLang="en-US" i="1" dirty="0"/>
              <a:t>Section 1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Background information of the topic being covered (e.g., creating </a:t>
            </a:r>
            <a:r>
              <a:rPr lang="en-US" altLang="en-US" dirty="0" err="1"/>
              <a:t>Zeek</a:t>
            </a:r>
            <a:r>
              <a:rPr lang="en-US" altLang="en-US" dirty="0"/>
              <a:t> scripts for anomaly detection)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Section 1 is optional (i.e., the reader can skip this section and move to lab directions)</a:t>
            </a:r>
          </a:p>
          <a:p>
            <a:r>
              <a:rPr lang="en-US" altLang="en-US" i="1" dirty="0"/>
              <a:t>Section 2… n</a:t>
            </a:r>
          </a:p>
          <a:p>
            <a:pPr marL="432197" lvl="1" indent="-226219">
              <a:buFont typeface="Arial" panose="020B0604020202020204" pitchFamily="34" charset="0"/>
              <a:buChar char="•"/>
            </a:pPr>
            <a:r>
              <a:rPr lang="en-US" altLang="en-US" dirty="0"/>
              <a:t>Step-by-step directions</a:t>
            </a:r>
          </a:p>
          <a:p>
            <a:pPr marL="438531" lvl="1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219075" indent="-219075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70248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35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5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9143999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4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rgbClr val="FFFFFF">
              <a:alpha val="50588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4"/>
          <p:cNvSpPr txBox="1"/>
          <p:nvPr/>
        </p:nvSpPr>
        <p:spPr>
          <a:xfrm>
            <a:off x="1283977" y="1628775"/>
            <a:ext cx="68208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Thank you</a:t>
            </a:r>
            <a:endParaRPr sz="96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99" name="Google Shape;399;p14"/>
          <p:cNvPicPr preferRelativeResize="0"/>
          <p:nvPr/>
        </p:nvPicPr>
        <p:blipFill rotWithShape="1">
          <a:blip r:embed="rId4">
            <a:alphaModFix/>
          </a:blip>
          <a:srcRect r="81729"/>
          <a:stretch/>
        </p:blipFill>
        <p:spPr>
          <a:xfrm>
            <a:off x="4080850" y="4503673"/>
            <a:ext cx="982300" cy="13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4"/>
          <p:cNvSpPr txBox="1"/>
          <p:nvPr/>
        </p:nvSpPr>
        <p:spPr>
          <a:xfrm>
            <a:off x="1863900" y="5627100"/>
            <a:ext cx="5416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www.wastc.org </a:t>
            </a:r>
            <a:endParaRPr sz="2100" b="0" i="0" u="none" strike="noStrike" cap="none">
              <a:solidFill>
                <a:srgbClr val="38761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71526"/>
            <a:ext cx="8435513" cy="3600449"/>
          </a:xfrm>
        </p:spPr>
        <p:txBody>
          <a:bodyPr/>
          <a:lstStyle/>
          <a:p>
            <a:pPr marL="219075" indent="-2190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Science, engineering, mobile applications are generating data at an unprecedented rate</a:t>
            </a:r>
          </a:p>
          <a:p>
            <a:pPr marL="219075" indent="-2190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From large facilities to portable devices, instruments can produce hundreds of terabytes in short periods of time</a:t>
            </a:r>
          </a:p>
          <a:p>
            <a:pPr marL="219075" indent="-2190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/>
              <a:t>Data must be typically transferred across high-throughput high-latency Wide Area Networks (WANs)</a:t>
            </a:r>
          </a:p>
          <a:p>
            <a:pPr marL="219075" indent="-2190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The Energy Science Network (</a:t>
            </a:r>
            <a:r>
              <a:rPr lang="en-US" altLang="en-US" sz="1800" dirty="0" err="1"/>
              <a:t>ESnet</a:t>
            </a:r>
            <a:r>
              <a:rPr lang="en-US" altLang="en-US" sz="1800" dirty="0"/>
              <a:t>) is the backbone connecting U.S. national laboratories and research centers </a:t>
            </a:r>
          </a:p>
          <a:p>
            <a:pPr marL="219075" indent="-219075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38531" lvl="1" indent="-219075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17059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4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DFC0312-4859-4A13-8C90-65D2E8988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64" y="3018921"/>
            <a:ext cx="391120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1EE4A9F-50C9-49A4-8200-131A8E84B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88" y="2901462"/>
            <a:ext cx="2678975" cy="18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D6AAC576-91E2-45BC-B367-D2F32276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25" y="3769015"/>
            <a:ext cx="962123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buClrTx/>
            </a:pPr>
            <a:r>
              <a:rPr lang="en-US" altLang="en-US" sz="1125" kern="1200" dirty="0">
                <a:solidFill>
                  <a:prstClr val="black"/>
                </a:solidFill>
                <a:ea typeface="+mn-ea"/>
              </a:rPr>
              <a:t>Applications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90428E5-8B51-4273-86EB-DD360C7A8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196" y="3769015"/>
            <a:ext cx="970137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buClrTx/>
            </a:pPr>
            <a:r>
              <a:rPr lang="en-US" altLang="en-US" sz="1125" kern="1200" dirty="0" err="1">
                <a:solidFill>
                  <a:prstClr val="black"/>
                </a:solidFill>
                <a:ea typeface="+mn-ea"/>
              </a:rPr>
              <a:t>ESnet</a:t>
            </a:r>
            <a:r>
              <a:rPr lang="en-US" altLang="en-US" sz="1125" kern="1200" dirty="0">
                <a:solidFill>
                  <a:prstClr val="black"/>
                </a:solidFill>
                <a:ea typeface="+mn-ea"/>
              </a:rPr>
              <a:t> traffic</a:t>
            </a:r>
          </a:p>
        </p:txBody>
      </p:sp>
    </p:spTree>
    <p:extLst>
      <p:ext uri="{BB962C8B-B14F-4D97-AF65-F5344CB8AC3E}">
        <p14:creationId xmlns:p14="http://schemas.microsoft.com/office/powerpoint/2010/main" val="253182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en-US" dirty="0"/>
              <a:t>A biology experiment using the U.S. National Energy Research Scientific Computing Center (NERSC) resources</a:t>
            </a:r>
          </a:p>
          <a:p>
            <a:pPr marL="219075" indent="-219075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38531" lvl="1" indent="-219075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17059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377C4C-3CC3-4FE5-95B9-B35C0C5E275D}"/>
              </a:ext>
            </a:extLst>
          </p:cNvPr>
          <p:cNvSpPr txBox="1">
            <a:spLocks/>
          </p:cNvSpPr>
          <p:nvPr/>
        </p:nvSpPr>
        <p:spPr bwMode="auto">
          <a:xfrm>
            <a:off x="1411258" y="1620716"/>
            <a:ext cx="3028950" cy="2445544"/>
          </a:xfrm>
          <a:prstGeom prst="rect">
            <a:avLst/>
          </a:prstGeom>
          <a:noFill/>
          <a:ln w="25400" algn="ctr">
            <a:solidFill>
              <a:srgbClr val="4BAC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>
              <a:buClrTx/>
              <a:buSzTx/>
              <a:buNone/>
            </a:pPr>
            <a:endParaRPr lang="en-US" altLang="en-US" sz="1800" b="1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algn="ctr" defTabSz="342900">
              <a:buClrTx/>
              <a:buSzTx/>
              <a:buNone/>
            </a:pPr>
            <a:r>
              <a:rPr lang="en-US" altLang="en-US" sz="2100" b="1" kern="1200" dirty="0" err="1">
                <a:solidFill>
                  <a:srgbClr val="000000"/>
                </a:solidFill>
                <a:ea typeface="+mn-ea"/>
                <a:cs typeface="+mn-cs"/>
              </a:rPr>
              <a:t>SnapChat</a:t>
            </a:r>
            <a:r>
              <a:rPr lang="en-US" altLang="en-US" sz="2100" b="1" kern="1200" dirty="0">
                <a:solidFill>
                  <a:srgbClr val="000000"/>
                </a:solidFill>
                <a:ea typeface="+mn-ea"/>
                <a:cs typeface="+mn-cs"/>
              </a:rPr>
              <a:t> Data produced per day worldwide by millions of people </a:t>
            </a:r>
          </a:p>
          <a:p>
            <a:pPr algn="ctr" defTabSz="342900">
              <a:buClrTx/>
              <a:buSzTx/>
              <a:buNone/>
            </a:pPr>
            <a:r>
              <a:rPr lang="en-US" altLang="en-US" sz="2100" b="1" kern="1200" dirty="0">
                <a:solidFill>
                  <a:srgbClr val="000000"/>
                </a:solidFill>
                <a:ea typeface="+mn-ea"/>
                <a:cs typeface="+mn-cs"/>
              </a:rPr>
              <a:t>= </a:t>
            </a:r>
            <a:r>
              <a:rPr lang="en-US" altLang="en-US" b="1" kern="1200" dirty="0">
                <a:solidFill>
                  <a:srgbClr val="000000"/>
                </a:solidFill>
                <a:ea typeface="+mn-ea"/>
                <a:cs typeface="+mn-cs"/>
              </a:rPr>
              <a:t>38 TB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8AC429B-17DC-4C01-938C-D615066A7F3C}"/>
              </a:ext>
            </a:extLst>
          </p:cNvPr>
          <p:cNvSpPr txBox="1">
            <a:spLocks/>
          </p:cNvSpPr>
          <p:nvPr/>
        </p:nvSpPr>
        <p:spPr>
          <a:xfrm>
            <a:off x="4700954" y="1620716"/>
            <a:ext cx="3028950" cy="2445544"/>
          </a:xfrm>
          <a:prstGeom prst="rect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buClr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 algn="ctr" defTabSz="342900">
              <a:buClr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 algn="ctr" defTabSz="342900">
              <a:buClrTx/>
              <a:buNone/>
              <a:defRPr/>
            </a:pPr>
            <a:r>
              <a:rPr lang="en-US" sz="2100" b="1" dirty="0">
                <a:solidFill>
                  <a:srgbClr val="000000"/>
                </a:solidFill>
                <a:latin typeface="Calibri" panose="020F0502020204030204"/>
              </a:rPr>
              <a:t>One Biology experiment by a team of nine scientists:</a:t>
            </a:r>
          </a:p>
          <a:p>
            <a:pPr marL="0" indent="0" algn="ctr" defTabSz="342900">
              <a:buClrTx/>
              <a:buNone/>
              <a:defRPr/>
            </a:pPr>
            <a:r>
              <a:rPr lang="en-US" sz="4500" b="1" dirty="0">
                <a:solidFill>
                  <a:srgbClr val="000000"/>
                </a:solidFill>
                <a:latin typeface="Calibri" panose="020F0502020204030204"/>
              </a:rPr>
              <a:t>= 114 TB</a:t>
            </a:r>
          </a:p>
          <a:p>
            <a:pPr marL="0" indent="0" algn="ctr" defTabSz="342900">
              <a:buClrTx/>
              <a:buNone/>
              <a:defRPr/>
            </a:pPr>
            <a:r>
              <a:rPr lang="en-US" sz="2100" b="1" dirty="0">
                <a:solidFill>
                  <a:srgbClr val="000000"/>
                </a:solidFill>
                <a:latin typeface="Calibri" panose="020F0502020204030204"/>
              </a:rPr>
              <a:t>(Photosystem II X-Ray Study)</a:t>
            </a:r>
          </a:p>
          <a:p>
            <a:pPr marL="0" indent="0" algn="ctr" defTabSz="342900">
              <a:buClr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BDA117B-97D9-4006-9D7D-7BFDA3A5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58" y="4504226"/>
            <a:ext cx="245451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buClrTx/>
            </a:pPr>
            <a:r>
              <a:rPr lang="en-US" altLang="en-US" sz="900" kern="1200" dirty="0">
                <a:solidFill>
                  <a:prstClr val="black"/>
                </a:solidFill>
                <a:ea typeface="+mn-ea"/>
                <a:hlinkClick r:id="rId2"/>
              </a:rPr>
              <a:t>http://www.nature.com/articles/ncomms5371</a:t>
            </a:r>
            <a:endParaRPr lang="en-US" altLang="en-US" sz="900" kern="1200" dirty="0">
              <a:solidFill>
                <a:prstClr val="black"/>
              </a:solidFill>
              <a:ea typeface="+mn-ea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36C860-556B-40AE-BC72-9876EF08030A}"/>
              </a:ext>
            </a:extLst>
          </p:cNvPr>
          <p:cNvCxnSpPr>
            <a:cxnSpLocks/>
          </p:cNvCxnSpPr>
          <p:nvPr/>
        </p:nvCxnSpPr>
        <p:spPr>
          <a:xfrm>
            <a:off x="1411258" y="4503035"/>
            <a:ext cx="24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5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18" y="709799"/>
            <a:ext cx="8238638" cy="360044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There are features in network devices that are important for high performance</a:t>
            </a:r>
            <a:endParaRPr lang="en-US" dirty="0"/>
          </a:p>
          <a:p>
            <a:pPr marL="438531" lvl="1" indent="-219075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17059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6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C606476E-6181-4DD8-ACDC-FB8F56308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74" y="1652223"/>
            <a:ext cx="6149525" cy="24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37C1C760-EF55-45DE-A8BC-4DD2F77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152" y="4099381"/>
            <a:ext cx="5549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buClrTx/>
            </a:pPr>
            <a:r>
              <a:rPr lang="en-US" altLang="en-US" sz="1200" kern="1200" dirty="0">
                <a:solidFill>
                  <a:prstClr val="black"/>
                </a:solidFill>
                <a:ea typeface="+mn-ea"/>
              </a:rPr>
              <a:t>L1			L2 / L3			L4/L5		     L5			L3/L5</a:t>
            </a:r>
          </a:p>
        </p:txBody>
      </p:sp>
    </p:spTree>
    <p:extLst>
      <p:ext uri="{BB962C8B-B14F-4D97-AF65-F5344CB8AC3E}">
        <p14:creationId xmlns:p14="http://schemas.microsoft.com/office/powerpoint/2010/main" val="43581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18" y="709799"/>
            <a:ext cx="8238638" cy="360044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How can we teach these topics using a scalable environment?</a:t>
            </a:r>
          </a:p>
          <a:p>
            <a:pPr marL="0" indent="0">
              <a:buNone/>
            </a:pPr>
            <a:r>
              <a:rPr lang="en-US" dirty="0"/>
              <a:t>Requirements</a:t>
            </a:r>
          </a:p>
          <a:p>
            <a:pPr marL="210741" indent="-210741">
              <a:buFont typeface="Arial" panose="020B0604020202020204" pitchFamily="34" charset="0"/>
              <a:buChar char="•"/>
            </a:pPr>
            <a:r>
              <a:rPr lang="en-US" dirty="0"/>
              <a:t>High performance; speeds of ~50 Gbps</a:t>
            </a:r>
          </a:p>
          <a:p>
            <a:pPr marL="210741" indent="-210741">
              <a:buFont typeface="Arial" panose="020B0604020202020204" pitchFamily="34" charset="0"/>
              <a:buChar char="•"/>
            </a:pPr>
            <a:r>
              <a:rPr lang="en-US" dirty="0"/>
              <a:t>Scalability; platform must be capable of cloning pods and expand capacity easily</a:t>
            </a:r>
          </a:p>
          <a:p>
            <a:pPr marL="210741" indent="-210741">
              <a:buFont typeface="Arial" panose="020B0604020202020204" pitchFamily="34" charset="0"/>
              <a:buChar char="•"/>
            </a:pPr>
            <a:r>
              <a:rPr lang="en-US" dirty="0"/>
              <a:t>Real protocol stack, no simulation</a:t>
            </a:r>
          </a:p>
          <a:p>
            <a:pPr marL="210741" indent="-210741">
              <a:buFont typeface="Arial" panose="020B0604020202020204" pitchFamily="34" charset="0"/>
              <a:buChar char="•"/>
            </a:pPr>
            <a:r>
              <a:rPr lang="en-US" dirty="0"/>
              <a:t>Free tools</a:t>
            </a:r>
          </a:p>
          <a:p>
            <a:pPr marL="210741" indent="-210741"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buFont typeface="Arial" panose="020B0604020202020204" pitchFamily="34" charset="0"/>
              <a:buChar char="•"/>
            </a:pPr>
            <a:endParaRPr lang="en-US" dirty="0"/>
          </a:p>
          <a:p>
            <a:pPr marL="438531" lvl="1" indent="-219075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17059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7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93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18" y="709799"/>
            <a:ext cx="8238638" cy="360044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Partnering with the Network Development Group (NDG)</a:t>
            </a:r>
            <a:endParaRPr lang="en-US" dirty="0"/>
          </a:p>
          <a:p>
            <a:pPr marL="210741" indent="-210741"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buFont typeface="Arial" panose="020B0604020202020204" pitchFamily="34" charset="0"/>
              <a:buChar char="•"/>
            </a:pPr>
            <a:endParaRPr lang="en-US" dirty="0"/>
          </a:p>
          <a:p>
            <a:pPr marL="438531" lvl="1" indent="-219075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17059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8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BB126B-5932-49F1-8401-68FB20B89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995285"/>
              </p:ext>
            </p:extLst>
          </p:nvPr>
        </p:nvGraphicFramePr>
        <p:xfrm>
          <a:off x="775672" y="1347185"/>
          <a:ext cx="7583620" cy="2746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906">
                  <a:extLst>
                    <a:ext uri="{9D8B030D-6E8A-4147-A177-3AD203B41FA5}">
                      <a16:colId xmlns:a16="http://schemas.microsoft.com/office/drawing/2014/main" val="3007434720"/>
                    </a:ext>
                  </a:extLst>
                </a:gridCol>
                <a:gridCol w="2843857">
                  <a:extLst>
                    <a:ext uri="{9D8B030D-6E8A-4147-A177-3AD203B41FA5}">
                      <a16:colId xmlns:a16="http://schemas.microsoft.com/office/drawing/2014/main" val="374435292"/>
                    </a:ext>
                  </a:extLst>
                </a:gridCol>
                <a:gridCol w="2843857">
                  <a:extLst>
                    <a:ext uri="{9D8B030D-6E8A-4147-A177-3AD203B41FA5}">
                      <a16:colId xmlns:a16="http://schemas.microsoft.com/office/drawing/2014/main" val="2131172172"/>
                    </a:ext>
                  </a:extLst>
                </a:gridCol>
              </a:tblGrid>
              <a:tr h="203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Cloud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Cloud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61827"/>
                  </a:ext>
                </a:extLst>
              </a:tr>
              <a:tr h="407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Granularity to allocate physical resources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granular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granular (access to the physical resources requires additional fees)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286887608"/>
                  </a:ext>
                </a:extLst>
              </a:tr>
              <a:tr h="3771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to create custom pods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difficult; hard to design complex topologies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167394658"/>
                  </a:ext>
                </a:extLst>
              </a:tr>
              <a:tr h="5728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effective when used extensively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effective for individual / small virtual machines; costly for large virtual machines over time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4251445046"/>
                  </a:ext>
                </a:extLst>
              </a:tr>
              <a:tr h="5728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layer for pedagogy, presentation of virtual scenarios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flexible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flexible; limited to providers’ interface, e.g., command-line interface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878171331"/>
                  </a:ext>
                </a:extLst>
              </a:tr>
              <a:tr h="611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Time-sharing compute resources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owner controls who can access resources. Easy to implement time-sharing policies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 provider controls who can access resources (typically, a fee is required per user accessing resources)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358611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96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705709" y="1921893"/>
            <a:ext cx="58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ea typeface="+mn-ea"/>
                <a:cs typeface="+mn-cs"/>
              </a:rPr>
              <a:t>Environment: Mininet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r>
              <a:rPr lang="en-US" kern="1200" dirty="0">
                <a:latin typeface="Calibri" panose="020F0502020204030204"/>
                <a:ea typeface="+mn-ea"/>
                <a:cs typeface="+mn-cs"/>
              </a:rPr>
              <a:t>Introduction to Mininet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lors 17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21A2BE"/>
      </a:accent1>
      <a:accent2>
        <a:srgbClr val="DF1E2C"/>
      </a:accent2>
      <a:accent3>
        <a:srgbClr val="EF672C"/>
      </a:accent3>
      <a:accent4>
        <a:srgbClr val="38609D"/>
      </a:accent4>
      <a:accent5>
        <a:srgbClr val="42497C"/>
      </a:accent5>
      <a:accent6>
        <a:srgbClr val="7C3E4B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lors 17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21A2BE"/>
      </a:accent1>
      <a:accent2>
        <a:srgbClr val="DF1E2C"/>
      </a:accent2>
      <a:accent3>
        <a:srgbClr val="EF672C"/>
      </a:accent3>
      <a:accent4>
        <a:srgbClr val="38609D"/>
      </a:accent4>
      <a:accent5>
        <a:srgbClr val="42497C"/>
      </a:accent5>
      <a:accent6>
        <a:srgbClr val="7C3E4B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2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1784</Words>
  <Application>Microsoft Office PowerPoint</Application>
  <PresentationFormat>On-screen Show (16:9)</PresentationFormat>
  <Paragraphs>374</Paragraphs>
  <Slides>36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Calibri</vt:lpstr>
      <vt:lpstr>Calibri Light</vt:lpstr>
      <vt:lpstr>Calistoga</vt:lpstr>
      <vt:lpstr>Raleway</vt:lpstr>
      <vt:lpstr>Wingdings</vt:lpstr>
      <vt:lpstr>Arial</vt:lpstr>
      <vt:lpstr>Oswald</vt:lpstr>
      <vt:lpstr>Avenir Next</vt:lpstr>
      <vt:lpstr>1_Office Theme</vt:lpstr>
      <vt:lpstr>Office Theme</vt:lpstr>
      <vt:lpstr>Retrospect</vt:lpstr>
      <vt:lpstr>1_Retrospect</vt:lpstr>
      <vt:lpstr>2_Retrospect</vt:lpstr>
      <vt:lpstr>Visio</vt:lpstr>
      <vt:lpstr>PowerPoint Presentation</vt:lpstr>
      <vt:lpstr>Welcome!</vt:lpstr>
      <vt:lpstr>Agenda</vt:lpstr>
      <vt:lpstr>Motivation</vt:lpstr>
      <vt:lpstr>Motivation</vt:lpstr>
      <vt:lpstr>Motivation</vt:lpstr>
      <vt:lpstr>Motivation</vt:lpstr>
      <vt:lpstr>Motivation</vt:lpstr>
      <vt:lpstr>PowerPoint Presentation</vt:lpstr>
      <vt:lpstr>Mininet</vt:lpstr>
      <vt:lpstr>Mininet</vt:lpstr>
      <vt:lpstr>Mininet Nodes</vt:lpstr>
      <vt:lpstr>MiniEdit</vt:lpstr>
      <vt:lpstr>MiniEdit</vt:lpstr>
      <vt:lpstr>Host Configuration</vt:lpstr>
      <vt:lpstr>Starting Emulation</vt:lpstr>
      <vt:lpstr>Executing Commands on Hosts</vt:lpstr>
      <vt:lpstr>Testing Connectivity</vt:lpstr>
      <vt:lpstr>PowerPoint Presentation</vt:lpstr>
      <vt:lpstr>SDN Lab Series</vt:lpstr>
      <vt:lpstr>SDN Lab Series</vt:lpstr>
      <vt:lpstr>SDN Lab Series </vt:lpstr>
      <vt:lpstr>Organization of Lab Manuals</vt:lpstr>
      <vt:lpstr>Examples</vt:lpstr>
      <vt:lpstr>Examples</vt:lpstr>
      <vt:lpstr>Examples</vt:lpstr>
      <vt:lpstr>PowerPoint Presentation</vt:lpstr>
      <vt:lpstr>Open vSwitch Lab Series</vt:lpstr>
      <vt:lpstr>Open vSwitch Lab Series</vt:lpstr>
      <vt:lpstr>Organization of Lab Manuals</vt:lpstr>
      <vt:lpstr>PowerPoint Presentation</vt:lpstr>
      <vt:lpstr>Zeek Lab Series</vt:lpstr>
      <vt:lpstr>Zeek Lab Series</vt:lpstr>
      <vt:lpstr>Zeek Lab Series</vt:lpstr>
      <vt:lpstr>Organization of Lab Manuals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CRICHIGNO BENITEZ, JORGE</dc:creator>
  <cp:lastModifiedBy>CRICHIGNO BENITEZ, JORGE</cp:lastModifiedBy>
  <cp:revision>7</cp:revision>
  <dcterms:modified xsi:type="dcterms:W3CDTF">2020-12-06T22:37:09Z</dcterms:modified>
</cp:coreProperties>
</file>