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0"/>
  </p:notesMasterIdLst>
  <p:handoutMasterIdLst>
    <p:handoutMasterId r:id="rId11"/>
  </p:handoutMasterIdLst>
  <p:sldIdLst>
    <p:sldId id="2130" r:id="rId2"/>
    <p:sldId id="334" r:id="rId3"/>
    <p:sldId id="2116" r:id="rId4"/>
    <p:sldId id="2120" r:id="rId5"/>
    <p:sldId id="353" r:id="rId6"/>
    <p:sldId id="2210" r:id="rId7"/>
    <p:sldId id="2211" r:id="rId8"/>
    <p:sldId id="2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DBEEF3"/>
    <a:srgbClr val="B3FFB3"/>
    <a:srgbClr val="F7FFF7"/>
    <a:srgbClr val="FFEEEB"/>
    <a:srgbClr val="F3FFF3"/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29" autoAdjust="0"/>
    <p:restoredTop sz="94666"/>
  </p:normalViewPr>
  <p:slideViewPr>
    <p:cSldViewPr snapToGrid="0">
      <p:cViewPr varScale="1">
        <p:scale>
          <a:sx n="105" d="100"/>
          <a:sy n="105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loum, Ali" userId="0e46b76c-4dc3-49df-abdc-a913f6f1ee66" providerId="ADAL" clId="{DE43EA3D-6C81-4170-BD63-7E206C4C00D4}"/>
    <pc:docChg chg="modSld">
      <pc:chgData name="Mazloum, Ali" userId="0e46b76c-4dc3-49df-abdc-a913f6f1ee66" providerId="ADAL" clId="{DE43EA3D-6C81-4170-BD63-7E206C4C00D4}" dt="2025-04-14T21:03:53.683" v="8" actId="20577"/>
      <pc:docMkLst>
        <pc:docMk/>
      </pc:docMkLst>
      <pc:sldChg chg="modSp mod">
        <pc:chgData name="Mazloum, Ali" userId="0e46b76c-4dc3-49df-abdc-a913f6f1ee66" providerId="ADAL" clId="{DE43EA3D-6C81-4170-BD63-7E206C4C00D4}" dt="2025-04-14T21:03:53.683" v="8" actId="20577"/>
        <pc:sldMkLst>
          <pc:docMk/>
          <pc:sldMk cId="394781124" sldId="2130"/>
        </pc:sldMkLst>
        <pc:spChg chg="mod">
          <ac:chgData name="Mazloum, Ali" userId="0e46b76c-4dc3-49df-abdc-a913f6f1ee66" providerId="ADAL" clId="{DE43EA3D-6C81-4170-BD63-7E206C4C00D4}" dt="2025-04-14T21:03:53.683" v="8" actId="20577"/>
          <ac:spMkLst>
            <pc:docMk/>
            <pc:sldMk cId="394781124" sldId="2130"/>
            <ac:spMk id="2" creationId="{0D1F3A99-91F5-44A2-9A29-778E2BCA2F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3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49C0E-2CE0-5095-AC47-CA0D612C6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354CD-FB38-1B0D-52CC-7E42FD16E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82608-0CD6-2CE2-EEC9-E3C6E30A1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19400-D0D7-B8FE-DEFF-EF8E0CD1E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775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91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62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5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research.cec.sc.edu/cyberinfra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997089" y="504497"/>
            <a:ext cx="8287089" cy="6320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Lab Libraries for 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DMZ Topics	</a:t>
            </a: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Elie Kfoury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 (USC)</a:t>
            </a:r>
          </a:p>
          <a:p>
            <a:pPr algn="ctr"/>
            <a:r>
              <a:rPr lang="en-US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https://research.cec.sc.edu/cyberinfra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 (USC)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Engagement and Performance Operations Center (EPOC)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Minority Serving - Cyberinfrastructure Consortium (MS-CC)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Hands-on Workshop on Science DMZ and P4-DPDK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Tuesday, April 15,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83DDA-2E39-EADF-8FEF-551C9855D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34" y="123799"/>
            <a:ext cx="1901106" cy="1175439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F047B80-A988-C9AD-710E-1B35A7880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097" y="1447311"/>
            <a:ext cx="851996" cy="85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F74B108-C9C8-C11C-4B5C-D34D7533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681" y="2611571"/>
            <a:ext cx="2037814" cy="50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97E0E9A-6ABA-54C3-C4F1-AB4374514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696" y="240534"/>
            <a:ext cx="1882799" cy="8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270E823-BC9E-8DAB-1C37-73A367316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34" y="1299238"/>
            <a:ext cx="2034129" cy="102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Tools and Protocols Lab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en-US" sz="2200" dirty="0"/>
              <a:t>The CI-Lab at the University of South Carolina (USC) developed a set of hands-on labs for Science DMZ topics</a:t>
            </a: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dirty="0"/>
              <a:t>Lab experiments</a:t>
            </a:r>
          </a:p>
          <a:p>
            <a:pPr marL="292100" lvl="1" indent="-2921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847611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EAFABA-6D70-4442-B11A-D9B15790C5EB}"/>
              </a:ext>
            </a:extLst>
          </p:cNvPr>
          <p:cNvSpPr txBox="1">
            <a:spLocks/>
          </p:cNvSpPr>
          <p:nvPr/>
        </p:nvSpPr>
        <p:spPr>
          <a:xfrm>
            <a:off x="879800" y="2472894"/>
            <a:ext cx="5210175" cy="3784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1: 	Introduction to Mininet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2: 	Introduction to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iPerf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3: 	WANs with latency, Jitter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4: 	WANs with Packet Loss, Duplication, Corruption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5: 	Setting WAN Bandwidth with Token Bucket Filter (TBF)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6: 	Traditional TCP Congestion Control (HTCP, Cubic, Reno)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7: 	Rate-based TCP Congestion Control (BBR)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8: 	Bandwidth-delay Product and TCP Buffer Size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9: 	Enhancing TCP Throughput with Parallel Streams</a:t>
            </a:r>
          </a:p>
          <a:p>
            <a:pPr marL="628650" marR="0" lvl="0" indent="-6286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10: 	Measuring TCP Fairness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1B576F1-23C5-425D-8EC3-96030B1E56DA}"/>
              </a:ext>
            </a:extLst>
          </p:cNvPr>
          <p:cNvSpPr txBox="1">
            <a:spLocks/>
          </p:cNvSpPr>
          <p:nvPr/>
        </p:nvSpPr>
        <p:spPr>
          <a:xfrm>
            <a:off x="6108052" y="2472893"/>
            <a:ext cx="5486398" cy="32014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 algn="just">
              <a:tabLst>
                <a:tab pos="742950" algn="l"/>
              </a:tabLs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11: 	Router’s Buffer Size </a:t>
            </a: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12: 	TCP Rate Control with Pacing</a:t>
            </a: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13:	Impact of Maximum Segment Size on Throughput</a:t>
            </a: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14:	Router’s </a:t>
            </a:r>
            <a:r>
              <a:rPr kumimoji="0" lang="en-US" alt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Bufferbloat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15:	Hardware Offloading on TCP Performance </a:t>
            </a: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16: 	Random Early Detection </a:t>
            </a: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17: 	Stochastic Fair Queueing </a:t>
            </a: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18: 	Controlled Delay (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CoDel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Active Queue Management</a:t>
            </a: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19: 	Proportional Integral Controller-Enhanced (PIE) </a:t>
            </a: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20: 	Classifying TCP traffic using Hierarchical Token Bucket (HTB)</a:t>
            </a: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 21:	 Enabling Large Data Transfers across a Science DMZ</a:t>
            </a:r>
          </a:p>
          <a:p>
            <a:pPr marL="742950" marR="0" lvl="0" indent="-7429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22:	Understanding UDP Abuses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085850" algn="l"/>
              </a:tabLst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3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DE6078-B42F-4994-A00D-7130C5E20563}"/>
              </a:ext>
            </a:extLst>
          </p:cNvPr>
          <p:cNvSpPr txBox="1">
            <a:spLocks/>
          </p:cNvSpPr>
          <p:nvPr/>
        </p:nvSpPr>
        <p:spPr>
          <a:xfrm>
            <a:off x="597548" y="1028700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400" dirty="0" err="1"/>
              <a:t>perfSONAR</a:t>
            </a:r>
            <a:r>
              <a:rPr lang="en-US" altLang="en-US" sz="2400" dirty="0"/>
              <a:t> provides a snapshot of the network performance</a:t>
            </a:r>
          </a:p>
          <a:p>
            <a:pPr marL="562356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100" dirty="0"/>
              <a:t>Throughput, latency, packet losses, etc.</a:t>
            </a:r>
          </a:p>
          <a:p>
            <a:pPr marL="225425" indent="-225425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225425" indent="-225425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 sz="21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432F24-BAD0-C1AB-2135-78A82AE8A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sz="4000" dirty="0"/>
              <a:t>End-to-end Monitoring with perfSONAR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53F4FD-B814-EA7F-A11E-E24A53885C07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881162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050B820-4E51-1C30-F143-41E3E39F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949" y="3030483"/>
            <a:ext cx="87820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5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44DFF-BB9D-5A67-AEBC-167A10F02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605CEE3-70A0-BD3B-1405-750DADA34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21" y="2449457"/>
            <a:ext cx="4598937" cy="38297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929BA-7FDF-CB07-B5B5-AEBEC0DC4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4399"/>
            <a:ext cx="10984851" cy="4800599"/>
          </a:xfrm>
        </p:spPr>
        <p:txBody>
          <a:bodyPr>
            <a:normAutofit/>
          </a:bodyPr>
          <a:lstStyle/>
          <a:p>
            <a:pPr marL="573582" lvl="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63196-0007-0077-F2BA-7D1B2E9D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867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4</a:t>
            </a:fld>
            <a:endParaRPr lang="en-US" sz="1867" dirty="0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9A09C04-302D-1FE4-2702-62454411A2BE}"/>
              </a:ext>
            </a:extLst>
          </p:cNvPr>
          <p:cNvSpPr txBox="1">
            <a:spLocks/>
          </p:cNvSpPr>
          <p:nvPr/>
        </p:nvSpPr>
        <p:spPr>
          <a:xfrm>
            <a:off x="392650" y="1033003"/>
            <a:ext cx="111897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3591" lvl="1" indent="-38099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1ECF6FB-0E6F-1E5F-F345-D1D733AB1E83}"/>
              </a:ext>
            </a:extLst>
          </p:cNvPr>
          <p:cNvSpPr txBox="1">
            <a:spLocks/>
          </p:cNvSpPr>
          <p:nvPr/>
        </p:nvSpPr>
        <p:spPr>
          <a:xfrm>
            <a:off x="597549" y="1262382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27C0279-044B-B1C1-8D35-9AD181665725}"/>
              </a:ext>
            </a:extLst>
          </p:cNvPr>
          <p:cNvCxnSpPr>
            <a:cxnSpLocks/>
          </p:cNvCxnSpPr>
          <p:nvPr/>
        </p:nvCxnSpPr>
        <p:spPr>
          <a:xfrm flipH="1">
            <a:off x="831082" y="5988677"/>
            <a:ext cx="4079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18B9D66-EF49-801D-6454-2C73F1066766}"/>
              </a:ext>
            </a:extLst>
          </p:cNvPr>
          <p:cNvSpPr txBox="1"/>
          <p:nvPr/>
        </p:nvSpPr>
        <p:spPr>
          <a:xfrm>
            <a:off x="1907299" y="2841110"/>
            <a:ext cx="3680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perfSONAR Toolkit + Central Management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E0CC1B-B8B2-D2E2-7CF8-1D52AE578B70}"/>
              </a:ext>
            </a:extLst>
          </p:cNvPr>
          <p:cNvCxnSpPr>
            <a:cxnSpLocks/>
          </p:cNvCxnSpPr>
          <p:nvPr/>
        </p:nvCxnSpPr>
        <p:spPr>
          <a:xfrm flipV="1">
            <a:off x="3732107" y="3165711"/>
            <a:ext cx="0" cy="318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3C01C77-5209-8D5E-242F-21F9AF13E6E1}"/>
              </a:ext>
            </a:extLst>
          </p:cNvPr>
          <p:cNvSpPr txBox="1"/>
          <p:nvPr/>
        </p:nvSpPr>
        <p:spPr>
          <a:xfrm>
            <a:off x="1902870" y="6453328"/>
            <a:ext cx="2321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perfSONAR Toolkit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6DFA6-14A6-5CB9-CA8D-97A7A102248B}"/>
              </a:ext>
            </a:extLst>
          </p:cNvPr>
          <p:cNvSpPr txBox="1"/>
          <p:nvPr/>
        </p:nvSpPr>
        <p:spPr>
          <a:xfrm>
            <a:off x="183641" y="5804011"/>
            <a:ext cx="8767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PWA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AB7D79-FE1D-7808-6460-CCAE8F5622BF}"/>
              </a:ext>
            </a:extLst>
          </p:cNvPr>
          <p:cNvCxnSpPr>
            <a:cxnSpLocks/>
          </p:cNvCxnSpPr>
          <p:nvPr/>
        </p:nvCxnSpPr>
        <p:spPr>
          <a:xfrm>
            <a:off x="1710267" y="6188729"/>
            <a:ext cx="480907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ED0A94-3302-3F6B-4A0B-5ACF5997C24E}"/>
              </a:ext>
            </a:extLst>
          </p:cNvPr>
          <p:cNvCxnSpPr>
            <a:cxnSpLocks/>
          </p:cNvCxnSpPr>
          <p:nvPr/>
        </p:nvCxnSpPr>
        <p:spPr>
          <a:xfrm flipH="1">
            <a:off x="3937424" y="6242254"/>
            <a:ext cx="516043" cy="315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>
            <a:extLst>
              <a:ext uri="{FF2B5EF4-FFF2-40B4-BE49-F238E27FC236}">
                <a16:creationId xmlns:a16="http://schemas.microsoft.com/office/drawing/2014/main" id="{8672F3FB-D751-BC86-E9D0-2529E7423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953" y="2658308"/>
            <a:ext cx="6060017" cy="376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3">
            <a:extLst>
              <a:ext uri="{FF2B5EF4-FFF2-40B4-BE49-F238E27FC236}">
                <a16:creationId xmlns:a16="http://schemas.microsoft.com/office/drawing/2014/main" id="{0D122E58-FF1D-81E0-E473-BCE58DFB7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6645" y="6445042"/>
            <a:ext cx="42846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dirty="0"/>
              <a:t>perfSONAR installation options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2FB98A9-77CA-326E-D5BB-37C183114EB3}"/>
              </a:ext>
            </a:extLst>
          </p:cNvPr>
          <p:cNvSpPr txBox="1">
            <a:spLocks/>
          </p:cNvSpPr>
          <p:nvPr/>
        </p:nvSpPr>
        <p:spPr>
          <a:xfrm>
            <a:off x="597549" y="1072034"/>
            <a:ext cx="10984851" cy="4617565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indent="-168275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200" dirty="0"/>
              <a:t>The CI-Lab at the University of South Carolina (USC) developed a set of hands-on labs that navigate through the components of </a:t>
            </a:r>
            <a:r>
              <a:rPr lang="en-US" altLang="en-US" sz="2200" dirty="0" err="1"/>
              <a:t>perfSONAR</a:t>
            </a:r>
            <a:endParaRPr lang="en-US" altLang="en-US" sz="2200" dirty="0"/>
          </a:p>
          <a:p>
            <a:pPr marL="168275" indent="-168275" algn="just">
              <a:spcBef>
                <a:spcPts val="600"/>
              </a:spcBef>
              <a:spcAft>
                <a:spcPts val="0"/>
              </a:spcAft>
            </a:pPr>
            <a:endParaRPr lang="en-US" altLang="en-US" sz="2200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768331" lvl="1" indent="-402157">
              <a:buFont typeface="Wingdings" panose="05000000000000000000" pitchFamily="2" charset="2"/>
              <a:buChar char="Ø"/>
            </a:pPr>
            <a:endParaRPr lang="en-US" altLang="en-US" sz="1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0B136-646D-C12F-F840-11E081AC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perfSONAR 5 Lab Library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790916-6A76-930A-AEC6-AC3A51C8FF23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597551" y="876302"/>
            <a:ext cx="5492424" cy="12698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97239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perfSONAR 5 Lab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/>
              <a:t>Lab 1: Introduction to Mininet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/>
              <a:t>Lab 2: Setting Administrative Information via perfSONAR Toolkit GUI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/>
              <a:t>Lab 3: Scheduling Regular Tests Using perfSONAR GUI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/>
              <a:t>Lab 4: Configuring Regular Tests Using pScheduler CLI Part I (throughput, latency, and traceroute)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/>
              <a:t>Lab 5: Configuring Regular Tests Using pScheduler CLI Part II (repeat, store, monitor, and cancel)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/>
              <a:t>Lab 6: Defining Regular Tests with a pSConfig Template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/>
              <a:t>Lab 7: Configuring pScheduler Limits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/>
              <a:t>Lab 8: Visualizing pScheduler Measurements using Grafana</a:t>
            </a:r>
          </a:p>
          <a:p>
            <a:pPr marL="457193" indent="-4572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/>
              <a:t>Lab 9: Observing the Impact of TCP Window Scaling and Small TCP Buffer Sizes</a:t>
            </a:r>
          </a:p>
          <a:p>
            <a:pPr marL="457193" indent="-4572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800" dirty="0"/>
              <a:t>Lab 10: Investigating the Effects of MTU Mismatch</a:t>
            </a:r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92608" lvl="1" indent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73589" lvl="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597551" y="876302"/>
            <a:ext cx="5492424" cy="12698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5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2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</a:rPr>
              <a:t>Long Distance Troubleshooting</a:t>
            </a:r>
            <a:endParaRPr lang="en-US" dirty="0">
              <a:effectLst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66713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CE5C56-D6C9-20D2-E03D-E789D8DE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2FE122-3C91-1C39-50CA-3B5D29E6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3"/>
            <a:ext cx="10838237" cy="5317481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Poor performance from a National Lab to the university campus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WAN is 10Gbps, the university’s link capacity is 5Gbps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70695C-60A1-8A8E-FD00-7D8D87C73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775" y="2400178"/>
            <a:ext cx="7772400" cy="358152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08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effectLst/>
              </a:rPr>
              <a:t>Long Distance Troubleshooting</a:t>
            </a:r>
            <a:endParaRPr lang="en-US" dirty="0">
              <a:effectLst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66713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BCE5C56-D6C9-20D2-E03D-E789D8DE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2FE122-3C91-1C39-50CA-3B5D29E6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3683"/>
            <a:ext cx="10838237" cy="5317481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Traceroute revealed the path hops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perfSONAR</a:t>
            </a:r>
            <a:r>
              <a:rPr lang="en-US" dirty="0"/>
              <a:t> tests </a:t>
            </a:r>
            <a:r>
              <a:rPr lang="en-US"/>
              <a:t>helped localizing </a:t>
            </a:r>
            <a:r>
              <a:rPr lang="en-US" dirty="0"/>
              <a:t>the problem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70695C-60A1-8A8E-FD00-7D8D87C736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1543" y="2283431"/>
            <a:ext cx="7496863" cy="405773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44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7EAAC-E234-377B-3474-9685BD53D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6EEA8-B113-B975-DA44-EBFDFFE7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8</a:t>
            </a:fld>
            <a:endParaRPr lang="en-US" kern="1200" dirty="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C172591-ACD7-FBD0-8006-4A81FCCE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sz="4000" dirty="0"/>
              <a:t>Demo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7EC6D6-6978-16CB-84BD-15429E2C6694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146937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531F4-70FB-EE08-BFC7-FD1257BC8DE3}"/>
              </a:ext>
            </a:extLst>
          </p:cNvPr>
          <p:cNvSpPr txBox="1">
            <a:spLocks/>
          </p:cNvSpPr>
          <p:nvPr/>
        </p:nvSpPr>
        <p:spPr>
          <a:xfrm>
            <a:off x="597548" y="1028700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225425" indent="-225425" algn="just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algn="just">
              <a:buFont typeface="Arial" panose="020B0604020202020204" pitchFamily="34" charset="0"/>
              <a:buChar char="•"/>
            </a:pPr>
            <a:endParaRPr lang="en-US" altLang="en-US" sz="2100" dirty="0"/>
          </a:p>
        </p:txBody>
      </p:sp>
      <p:pic>
        <p:nvPicPr>
          <p:cNvPr id="4" name="perfSONAR Use Case National Lab">
            <a:hlinkClick r:id="" action="ppaction://media"/>
            <a:extLst>
              <a:ext uri="{FF2B5EF4-FFF2-40B4-BE49-F238E27FC236}">
                <a16:creationId xmlns:a16="http://schemas.microsoft.com/office/drawing/2014/main" id="{F60646B7-96FD-D39B-6EA1-BD2446C4F55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22" y="-71683"/>
            <a:ext cx="12204222" cy="70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538</Words>
  <Application>Microsoft Office PowerPoint</Application>
  <PresentationFormat>Widescreen</PresentationFormat>
  <Paragraphs>99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1_Retrospect</vt:lpstr>
      <vt:lpstr>PowerPoint Presentation</vt:lpstr>
      <vt:lpstr>Network Tools and Protocols Lab Series</vt:lpstr>
      <vt:lpstr>End-to-end Monitoring with perfSONAR </vt:lpstr>
      <vt:lpstr>perfSONAR 5 Lab Library</vt:lpstr>
      <vt:lpstr>perfSONAR 5 Lab Library</vt:lpstr>
      <vt:lpstr>Long Distance Troubleshooting</vt:lpstr>
      <vt:lpstr>Long Distance Troubleshooting</vt:lpstr>
      <vt:lpstr>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Mazloum, Ali</cp:lastModifiedBy>
  <cp:revision>5</cp:revision>
  <dcterms:created xsi:type="dcterms:W3CDTF">2020-04-03T21:33:21Z</dcterms:created>
  <dcterms:modified xsi:type="dcterms:W3CDTF">2025-04-14T21:03:54Z</dcterms:modified>
</cp:coreProperties>
</file>