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ey Eichelberg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742BAA-7F5E-4EAB-9C7A-4DE85067EAE8}">
  <a:tblStyle styleId="{42742BAA-7F5E-4EAB-9C7A-4DE85067EAE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8E7"/>
          </a:solidFill>
        </a:fill>
      </a:tcStyle>
    </a:wholeTbl>
    <a:band1H>
      <a:tcTxStyle/>
      <a:tcStyle>
        <a:tcBdr/>
        <a:fill>
          <a:solidFill>
            <a:srgbClr val="EFCECA"/>
          </a:solidFill>
        </a:fill>
      </a:tcStyle>
    </a:band1H>
    <a:band2H>
      <a:tcTxStyle/>
      <a:tcStyle>
        <a:tcBdr/>
      </a:tcStyle>
    </a:band2H>
    <a:band1V>
      <a:tcTxStyle/>
      <a:tcStyle>
        <a:tcBdr/>
        <a:fill>
          <a:solidFill>
            <a:srgbClr val="EFCE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836" y="6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31b582a853b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g31b582a853b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39" name="Google Shape;39;g31b582a853b_2_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1b582a853b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1b582a853b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144" name="Google Shape;144;g31b582a853b_2_1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f341d118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1f341d118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1bbbaf2b7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bbbaf2b7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1bbbaf2b75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1bbbaf2b7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https://networklessons.com/bgp/bgp-neighbor-adjacency-states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b582a853b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1b582a853b_2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185" name="Google Shape;185;g31b582a853b_2_13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b582a853b_2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31b582a853b_2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b582a853b_2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31b582a853b_2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1b582a853b_2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1b582a853b_2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1f341d118d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1f341d118d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31f341d118d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1f341d118d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1f341d118d_0_1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31f341d118d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31b582a853b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g31b582a853b_2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49" name="Google Shape;49;g31b582a853b_2_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1b582a853b_2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31b582a853b_2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1b582a853b_2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31b582a853b_2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1b582a853b_2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31b582a853b_2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1b582a853b_2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31b582a853b_2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1b582a853b_2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31b582a853b_2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You’re paying for Internet2 already - this sort of transfer is what science networks are built to handle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1b582a853b_2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31b582a853b_2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262" name="Google Shape;262;g31b582a853b_2_27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1b582a853b_2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31b582a853b_2_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b582a853b_2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31b582a853b_2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bbbaf2b7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31bbbaf2b75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282" name="Google Shape;282;g31bbbaf2b75_0_1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1bbbaf2b7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1bbbaf2b7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1b582a853b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1b582a853b_2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Need to fix speaker names.</a:t>
            </a:r>
            <a:endParaRPr/>
          </a:p>
        </p:txBody>
      </p:sp>
      <p:sp>
        <p:nvSpPr>
          <p:cNvPr id="71" name="Google Shape;71;g31b582a853b_2_6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1b582a853b_2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31b582a853b_2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296" name="Google Shape;296;g31b582a853b_2_29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1b582a853b_2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31b582a853b_2_30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1b582a853b_2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31b582a853b_2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b582a853b_2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31b582a853b_2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318" name="Google Shape;318;g31b582a853b_2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1b582a853b_2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31b582a853b_2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326" name="Google Shape;326;g31b582a853b_2_3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1b582a853b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1b582a853b_2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82" name="Google Shape;82;g31b582a853b_2_7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1b582a853b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31b582a853b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90" name="Google Shape;90;g31b582a853b_2_7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bbbaf2b75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g31bbbaf2b75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1b582a853b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31b582a853b_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109" name="Google Shape;109;g31b582a853b_2_8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1bbbaf2b7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31bbbaf2b75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g31bbbaf2b75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b582a853b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1b582a853b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132" name="Google Shape;132;g31b582a853b_2_10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48162" y="1"/>
            <a:ext cx="8238600" cy="666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2850"/>
              <a:buFont typeface="Arial"/>
              <a:buNone/>
              <a:defRPr sz="285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p:nvPr/>
        </p:nvSpPr>
        <p:spPr>
          <a:xfrm>
            <a:off x="629979" y="1076546"/>
            <a:ext cx="7918500" cy="24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4" name="Google Shape;14;p2"/>
          <p:cNvSpPr txBox="1">
            <a:spLocks noGrp="1"/>
          </p:cNvSpPr>
          <p:nvPr>
            <p:ph type="body" idx="1"/>
          </p:nvPr>
        </p:nvSpPr>
        <p:spPr>
          <a:xfrm>
            <a:off x="448162" y="771526"/>
            <a:ext cx="8238600" cy="3600300"/>
          </a:xfrm>
          <a:prstGeom prst="rect">
            <a:avLst/>
          </a:prstGeom>
          <a:noFill/>
          <a:ln>
            <a:noFill/>
          </a:ln>
        </p:spPr>
        <p:txBody>
          <a:bodyPr spcFirstLastPara="1" wrap="square" lIns="0" tIns="45700" rIns="0" bIns="45700" anchor="t" anchorCtr="0">
            <a:normAutofit/>
          </a:bodyPr>
          <a:lstStyle>
            <a:lvl1pPr marL="457200" lvl="0" indent="-333375" algn="just">
              <a:lnSpc>
                <a:spcPct val="100000"/>
              </a:lnSpc>
              <a:spcBef>
                <a:spcPts val="225"/>
              </a:spcBef>
              <a:spcAft>
                <a:spcPts val="0"/>
              </a:spcAft>
              <a:buSzPts val="1650"/>
              <a:buChar char=" "/>
              <a:defRPr sz="1650">
                <a:latin typeface="Arial"/>
                <a:ea typeface="Arial"/>
                <a:cs typeface="Arial"/>
                <a:sym typeface="Arial"/>
              </a:defRPr>
            </a:lvl1pPr>
            <a:lvl2pPr marL="914400" lvl="1" indent="-314325" algn="just">
              <a:lnSpc>
                <a:spcPct val="90000"/>
              </a:lnSpc>
              <a:spcBef>
                <a:spcPts val="225"/>
              </a:spcBef>
              <a:spcAft>
                <a:spcPts val="0"/>
              </a:spcAft>
              <a:buSzPts val="1350"/>
              <a:buChar char="◦"/>
              <a:defRPr sz="1350">
                <a:latin typeface="Arial"/>
                <a:ea typeface="Arial"/>
                <a:cs typeface="Arial"/>
                <a:sym typeface="Arial"/>
              </a:defRPr>
            </a:lvl2pPr>
            <a:lvl3pPr marL="1371600" lvl="2" indent="-295275" algn="just">
              <a:lnSpc>
                <a:spcPct val="90000"/>
              </a:lnSpc>
              <a:spcBef>
                <a:spcPts val="150"/>
              </a:spcBef>
              <a:spcAft>
                <a:spcPts val="0"/>
              </a:spcAft>
              <a:buSzPts val="1050"/>
              <a:buChar char="◦"/>
              <a:defRPr/>
            </a:lvl3pPr>
            <a:lvl4pPr marL="1828800" lvl="3" indent="-285750" algn="just">
              <a:lnSpc>
                <a:spcPct val="90000"/>
              </a:lnSpc>
              <a:spcBef>
                <a:spcPts val="150"/>
              </a:spcBef>
              <a:spcAft>
                <a:spcPts val="0"/>
              </a:spcAft>
              <a:buSzPts val="900"/>
              <a:buChar char="◦"/>
              <a:defRPr sz="900">
                <a:latin typeface="Arial"/>
                <a:ea typeface="Arial"/>
                <a:cs typeface="Arial"/>
                <a:sym typeface="Arial"/>
              </a:defRPr>
            </a:lvl4pPr>
            <a:lvl5pPr marL="2286000" lvl="4" indent="-276225" algn="just">
              <a:lnSpc>
                <a:spcPct val="90000"/>
              </a:lnSpc>
              <a:spcBef>
                <a:spcPts val="150"/>
              </a:spcBef>
              <a:spcAft>
                <a:spcPts val="0"/>
              </a:spcAft>
              <a:buSzPts val="750"/>
              <a:buChar char="◦"/>
              <a:defRPr sz="750">
                <a:latin typeface="Arial"/>
                <a:ea typeface="Arial"/>
                <a:cs typeface="Arial"/>
                <a:sym typeface="Arial"/>
              </a:defRPr>
            </a:lvl5pPr>
            <a:lvl6pPr marL="2743200" lvl="5" indent="-342900" algn="l">
              <a:lnSpc>
                <a:spcPct val="90000"/>
              </a:lnSpc>
              <a:spcBef>
                <a:spcPts val="15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5" name="Google Shape;15;p2"/>
          <p:cNvSpPr txBox="1">
            <a:spLocks noGrp="1"/>
          </p:cNvSpPr>
          <p:nvPr>
            <p:ph type="sldNum" idx="12"/>
          </p:nvPr>
        </p:nvSpPr>
        <p:spPr>
          <a:xfrm>
            <a:off x="8056567" y="4828918"/>
            <a:ext cx="984000" cy="2739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273844"/>
            <a:ext cx="7886700" cy="630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3"/>
          <p:cNvSpPr txBox="1">
            <a:spLocks noGrp="1"/>
          </p:cNvSpPr>
          <p:nvPr>
            <p:ph type="body" idx="1"/>
          </p:nvPr>
        </p:nvSpPr>
        <p:spPr>
          <a:xfrm>
            <a:off x="815788" y="1425344"/>
            <a:ext cx="7886700" cy="3240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3"/>
          <p:cNvSpPr txBox="1">
            <a:spLocks noGrp="1"/>
          </p:cNvSpPr>
          <p:nvPr>
            <p:ph type="ftr" idx="11"/>
          </p:nvPr>
        </p:nvSpPr>
        <p:spPr>
          <a:xfrm>
            <a:off x="2916982" y="4764225"/>
            <a:ext cx="3255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900">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69525" y="24319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4"/>
          <p:cNvSpPr txBox="1">
            <a:spLocks noGrp="1"/>
          </p:cNvSpPr>
          <p:nvPr>
            <p:ph type="ftr" idx="11"/>
          </p:nvPr>
        </p:nvSpPr>
        <p:spPr>
          <a:xfrm>
            <a:off x="2916983" y="4764225"/>
            <a:ext cx="3255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900">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30" name="Google Shape;30;p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48162" y="1"/>
            <a:ext cx="8238600" cy="666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sz="285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6"/>
          <p:cNvSpPr/>
          <p:nvPr/>
        </p:nvSpPr>
        <p:spPr>
          <a:xfrm>
            <a:off x="629979" y="1076546"/>
            <a:ext cx="7918500" cy="24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4" name="Google Shape;34;p6"/>
          <p:cNvSpPr txBox="1">
            <a:spLocks noGrp="1"/>
          </p:cNvSpPr>
          <p:nvPr>
            <p:ph type="body" idx="1"/>
          </p:nvPr>
        </p:nvSpPr>
        <p:spPr>
          <a:xfrm>
            <a:off x="448162" y="771526"/>
            <a:ext cx="8238600" cy="3600300"/>
          </a:xfrm>
          <a:prstGeom prst="rect">
            <a:avLst/>
          </a:prstGeom>
          <a:noFill/>
          <a:ln>
            <a:noFill/>
          </a:ln>
        </p:spPr>
        <p:txBody>
          <a:bodyPr spcFirstLastPara="1" wrap="square" lIns="68575" tIns="34275" rIns="68575" bIns="34275" anchor="t" anchorCtr="0">
            <a:noAutofit/>
          </a:bodyPr>
          <a:lstStyle>
            <a:lvl1pPr marL="457200" lvl="0" indent="-361950" algn="just">
              <a:lnSpc>
                <a:spcPct val="100000"/>
              </a:lnSpc>
              <a:spcBef>
                <a:spcPts val="225"/>
              </a:spcBef>
              <a:spcAft>
                <a:spcPts val="0"/>
              </a:spcAft>
              <a:buSzPts val="2100"/>
              <a:buChar char=" "/>
              <a:defRPr sz="1650">
                <a:latin typeface="Arial"/>
                <a:ea typeface="Arial"/>
                <a:cs typeface="Arial"/>
                <a:sym typeface="Arial"/>
              </a:defRPr>
            </a:lvl1pPr>
            <a:lvl2pPr marL="914400" lvl="1" indent="-342900" algn="just">
              <a:lnSpc>
                <a:spcPct val="90000"/>
              </a:lnSpc>
              <a:spcBef>
                <a:spcPts val="400"/>
              </a:spcBef>
              <a:spcAft>
                <a:spcPts val="0"/>
              </a:spcAft>
              <a:buSzPts val="1800"/>
              <a:buChar char="◦"/>
              <a:defRPr sz="1350">
                <a:latin typeface="Arial"/>
                <a:ea typeface="Arial"/>
                <a:cs typeface="Arial"/>
                <a:sym typeface="Arial"/>
              </a:defRPr>
            </a:lvl2pPr>
            <a:lvl3pPr marL="1371600" lvl="2" indent="-323850" algn="just">
              <a:lnSpc>
                <a:spcPct val="90000"/>
              </a:lnSpc>
              <a:spcBef>
                <a:spcPts val="400"/>
              </a:spcBef>
              <a:spcAft>
                <a:spcPts val="0"/>
              </a:spcAft>
              <a:buSzPts val="1500"/>
              <a:buChar char="◦"/>
              <a:defRPr/>
            </a:lvl3pPr>
            <a:lvl4pPr marL="1828800" lvl="3" indent="-317500" algn="just">
              <a:lnSpc>
                <a:spcPct val="90000"/>
              </a:lnSpc>
              <a:spcBef>
                <a:spcPts val="400"/>
              </a:spcBef>
              <a:spcAft>
                <a:spcPts val="0"/>
              </a:spcAft>
              <a:buSzPts val="1400"/>
              <a:buChar char="◦"/>
              <a:defRPr sz="900">
                <a:latin typeface="Arial"/>
                <a:ea typeface="Arial"/>
                <a:cs typeface="Arial"/>
                <a:sym typeface="Arial"/>
              </a:defRPr>
            </a:lvl4pPr>
            <a:lvl5pPr marL="2286000" lvl="4" indent="-317500" algn="just">
              <a:lnSpc>
                <a:spcPct val="90000"/>
              </a:lnSpc>
              <a:spcBef>
                <a:spcPts val="400"/>
              </a:spcBef>
              <a:spcAft>
                <a:spcPts val="0"/>
              </a:spcAft>
              <a:buSzPts val="1400"/>
              <a:buChar char="◦"/>
              <a:defRPr sz="750">
                <a:latin typeface="Arial"/>
                <a:ea typeface="Arial"/>
                <a:cs typeface="Arial"/>
                <a:sym typeface="Arial"/>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35" name="Google Shape;35;p6"/>
          <p:cNvSpPr txBox="1">
            <a:spLocks noGrp="1"/>
          </p:cNvSpPr>
          <p:nvPr>
            <p:ph type="sldNum" idx="12"/>
          </p:nvPr>
        </p:nvSpPr>
        <p:spPr>
          <a:xfrm>
            <a:off x="8056567" y="4828918"/>
            <a:ext cx="9840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rmAutofit/>
          </a:bodyPr>
          <a:lstStyle>
            <a:lvl1pPr marR="0" lvl="0" algn="l">
              <a:lnSpc>
                <a:spcPct val="85000"/>
              </a:lnSpc>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22960" y="1384301"/>
            <a:ext cx="7543800" cy="3017400"/>
          </a:xfrm>
          <a:prstGeom prst="rect">
            <a:avLst/>
          </a:prstGeom>
          <a:noFill/>
          <a:ln>
            <a:noFill/>
          </a:ln>
        </p:spPr>
        <p:txBody>
          <a:bodyPr spcFirstLastPara="1" wrap="square" lIns="0" tIns="45700" rIns="0" bIns="45700" anchor="t" anchorCtr="0">
            <a:normAutofit/>
          </a:bodyPr>
          <a:lstStyle>
            <a:lvl1pPr marL="457200" marR="0" lvl="0" indent="-323850" algn="l">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4325" algn="l">
              <a:lnSpc>
                <a:spcPct val="90000"/>
              </a:lnSpc>
              <a:spcBef>
                <a:spcPts val="150"/>
              </a:spcBef>
              <a:spcAft>
                <a:spcPts val="0"/>
              </a:spcAft>
              <a:buClr>
                <a:schemeClr val="accent1"/>
              </a:buClr>
              <a:buSzPts val="1350"/>
              <a:buFont typeface="Calibri"/>
              <a:buChar char="◦"/>
              <a:defRPr sz="1350" b="0" i="0" u="none" strike="noStrike" cap="none">
                <a:solidFill>
                  <a:srgbClr val="3F3F3F"/>
                </a:solidFill>
                <a:latin typeface="Calibri"/>
                <a:ea typeface="Calibri"/>
                <a:cs typeface="Calibri"/>
                <a:sym typeface="Calibri"/>
              </a:defRPr>
            </a:lvl2pPr>
            <a:lvl3pPr marL="1371600" marR="0" lvl="2" indent="-295275" algn="l">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3pPr>
            <a:lvl4pPr marL="1828800" marR="0" lvl="3" indent="-295275" algn="l">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4pPr>
            <a:lvl5pPr marL="2286000" marR="0" lvl="4" indent="-295275" algn="l">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5pPr>
            <a:lvl6pPr marL="2743200" marR="0" lvl="5" indent="-295275" algn="l">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6pPr>
            <a:lvl7pPr marL="3200400" marR="0" lvl="6" indent="-295275" algn="l">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7pPr>
            <a:lvl8pPr marL="3657600" marR="0" lvl="7" indent="-295275" algn="l">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8pPr>
            <a:lvl9pPr marL="4114800" marR="0" lvl="8" indent="-295275" algn="l">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000655"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None/>
              <a:defRPr sz="788"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9" name="Google Shape;9;p1"/>
          <p:cNvCxnSpPr/>
          <p:nvPr/>
        </p:nvCxnSpPr>
        <p:spPr>
          <a:xfrm>
            <a:off x="822960" y="1303384"/>
            <a:ext cx="7547400" cy="0"/>
          </a:xfrm>
          <a:prstGeom prst="straightConnector1">
            <a:avLst/>
          </a:prstGeom>
          <a:noFill/>
          <a:ln w="9525" cap="flat" cmpd="sng">
            <a:solidFill>
              <a:srgbClr val="7F7F7F"/>
            </a:solidFill>
            <a:prstDash val="solid"/>
            <a:round/>
            <a:headEnd type="none" w="sm" len="sm"/>
            <a:tailEnd type="none" w="sm" len="sm"/>
          </a:ln>
        </p:spPr>
      </p:cxnSp>
      <p:sp>
        <p:nvSpPr>
          <p:cNvPr id="10" name="Google Shape;10;p1"/>
          <p:cNvSpPr/>
          <p:nvPr/>
        </p:nvSpPr>
        <p:spPr>
          <a:xfrm>
            <a:off x="0" y="0"/>
            <a:ext cx="9144000" cy="514350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nnect.geant.org/2017/05/15/taking-it-to-the-limit-testing-the-performance-of-re-network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indico.geant.org/event/1/contributions/11/attachments/47/207/190521_-_PT_TNC2019_v8.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448162" y="768299"/>
            <a:ext cx="8238638" cy="3600449"/>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42" name="Google Shape;42;p7"/>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
        <p:nvSpPr>
          <p:cNvPr id="43" name="Google Shape;43;p7"/>
          <p:cNvSpPr txBox="1">
            <a:spLocks noGrp="1"/>
          </p:cNvSpPr>
          <p:nvPr>
            <p:ph type="title"/>
          </p:nvPr>
        </p:nvSpPr>
        <p:spPr>
          <a:xfrm>
            <a:off x="0" y="1"/>
            <a:ext cx="9144000" cy="514349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50000"/>
              </a:lnSpc>
              <a:spcBef>
                <a:spcPts val="0"/>
              </a:spcBef>
              <a:spcAft>
                <a:spcPts val="0"/>
              </a:spcAft>
              <a:buClr>
                <a:srgbClr val="3F3F3F"/>
              </a:buClr>
              <a:buSzPct val="100000"/>
              <a:buFont typeface="Calibri"/>
              <a:buNone/>
            </a:pPr>
            <a:r>
              <a:rPr lang="en" sz="3200" dirty="0">
                <a:latin typeface="Calibri"/>
                <a:ea typeface="Calibri"/>
                <a:cs typeface="Calibri"/>
                <a:sym typeface="Calibri"/>
              </a:rPr>
              <a:t>Border Gateway Protocol: Concepts and Implementation</a:t>
            </a:r>
            <a:endParaRPr sz="3200" dirty="0">
              <a:latin typeface="Calibri"/>
              <a:ea typeface="Calibri"/>
              <a:cs typeface="Calibri"/>
              <a:sym typeface="Calibri"/>
            </a:endParaRPr>
          </a:p>
          <a:p>
            <a:pPr marL="0" lvl="0" indent="0" algn="ctr" rtl="0">
              <a:lnSpc>
                <a:spcPct val="150000"/>
              </a:lnSpc>
              <a:spcBef>
                <a:spcPts val="0"/>
              </a:spcBef>
              <a:spcAft>
                <a:spcPts val="0"/>
              </a:spcAft>
              <a:buClr>
                <a:srgbClr val="3F3F3F"/>
              </a:buClr>
              <a:buSzPct val="168421"/>
              <a:buFont typeface="Calibri"/>
              <a:buNone/>
            </a:pPr>
            <a:r>
              <a:rPr lang="en" dirty="0">
                <a:latin typeface="Calibri"/>
                <a:ea typeface="Calibri"/>
                <a:cs typeface="Calibri"/>
                <a:sym typeface="Calibri"/>
              </a:rPr>
              <a:t>Session 1 - BGP and Research and Education Networks</a:t>
            </a:r>
            <a:br>
              <a:rPr lang="en" dirty="0">
                <a:latin typeface="Calibri"/>
                <a:ea typeface="Calibri"/>
                <a:cs typeface="Calibri"/>
                <a:sym typeface="Calibri"/>
              </a:rPr>
            </a:br>
            <a:br>
              <a:rPr lang="en" dirty="0">
                <a:latin typeface="Calibri"/>
                <a:ea typeface="Calibri"/>
                <a:cs typeface="Calibri"/>
                <a:sym typeface="Calibri"/>
              </a:rPr>
            </a:br>
            <a:r>
              <a:rPr lang="en" sz="1700" dirty="0">
                <a:latin typeface="Calibri"/>
                <a:ea typeface="Calibri"/>
                <a:cs typeface="Calibri"/>
                <a:sym typeface="Calibri"/>
              </a:rPr>
              <a:t>University of South Carolina (USC)</a:t>
            </a:r>
            <a:br>
              <a:rPr lang="en" sz="1700" dirty="0">
                <a:latin typeface="Calibri"/>
                <a:ea typeface="Calibri"/>
                <a:cs typeface="Calibri"/>
                <a:sym typeface="Calibri"/>
              </a:rPr>
            </a:br>
            <a:r>
              <a:rPr lang="en" sz="1700" dirty="0">
                <a:latin typeface="Calibri"/>
                <a:ea typeface="Calibri"/>
                <a:cs typeface="Calibri"/>
                <a:sym typeface="Calibri"/>
              </a:rPr>
              <a:t>Texas Advanced Computing Center (TACC)</a:t>
            </a:r>
            <a:br>
              <a:rPr lang="en" sz="1700" dirty="0">
                <a:latin typeface="Calibri"/>
                <a:ea typeface="Calibri"/>
                <a:cs typeface="Calibri"/>
                <a:sym typeface="Calibri"/>
              </a:rPr>
            </a:br>
            <a:r>
              <a:rPr lang="en-US" sz="1700" dirty="0">
                <a:latin typeface="Calibri"/>
                <a:ea typeface="Calibri"/>
                <a:cs typeface="Calibri"/>
                <a:sym typeface="Calibri"/>
              </a:rPr>
              <a:t>Energy Sciences Network (</a:t>
            </a:r>
            <a:r>
              <a:rPr lang="en-US" sz="1700" dirty="0" err="1">
                <a:latin typeface="Calibri"/>
                <a:ea typeface="Calibri"/>
                <a:cs typeface="Calibri"/>
                <a:sym typeface="Calibri"/>
              </a:rPr>
              <a:t>ESnet</a:t>
            </a:r>
            <a:r>
              <a:rPr lang="en-US" sz="1700" dirty="0">
                <a:latin typeface="Calibri"/>
                <a:ea typeface="Calibri"/>
                <a:cs typeface="Calibri"/>
                <a:sym typeface="Calibri"/>
              </a:rPr>
              <a:t>)</a:t>
            </a:r>
            <a:br>
              <a:rPr lang="en-US" sz="1700" dirty="0">
                <a:latin typeface="Calibri"/>
                <a:ea typeface="Calibri"/>
                <a:cs typeface="Calibri"/>
                <a:sym typeface="Calibri"/>
              </a:rPr>
            </a:br>
            <a:r>
              <a:rPr lang="en-US" sz="1700" dirty="0">
                <a:latin typeface="Calibri"/>
                <a:ea typeface="Calibri"/>
                <a:cs typeface="Calibri"/>
                <a:sym typeface="Calibri"/>
              </a:rPr>
              <a:t>Lawrence Berkeley National Laboratory (LBNL)</a:t>
            </a:r>
            <a:br>
              <a:rPr lang="en" sz="1700" dirty="0">
                <a:latin typeface="Calibri"/>
                <a:ea typeface="Calibri"/>
                <a:cs typeface="Calibri"/>
                <a:sym typeface="Calibri"/>
              </a:rPr>
            </a:br>
            <a:br>
              <a:rPr lang="en" sz="2000" dirty="0">
                <a:latin typeface="Calibri"/>
                <a:ea typeface="Calibri"/>
                <a:cs typeface="Calibri"/>
                <a:sym typeface="Calibri"/>
              </a:rPr>
            </a:br>
            <a:r>
              <a:rPr lang="en" sz="1700" dirty="0">
                <a:latin typeface="Calibri"/>
                <a:ea typeface="Calibri"/>
                <a:cs typeface="Calibri"/>
                <a:sym typeface="Calibri"/>
              </a:rPr>
              <a:t>Internet2 Technology Exchange</a:t>
            </a:r>
            <a:br>
              <a:rPr lang="en" sz="1700" dirty="0">
                <a:latin typeface="Calibri"/>
                <a:ea typeface="Calibri"/>
                <a:cs typeface="Calibri"/>
                <a:sym typeface="Calibri"/>
              </a:rPr>
            </a:br>
            <a:r>
              <a:rPr lang="en-US" sz="1700" dirty="0">
                <a:latin typeface="Calibri"/>
                <a:ea typeface="Calibri"/>
                <a:cs typeface="Calibri"/>
                <a:sym typeface="Calibri"/>
              </a:rPr>
              <a:t>Sheraton Denver Downtown - Denver, CO</a:t>
            </a:r>
            <a:br>
              <a:rPr lang="en" sz="1700" dirty="0">
                <a:latin typeface="Calibri"/>
                <a:ea typeface="Calibri"/>
                <a:cs typeface="Calibri"/>
                <a:sym typeface="Calibri"/>
              </a:rPr>
            </a:br>
            <a:r>
              <a:rPr lang="en" sz="1700" dirty="0">
                <a:latin typeface="Calibri"/>
                <a:ea typeface="Calibri"/>
                <a:cs typeface="Calibri"/>
                <a:sym typeface="Calibri"/>
              </a:rPr>
              <a:t>December 8, 2025</a:t>
            </a:r>
            <a:br>
              <a:rPr lang="en" sz="1700" dirty="0">
                <a:latin typeface="Calibri"/>
                <a:ea typeface="Calibri"/>
                <a:cs typeface="Calibri"/>
                <a:sym typeface="Calibri"/>
              </a:rPr>
            </a:br>
            <a:endParaRPr sz="1700" dirty="0">
              <a:latin typeface="Calibri"/>
              <a:ea typeface="Calibri"/>
              <a:cs typeface="Calibri"/>
              <a:sym typeface="Calibri"/>
            </a:endParaRPr>
          </a:p>
        </p:txBody>
      </p:sp>
      <p:pic>
        <p:nvPicPr>
          <p:cNvPr id="44" name="Google Shape;44;p7"/>
          <p:cNvPicPr preferRelativeResize="0"/>
          <p:nvPr/>
        </p:nvPicPr>
        <p:blipFill rotWithShape="1">
          <a:blip r:embed="rId3">
            <a:alphaModFix/>
          </a:blip>
          <a:srcRect/>
          <a:stretch/>
        </p:blipFill>
        <p:spPr>
          <a:xfrm>
            <a:off x="7572161" y="4259713"/>
            <a:ext cx="1468425" cy="795640"/>
          </a:xfrm>
          <a:prstGeom prst="rect">
            <a:avLst/>
          </a:prstGeom>
          <a:noFill/>
          <a:ln>
            <a:noFill/>
          </a:ln>
        </p:spPr>
      </p:pic>
      <p:pic>
        <p:nvPicPr>
          <p:cNvPr id="45" name="Google Shape;45;p7"/>
          <p:cNvPicPr preferRelativeResize="0"/>
          <p:nvPr/>
        </p:nvPicPr>
        <p:blipFill rotWithShape="1">
          <a:blip r:embed="rId4">
            <a:alphaModFix/>
          </a:blip>
          <a:srcRect/>
          <a:stretch/>
        </p:blipFill>
        <p:spPr>
          <a:xfrm>
            <a:off x="131537" y="4081033"/>
            <a:ext cx="1192650" cy="10217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448162" y="1"/>
            <a:ext cx="8238638" cy="66674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BGP – Best Path</a:t>
            </a:r>
            <a:endParaRPr/>
          </a:p>
        </p:txBody>
      </p:sp>
      <p:sp>
        <p:nvSpPr>
          <p:cNvPr id="147" name="Google Shape;147;p16"/>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cxnSp>
        <p:nvCxnSpPr>
          <p:cNvPr id="148" name="Google Shape;148;p16"/>
          <p:cNvCxnSpPr/>
          <p:nvPr/>
        </p:nvCxnSpPr>
        <p:spPr>
          <a:xfrm>
            <a:off x="448162" y="657226"/>
            <a:ext cx="2512395" cy="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149" name="Google Shape;149;p16"/>
          <p:cNvSpPr txBox="1">
            <a:spLocks noGrp="1"/>
          </p:cNvSpPr>
          <p:nvPr>
            <p:ph type="ftr" idx="11"/>
          </p:nvPr>
        </p:nvSpPr>
        <p:spPr>
          <a:xfrm>
            <a:off x="175491" y="6459784"/>
            <a:ext cx="28817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Calibri"/>
              <a:ea typeface="Calibri"/>
              <a:cs typeface="Calibri"/>
              <a:sym typeface="Calibri"/>
            </a:endParaRPr>
          </a:p>
        </p:txBody>
      </p:sp>
      <p:pic>
        <p:nvPicPr>
          <p:cNvPr id="150" name="Google Shape;150;p16"/>
          <p:cNvPicPr preferRelativeResize="0"/>
          <p:nvPr/>
        </p:nvPicPr>
        <p:blipFill rotWithShape="1">
          <a:blip r:embed="rId3">
            <a:alphaModFix/>
          </a:blip>
          <a:srcRect/>
          <a:stretch/>
        </p:blipFill>
        <p:spPr>
          <a:xfrm>
            <a:off x="2571750" y="2959896"/>
            <a:ext cx="3657600" cy="1512094"/>
          </a:xfrm>
          <a:prstGeom prst="rect">
            <a:avLst/>
          </a:prstGeom>
          <a:noFill/>
          <a:ln>
            <a:noFill/>
          </a:ln>
        </p:spPr>
      </p:pic>
      <p:sp>
        <p:nvSpPr>
          <p:cNvPr id="151" name="Google Shape;151;p16"/>
          <p:cNvSpPr txBox="1"/>
          <p:nvPr/>
        </p:nvSpPr>
        <p:spPr>
          <a:xfrm>
            <a:off x="3600450" y="3417095"/>
            <a:ext cx="131445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1" i="0" u="none" strike="noStrike" cap="none">
                <a:solidFill>
                  <a:srgbClr val="00007D"/>
                </a:solidFill>
                <a:latin typeface="Arial"/>
                <a:ea typeface="Arial"/>
                <a:cs typeface="Arial"/>
                <a:sym typeface="Arial"/>
              </a:rPr>
              <a:t>BGP Update</a:t>
            </a:r>
            <a:endParaRPr/>
          </a:p>
        </p:txBody>
      </p:sp>
      <p:sp>
        <p:nvSpPr>
          <p:cNvPr id="152" name="Google Shape;152;p16"/>
          <p:cNvSpPr/>
          <p:nvPr/>
        </p:nvSpPr>
        <p:spPr>
          <a:xfrm>
            <a:off x="5200650" y="3588545"/>
            <a:ext cx="1085850" cy="914400"/>
          </a:xfrm>
          <a:prstGeom prst="rect">
            <a:avLst/>
          </a:prstGeom>
          <a:solidFill>
            <a:srgbClr val="FFFFFF"/>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1" i="0" u="none" strike="noStrike" cap="none">
              <a:solidFill>
                <a:srgbClr val="000000"/>
              </a:solidFill>
              <a:latin typeface="Arial"/>
              <a:ea typeface="Arial"/>
              <a:cs typeface="Arial"/>
              <a:sym typeface="Arial"/>
            </a:endParaRPr>
          </a:p>
        </p:txBody>
      </p:sp>
      <p:sp>
        <p:nvSpPr>
          <p:cNvPr id="153" name="Google Shape;153;p16"/>
          <p:cNvSpPr txBox="1"/>
          <p:nvPr/>
        </p:nvSpPr>
        <p:spPr>
          <a:xfrm>
            <a:off x="5314950" y="3588545"/>
            <a:ext cx="80010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1" i="0" u="none" strike="noStrike" cap="none">
                <a:solidFill>
                  <a:srgbClr val="000000"/>
                </a:solidFill>
                <a:latin typeface="Arial"/>
                <a:ea typeface="Arial"/>
                <a:cs typeface="Arial"/>
                <a:sym typeface="Arial"/>
              </a:rPr>
              <a:t>BGP Table</a:t>
            </a:r>
            <a:endParaRPr/>
          </a:p>
        </p:txBody>
      </p:sp>
      <p:sp>
        <p:nvSpPr>
          <p:cNvPr id="154" name="Google Shape;154;p16"/>
          <p:cNvSpPr/>
          <p:nvPr/>
        </p:nvSpPr>
        <p:spPr>
          <a:xfrm>
            <a:off x="6515100" y="3588545"/>
            <a:ext cx="1085850" cy="914400"/>
          </a:xfrm>
          <a:prstGeom prst="rect">
            <a:avLst/>
          </a:prstGeom>
          <a:solidFill>
            <a:srgbClr val="FFFFFF"/>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1" i="0" u="none" strike="noStrike" cap="none">
              <a:solidFill>
                <a:srgbClr val="000000"/>
              </a:solidFill>
              <a:latin typeface="Arial"/>
              <a:ea typeface="Arial"/>
              <a:cs typeface="Arial"/>
              <a:sym typeface="Arial"/>
            </a:endParaRPr>
          </a:p>
        </p:txBody>
      </p:sp>
      <p:sp>
        <p:nvSpPr>
          <p:cNvPr id="155" name="Google Shape;155;p16"/>
          <p:cNvSpPr txBox="1"/>
          <p:nvPr/>
        </p:nvSpPr>
        <p:spPr>
          <a:xfrm>
            <a:off x="6629400" y="3588545"/>
            <a:ext cx="80010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1" i="0" u="none" strike="noStrike" cap="none">
                <a:solidFill>
                  <a:srgbClr val="000000"/>
                </a:solidFill>
                <a:latin typeface="Arial"/>
                <a:ea typeface="Arial"/>
                <a:cs typeface="Arial"/>
                <a:sym typeface="Arial"/>
              </a:rPr>
              <a:t>Routing Table</a:t>
            </a:r>
            <a:endParaRPr/>
          </a:p>
        </p:txBody>
      </p:sp>
      <p:sp>
        <p:nvSpPr>
          <p:cNvPr id="156" name="Google Shape;156;p16"/>
          <p:cNvSpPr txBox="1"/>
          <p:nvPr/>
        </p:nvSpPr>
        <p:spPr>
          <a:xfrm>
            <a:off x="5257800" y="4102895"/>
            <a:ext cx="102870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1" i="0" u="none" strike="noStrike" cap="none">
                <a:solidFill>
                  <a:srgbClr val="00007D"/>
                </a:solidFill>
                <a:latin typeface="Arial"/>
                <a:ea typeface="Arial"/>
                <a:cs typeface="Arial"/>
                <a:sym typeface="Arial"/>
              </a:rPr>
              <a:t>Network</a:t>
            </a:r>
            <a:endParaRPr/>
          </a:p>
        </p:txBody>
      </p:sp>
      <p:sp>
        <p:nvSpPr>
          <p:cNvPr id="157" name="Google Shape;157;p16"/>
          <p:cNvSpPr/>
          <p:nvPr/>
        </p:nvSpPr>
        <p:spPr>
          <a:xfrm>
            <a:off x="6629400" y="2388395"/>
            <a:ext cx="2057400" cy="1143000"/>
          </a:xfrm>
          <a:prstGeom prst="wedgeRectCallout">
            <a:avLst>
              <a:gd name="adj1" fmla="val -85708"/>
              <a:gd name="adj2" fmla="val 25106"/>
            </a:avLst>
          </a:prstGeom>
          <a:noFill/>
          <a:ln w="25400" cap="flat" cmpd="sng">
            <a:solidFill>
              <a:srgbClr val="00007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 sz="1350" b="0" i="0" u="none" strike="noStrike" cap="none">
                <a:solidFill>
                  <a:srgbClr val="000000"/>
                </a:solidFill>
                <a:latin typeface="Calibri"/>
                <a:ea typeface="Calibri"/>
                <a:cs typeface="Calibri"/>
                <a:sym typeface="Calibri"/>
              </a:rPr>
              <a:t>Is this the best path? Does it meet the path selection criteria? If so, add to routing table.</a:t>
            </a:r>
            <a:endParaRPr/>
          </a:p>
        </p:txBody>
      </p:sp>
      <p:sp>
        <p:nvSpPr>
          <p:cNvPr id="158" name="Google Shape;158;p16"/>
          <p:cNvSpPr txBox="1"/>
          <p:nvPr/>
        </p:nvSpPr>
        <p:spPr>
          <a:xfrm>
            <a:off x="6629400" y="4102895"/>
            <a:ext cx="102870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1" i="0" u="none" strike="noStrike" cap="none">
                <a:solidFill>
                  <a:srgbClr val="00007D"/>
                </a:solidFill>
                <a:latin typeface="Arial"/>
                <a:ea typeface="Arial"/>
                <a:cs typeface="Arial"/>
                <a:sym typeface="Arial"/>
              </a:rPr>
              <a:t>Network</a:t>
            </a:r>
            <a:endParaRPr/>
          </a:p>
        </p:txBody>
      </p:sp>
      <p:cxnSp>
        <p:nvCxnSpPr>
          <p:cNvPr id="159" name="Google Shape;159;p16"/>
          <p:cNvCxnSpPr/>
          <p:nvPr/>
        </p:nvCxnSpPr>
        <p:spPr>
          <a:xfrm>
            <a:off x="6115050" y="4240412"/>
            <a:ext cx="571500" cy="0"/>
          </a:xfrm>
          <a:prstGeom prst="straightConnector1">
            <a:avLst/>
          </a:prstGeom>
          <a:noFill/>
          <a:ln w="38100" cap="flat" cmpd="sng">
            <a:solidFill>
              <a:srgbClr val="3F3F3F"/>
            </a:solidFill>
            <a:prstDash val="solid"/>
            <a:round/>
            <a:headEnd type="none" w="sm" len="sm"/>
            <a:tailEnd type="triangle" w="med" len="med"/>
          </a:ln>
        </p:spPr>
      </p:cxnSp>
      <p:cxnSp>
        <p:nvCxnSpPr>
          <p:cNvPr id="160" name="Google Shape;160;p16"/>
          <p:cNvCxnSpPr/>
          <p:nvPr/>
        </p:nvCxnSpPr>
        <p:spPr>
          <a:xfrm>
            <a:off x="417793" y="4796459"/>
            <a:ext cx="4378284" cy="0"/>
          </a:xfrm>
          <a:prstGeom prst="straightConnector1">
            <a:avLst/>
          </a:prstGeom>
          <a:noFill/>
          <a:ln w="12700" cap="flat" cmpd="sng">
            <a:solidFill>
              <a:schemeClr val="accent2"/>
            </a:solidFill>
            <a:prstDash val="solid"/>
            <a:round/>
            <a:headEnd type="none" w="sm" len="sm"/>
            <a:tailEnd type="none" w="sm" len="sm"/>
          </a:ln>
        </p:spPr>
      </p:cxnSp>
      <p:sp>
        <p:nvSpPr>
          <p:cNvPr id="161" name="Google Shape;161;p16"/>
          <p:cNvSpPr txBox="1"/>
          <p:nvPr/>
        </p:nvSpPr>
        <p:spPr>
          <a:xfrm>
            <a:off x="347423" y="4796460"/>
            <a:ext cx="4448654" cy="2654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125" b="0" i="0" u="none" strike="noStrike" cap="none">
                <a:solidFill>
                  <a:srgbClr val="000000"/>
                </a:solidFill>
                <a:latin typeface="Arial"/>
                <a:ea typeface="Arial"/>
                <a:cs typeface="Arial"/>
                <a:sym typeface="Arial"/>
              </a:rPr>
              <a:t>Rick Graziani, “Implementing Cisco IP Routing,” Cisco Press, 2015</a:t>
            </a:r>
            <a:endParaRPr/>
          </a:p>
        </p:txBody>
      </p:sp>
      <p:sp>
        <p:nvSpPr>
          <p:cNvPr id="162" name="Google Shape;162;p16"/>
          <p:cNvSpPr txBox="1"/>
          <p:nvPr/>
        </p:nvSpPr>
        <p:spPr>
          <a:xfrm>
            <a:off x="239843" y="771526"/>
            <a:ext cx="8446957" cy="3600449"/>
          </a:xfrm>
          <a:prstGeom prst="rect">
            <a:avLst/>
          </a:prstGeom>
          <a:noFill/>
          <a:ln>
            <a:noFill/>
          </a:ln>
        </p:spPr>
        <p:txBody>
          <a:bodyPr spcFirstLastPara="1" wrap="square" lIns="0" tIns="34275" rIns="0" bIns="34275" anchor="t" anchorCtr="0">
            <a:normAutofit/>
          </a:bodyPr>
          <a:lstStyle/>
          <a:p>
            <a:pPr marL="129779" marR="0" lvl="0" indent="-129779" algn="just" rtl="0">
              <a:lnSpc>
                <a:spcPct val="100000"/>
              </a:lnSpc>
              <a:spcBef>
                <a:spcPts val="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The main goal is to provide interdomain routing</a:t>
            </a:r>
            <a:endParaRPr/>
          </a:p>
          <a:p>
            <a:pPr marL="129779" marR="0" lvl="0" indent="-129779" algn="just" rtl="0">
              <a:lnSpc>
                <a:spcPct val="100000"/>
              </a:lnSpc>
              <a:spcBef>
                <a:spcPts val="60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BGP selects one path as the best path</a:t>
            </a:r>
            <a:endParaRPr/>
          </a:p>
          <a:p>
            <a:pPr marL="129779" marR="0" lvl="0" indent="-129779" algn="just" rtl="0">
              <a:lnSpc>
                <a:spcPct val="100000"/>
              </a:lnSpc>
              <a:spcBef>
                <a:spcPts val="60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It places the selected path in its routing table and propagates the path to its neighbors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title"/>
          </p:nvPr>
        </p:nvSpPr>
        <p:spPr>
          <a:xfrm>
            <a:off x="448162" y="1"/>
            <a:ext cx="8238600" cy="666600"/>
          </a:xfrm>
          <a:prstGeom prst="rect">
            <a:avLst/>
          </a:prstGeom>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 sz="3300">
                <a:solidFill>
                  <a:schemeClr val="dk1"/>
                </a:solidFill>
                <a:latin typeface="Calibri"/>
                <a:ea typeface="Calibri"/>
                <a:cs typeface="Calibri"/>
                <a:sym typeface="Calibri"/>
              </a:rPr>
              <a:t>BGP - Best Path Care and feeding</a:t>
            </a:r>
            <a:endParaRPr/>
          </a:p>
        </p:txBody>
      </p:sp>
      <p:sp>
        <p:nvSpPr>
          <p:cNvPr id="168" name="Google Shape;168;p17"/>
          <p:cNvSpPr txBox="1">
            <a:spLocks noGrp="1"/>
          </p:cNvSpPr>
          <p:nvPr>
            <p:ph type="body" idx="1"/>
          </p:nvPr>
        </p:nvSpPr>
        <p:spPr>
          <a:xfrm>
            <a:off x="0" y="771525"/>
            <a:ext cx="4439400" cy="4285500"/>
          </a:xfrm>
          <a:prstGeom prst="rect">
            <a:avLst/>
          </a:prstGeom>
        </p:spPr>
        <p:txBody>
          <a:bodyPr spcFirstLastPara="1" wrap="square" lIns="0" tIns="45700" rIns="0" bIns="45700" anchor="t" anchorCtr="0">
            <a:normAutofit/>
          </a:bodyPr>
          <a:lstStyle/>
          <a:p>
            <a:pPr marL="457200" lvl="0" indent="-317500" algn="l" rtl="0">
              <a:lnSpc>
                <a:spcPct val="90000"/>
              </a:lnSpc>
              <a:spcBef>
                <a:spcPts val="800"/>
              </a:spcBef>
              <a:spcAft>
                <a:spcPts val="0"/>
              </a:spcAft>
              <a:buClr>
                <a:schemeClr val="dk1"/>
              </a:buClr>
              <a:buSzPts val="1400"/>
              <a:buFont typeface="Arial"/>
              <a:buChar char="●"/>
            </a:pPr>
            <a:r>
              <a:rPr lang="en" sz="2100">
                <a:solidFill>
                  <a:schemeClr val="dk1"/>
                </a:solidFill>
                <a:latin typeface="Calibri"/>
                <a:ea typeface="Calibri"/>
                <a:cs typeface="Calibri"/>
                <a:sym typeface="Calibri"/>
              </a:rPr>
              <a:t>BGP just works in many cases but needs tuned for performance</a:t>
            </a:r>
            <a:endParaRPr sz="21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Arial"/>
              <a:buChar char="●"/>
            </a:pPr>
            <a:r>
              <a:rPr lang="en" sz="2100">
                <a:solidFill>
                  <a:schemeClr val="dk1"/>
                </a:solidFill>
                <a:latin typeface="Calibri"/>
                <a:ea typeface="Calibri"/>
                <a:cs typeface="Calibri"/>
                <a:sym typeface="Calibri"/>
              </a:rPr>
              <a:t>Best path selection is a 10+ step process!</a:t>
            </a:r>
            <a:endParaRPr sz="21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Arial"/>
              <a:buChar char="●"/>
            </a:pPr>
            <a:r>
              <a:rPr lang="en" sz="2100">
                <a:solidFill>
                  <a:schemeClr val="dk1"/>
                </a:solidFill>
                <a:latin typeface="Calibri"/>
                <a:ea typeface="Calibri"/>
                <a:cs typeface="Calibri"/>
                <a:sym typeface="Calibri"/>
              </a:rPr>
              <a:t>Common steering mechanisms:</a:t>
            </a:r>
            <a:endParaRPr sz="21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Arial"/>
              <a:buChar char="○"/>
            </a:pPr>
            <a:r>
              <a:rPr lang="en" sz="1800">
                <a:solidFill>
                  <a:schemeClr val="dk1"/>
                </a:solidFill>
                <a:latin typeface="Calibri"/>
                <a:ea typeface="Calibri"/>
                <a:cs typeface="Calibri"/>
                <a:sym typeface="Calibri"/>
              </a:rPr>
              <a:t>Localpref</a:t>
            </a:r>
            <a:endParaRPr sz="18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Arial"/>
              <a:buChar char="○"/>
            </a:pPr>
            <a:r>
              <a:rPr lang="en" sz="1800">
                <a:solidFill>
                  <a:schemeClr val="dk1"/>
                </a:solidFill>
                <a:latin typeface="Calibri"/>
                <a:ea typeface="Calibri"/>
                <a:cs typeface="Calibri"/>
                <a:sym typeface="Calibri"/>
              </a:rPr>
              <a:t>Communities</a:t>
            </a:r>
            <a:endParaRPr sz="18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Arial"/>
              <a:buChar char="○"/>
            </a:pPr>
            <a:r>
              <a:rPr lang="en" sz="1800">
                <a:solidFill>
                  <a:schemeClr val="dk1"/>
                </a:solidFill>
                <a:latin typeface="Calibri"/>
                <a:ea typeface="Calibri"/>
                <a:cs typeface="Calibri"/>
                <a:sym typeface="Calibri"/>
              </a:rPr>
              <a:t>AS Padding</a:t>
            </a:r>
            <a:endParaRPr sz="18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Arial"/>
              <a:buChar char="○"/>
            </a:pPr>
            <a:r>
              <a:rPr lang="en" sz="1800">
                <a:solidFill>
                  <a:schemeClr val="dk1"/>
                </a:solidFill>
                <a:latin typeface="Calibri"/>
                <a:ea typeface="Calibri"/>
                <a:cs typeface="Calibri"/>
                <a:sym typeface="Calibri"/>
              </a:rPr>
              <a:t>MEDs</a:t>
            </a:r>
            <a:endParaRPr/>
          </a:p>
        </p:txBody>
      </p:sp>
      <p:pic>
        <p:nvPicPr>
          <p:cNvPr id="169" name="Google Shape;169;p17"/>
          <p:cNvPicPr preferRelativeResize="0"/>
          <p:nvPr/>
        </p:nvPicPr>
        <p:blipFill>
          <a:blip r:embed="rId3">
            <a:alphaModFix/>
          </a:blip>
          <a:stretch>
            <a:fillRect/>
          </a:stretch>
        </p:blipFill>
        <p:spPr>
          <a:xfrm>
            <a:off x="4754875" y="696950"/>
            <a:ext cx="4189951" cy="42336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a:spLocks noGrp="1"/>
          </p:cNvSpPr>
          <p:nvPr>
            <p:ph type="title"/>
          </p:nvPr>
        </p:nvSpPr>
        <p:spPr>
          <a:xfrm>
            <a:off x="448162" y="1"/>
            <a:ext cx="8238600" cy="66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a:t>BGP Neighbor States</a:t>
            </a:r>
            <a:endParaRPr/>
          </a:p>
        </p:txBody>
      </p:sp>
      <p:sp>
        <p:nvSpPr>
          <p:cNvPr id="175" name="Google Shape;175;p18"/>
          <p:cNvSpPr txBox="1">
            <a:spLocks noGrp="1"/>
          </p:cNvSpPr>
          <p:nvPr>
            <p:ph type="body" idx="1"/>
          </p:nvPr>
        </p:nvSpPr>
        <p:spPr>
          <a:xfrm>
            <a:off x="448150" y="771525"/>
            <a:ext cx="8238600" cy="4183500"/>
          </a:xfrm>
          <a:prstGeom prst="rect">
            <a:avLst/>
          </a:prstGeom>
        </p:spPr>
        <p:txBody>
          <a:bodyPr spcFirstLastPara="1" wrap="square" lIns="0" tIns="45700" rIns="0" bIns="45700" anchor="t" anchorCtr="0">
            <a:normAutofit fontScale="62500" lnSpcReduction="20000"/>
          </a:bodyPr>
          <a:lstStyle/>
          <a:p>
            <a:pPr marL="457200" lvl="0" indent="-291215" algn="just" rtl="0">
              <a:lnSpc>
                <a:spcPct val="150000"/>
              </a:lnSpc>
              <a:spcBef>
                <a:spcPts val="225"/>
              </a:spcBef>
              <a:spcAft>
                <a:spcPts val="0"/>
              </a:spcAft>
              <a:buSzPct val="100000"/>
              <a:buChar char="●"/>
            </a:pPr>
            <a:r>
              <a:rPr lang="en" sz="1792" b="1"/>
              <a:t>Idle:</a:t>
            </a:r>
            <a:endParaRPr sz="1792" b="1"/>
          </a:p>
          <a:p>
            <a:pPr marL="914400" lvl="1" indent="-275748" algn="just" rtl="0">
              <a:lnSpc>
                <a:spcPct val="150000"/>
              </a:lnSpc>
              <a:spcBef>
                <a:spcPts val="0"/>
              </a:spcBef>
              <a:spcAft>
                <a:spcPts val="0"/>
              </a:spcAft>
              <a:buSzPct val="100000"/>
              <a:buChar char="○"/>
            </a:pPr>
            <a:r>
              <a:rPr lang="en"/>
              <a:t>In this state, the router has not yet established a TCP connection with its BGP neighbor. The router is not actively attempting to establish a connection.</a:t>
            </a:r>
            <a:endParaRPr/>
          </a:p>
          <a:p>
            <a:pPr marL="457200" lvl="0" indent="-286226" algn="just" rtl="0">
              <a:lnSpc>
                <a:spcPct val="150000"/>
              </a:lnSpc>
              <a:spcBef>
                <a:spcPts val="0"/>
              </a:spcBef>
              <a:spcAft>
                <a:spcPts val="0"/>
              </a:spcAft>
              <a:buSzPct val="100000"/>
              <a:buChar char="●"/>
            </a:pPr>
            <a:r>
              <a:rPr lang="en" b="1"/>
              <a:t>Connect: </a:t>
            </a:r>
            <a:endParaRPr b="1"/>
          </a:p>
          <a:p>
            <a:pPr marL="914400" lvl="1" indent="-275748" algn="just" rtl="0">
              <a:lnSpc>
                <a:spcPct val="150000"/>
              </a:lnSpc>
              <a:spcBef>
                <a:spcPts val="0"/>
              </a:spcBef>
              <a:spcAft>
                <a:spcPts val="0"/>
              </a:spcAft>
              <a:buSzPct val="100000"/>
              <a:buChar char="○"/>
            </a:pPr>
            <a:r>
              <a:rPr lang="en"/>
              <a:t>After the Idle state, the router transitions to the Connect state. In this state, the router initiates a TCP 3-way handshake connection with its neighbor by sending an initial TCP SYN packet and the other end responds to it with a TCP ACK packet and sends its own TCP SYN packet.</a:t>
            </a:r>
            <a:endParaRPr/>
          </a:p>
          <a:p>
            <a:pPr marL="914400" lvl="1" indent="-275748" algn="just" rtl="0">
              <a:lnSpc>
                <a:spcPct val="150000"/>
              </a:lnSpc>
              <a:spcBef>
                <a:spcPts val="0"/>
              </a:spcBef>
              <a:spcAft>
                <a:spcPts val="0"/>
              </a:spcAft>
              <a:buSzPct val="100000"/>
              <a:buChar char="○"/>
            </a:pPr>
            <a:r>
              <a:rPr lang="en"/>
              <a:t>In the last initiator responds with a TCP ACK packet and TCP connections are established. Once the TCP 3-way handshake connection is established, the BGP router moves to the next state.</a:t>
            </a:r>
            <a:endParaRPr/>
          </a:p>
          <a:p>
            <a:pPr marL="457200" lvl="0" indent="-286226" algn="just" rtl="0">
              <a:lnSpc>
                <a:spcPct val="150000"/>
              </a:lnSpc>
              <a:spcBef>
                <a:spcPts val="0"/>
              </a:spcBef>
              <a:spcAft>
                <a:spcPts val="0"/>
              </a:spcAft>
              <a:buSzPct val="100000"/>
              <a:buChar char="●"/>
            </a:pPr>
            <a:r>
              <a:rPr lang="en" b="1"/>
              <a:t>Active: </a:t>
            </a:r>
            <a:endParaRPr b="1"/>
          </a:p>
          <a:p>
            <a:pPr marL="914400" lvl="1" indent="-275748" algn="just" rtl="0">
              <a:lnSpc>
                <a:spcPct val="150000"/>
              </a:lnSpc>
              <a:spcBef>
                <a:spcPts val="0"/>
              </a:spcBef>
              <a:spcAft>
                <a:spcPts val="0"/>
              </a:spcAft>
              <a:buSzPct val="100000"/>
              <a:buChar char="○"/>
            </a:pPr>
            <a:r>
              <a:rPr lang="en"/>
              <a:t>If the TCP connection fails to establish within a certain timeout period, the router enters the Active state. In this state, the router repeatedly attempts to establish a TCP connection with its neighbor. This state indicates that the router is actively trying to connect but has not yet succeeded.</a:t>
            </a:r>
            <a:endParaRPr/>
          </a:p>
          <a:p>
            <a:pPr marL="457200" lvl="0" indent="-286226" algn="just" rtl="0">
              <a:lnSpc>
                <a:spcPct val="150000"/>
              </a:lnSpc>
              <a:spcBef>
                <a:spcPts val="0"/>
              </a:spcBef>
              <a:spcAft>
                <a:spcPts val="0"/>
              </a:spcAft>
              <a:buSzPct val="100000"/>
              <a:buChar char="●"/>
            </a:pPr>
            <a:r>
              <a:rPr lang="en" b="1"/>
              <a:t>OpenSent:</a:t>
            </a:r>
            <a:endParaRPr b="1"/>
          </a:p>
          <a:p>
            <a:pPr marL="914400" lvl="1" indent="-275748" algn="just" rtl="0">
              <a:lnSpc>
                <a:spcPct val="150000"/>
              </a:lnSpc>
              <a:spcBef>
                <a:spcPts val="0"/>
              </a:spcBef>
              <a:spcAft>
                <a:spcPts val="0"/>
              </a:spcAft>
              <a:buSzPct val="100000"/>
              <a:buChar char="○"/>
            </a:pPr>
            <a:r>
              <a:rPr lang="en"/>
              <a:t>When the TCP connection is successfully established, the router transitions to the OpenSent state.</a:t>
            </a:r>
            <a:endParaRPr/>
          </a:p>
          <a:p>
            <a:pPr marL="914400" lvl="1" indent="-275748" algn="just" rtl="0">
              <a:lnSpc>
                <a:spcPct val="150000"/>
              </a:lnSpc>
              <a:spcBef>
                <a:spcPts val="0"/>
              </a:spcBef>
              <a:spcAft>
                <a:spcPts val="0"/>
              </a:spcAft>
              <a:buSzPct val="100000"/>
              <a:buChar char="○"/>
            </a:pPr>
            <a:r>
              <a:rPr lang="en"/>
              <a:t>In this state, the router sends an Open message to its neighbor, which includes its BGP capabilities and other information. The router waits for an Open message from its neighbor to proceed to the next state.</a:t>
            </a:r>
            <a:endParaRPr/>
          </a:p>
          <a:p>
            <a:pPr marL="457200" lvl="0" indent="-286226" algn="just" rtl="0">
              <a:lnSpc>
                <a:spcPct val="150000"/>
              </a:lnSpc>
              <a:spcBef>
                <a:spcPts val="0"/>
              </a:spcBef>
              <a:spcAft>
                <a:spcPts val="0"/>
              </a:spcAft>
              <a:buSzPct val="100000"/>
              <a:buChar char="●"/>
            </a:pPr>
            <a:r>
              <a:rPr lang="en" b="1"/>
              <a:t>OpenConfirm: </a:t>
            </a:r>
            <a:endParaRPr b="1"/>
          </a:p>
          <a:p>
            <a:pPr marL="914400" lvl="1" indent="-275748" algn="just" rtl="0">
              <a:lnSpc>
                <a:spcPct val="150000"/>
              </a:lnSpc>
              <a:spcBef>
                <a:spcPts val="0"/>
              </a:spcBef>
              <a:spcAft>
                <a:spcPts val="0"/>
              </a:spcAft>
              <a:buSzPct val="100000"/>
              <a:buChar char="○"/>
            </a:pPr>
            <a:r>
              <a:rPr lang="en"/>
              <a:t>After receiving the Open message from its neighbor, the router enters the OpenConfirm state. In this state, the router waits for a Keepalive message from its neighbor to confirm that the neighbor has also reached the OpenConfirm state. Once the Keepalive message is received, the router moves to the next state.</a:t>
            </a:r>
            <a:endParaRPr/>
          </a:p>
          <a:p>
            <a:pPr marL="457200" lvl="0" indent="-286226" algn="just" rtl="0">
              <a:lnSpc>
                <a:spcPct val="150000"/>
              </a:lnSpc>
              <a:spcBef>
                <a:spcPts val="0"/>
              </a:spcBef>
              <a:spcAft>
                <a:spcPts val="0"/>
              </a:spcAft>
              <a:buSzPct val="100000"/>
              <a:buChar char="●"/>
            </a:pPr>
            <a:r>
              <a:rPr lang="en" b="1"/>
              <a:t>Established:</a:t>
            </a:r>
            <a:endParaRPr b="1"/>
          </a:p>
          <a:p>
            <a:pPr marL="914400" lvl="1" indent="-275748" algn="just" rtl="0">
              <a:lnSpc>
                <a:spcPct val="150000"/>
              </a:lnSpc>
              <a:spcBef>
                <a:spcPts val="0"/>
              </a:spcBef>
              <a:spcAft>
                <a:spcPts val="0"/>
              </a:spcAft>
              <a:buSzPct val="100000"/>
              <a:buChar char="○"/>
            </a:pPr>
            <a:r>
              <a:rPr lang="en"/>
              <a:t>The router enters the Established state when it has received a Keepalive message from its neighbor. In this state, the routers can exchange BGP updates, such as routing information and path attributes. In the BGP established state, the router is now fully operational and actively exchanging routing information with its neighbor.</a:t>
            </a:r>
            <a:endParaRPr/>
          </a:p>
          <a:p>
            <a:pPr marL="914400" lvl="1" indent="-275748" algn="just" rtl="0">
              <a:lnSpc>
                <a:spcPct val="150000"/>
              </a:lnSpc>
              <a:spcBef>
                <a:spcPts val="0"/>
              </a:spcBef>
              <a:spcAft>
                <a:spcPts val="0"/>
              </a:spcAft>
              <a:buSzPct val="100000"/>
              <a:buChar char="○"/>
            </a:pPr>
            <a:r>
              <a:rPr lang="en"/>
              <a:t>If there is a disruption or issue in the BGP session, the router may transition back to the Idle state and repeat the process of establishing the neighbor relationship.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9"/>
          <p:cNvSpPr txBox="1">
            <a:spLocks noGrp="1"/>
          </p:cNvSpPr>
          <p:nvPr>
            <p:ph type="title"/>
          </p:nvPr>
        </p:nvSpPr>
        <p:spPr>
          <a:xfrm>
            <a:off x="448162" y="1"/>
            <a:ext cx="8238600" cy="66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a:t>BGP State Diagram</a:t>
            </a:r>
            <a:endParaRPr/>
          </a:p>
        </p:txBody>
      </p:sp>
      <p:pic>
        <p:nvPicPr>
          <p:cNvPr id="181" name="Google Shape;181;p19"/>
          <p:cNvPicPr preferRelativeResize="0"/>
          <p:nvPr/>
        </p:nvPicPr>
        <p:blipFill>
          <a:blip r:embed="rId3">
            <a:alphaModFix/>
          </a:blip>
          <a:stretch>
            <a:fillRect/>
          </a:stretch>
        </p:blipFill>
        <p:spPr>
          <a:xfrm>
            <a:off x="1957050" y="830700"/>
            <a:ext cx="5229925" cy="3679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body" idx="1"/>
          </p:nvPr>
        </p:nvSpPr>
        <p:spPr>
          <a:xfrm>
            <a:off x="448162" y="768299"/>
            <a:ext cx="8238638" cy="3600449"/>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188" name="Google Shape;188;p20"/>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189" name="Google Shape;189;p20"/>
          <p:cNvSpPr txBox="1">
            <a:spLocks noGrp="1"/>
          </p:cNvSpPr>
          <p:nvPr>
            <p:ph type="title"/>
          </p:nvPr>
        </p:nvSpPr>
        <p:spPr>
          <a:xfrm>
            <a:off x="0" y="1901774"/>
            <a:ext cx="9144000" cy="666749"/>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BGP Use in R&amp;E Networks (generalities)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628650" y="3891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R&amp;E vs. Commodity</a:t>
            </a:r>
            <a:endParaRPr/>
          </a:p>
        </p:txBody>
      </p:sp>
      <p:pic>
        <p:nvPicPr>
          <p:cNvPr id="195" name="Google Shape;195;p21"/>
          <p:cNvPicPr preferRelativeResize="0"/>
          <p:nvPr/>
        </p:nvPicPr>
        <p:blipFill rotWithShape="1">
          <a:blip r:embed="rId3">
            <a:alphaModFix/>
          </a:blip>
          <a:srcRect/>
          <a:stretch/>
        </p:blipFill>
        <p:spPr>
          <a:xfrm>
            <a:off x="1056975" y="894125"/>
            <a:ext cx="6222285" cy="4136774"/>
          </a:xfrm>
          <a:prstGeom prst="rect">
            <a:avLst/>
          </a:prstGeom>
          <a:noFill/>
          <a:ln>
            <a:noFill/>
          </a:ln>
        </p:spPr>
      </p:pic>
      <p:sp>
        <p:nvSpPr>
          <p:cNvPr id="196" name="Google Shape;196;p21"/>
          <p:cNvSpPr txBox="1"/>
          <p:nvPr/>
        </p:nvSpPr>
        <p:spPr>
          <a:xfrm>
            <a:off x="308175" y="2170625"/>
            <a:ext cx="1276500" cy="2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Arial"/>
                <a:ea typeface="Arial"/>
                <a:cs typeface="Arial"/>
                <a:sym typeface="Arial"/>
              </a:rPr>
              <a:t>Multiple cloud providers</a:t>
            </a:r>
            <a:endParaRPr sz="700" b="0" i="0" u="none" strike="noStrike" cap="none">
              <a:solidFill>
                <a:srgbClr val="000000"/>
              </a:solidFill>
              <a:latin typeface="Arial"/>
              <a:ea typeface="Arial"/>
              <a:cs typeface="Arial"/>
              <a:sym typeface="Arial"/>
            </a:endParaRPr>
          </a:p>
        </p:txBody>
      </p:sp>
      <p:cxnSp>
        <p:nvCxnSpPr>
          <p:cNvPr id="197" name="Google Shape;197;p21"/>
          <p:cNvCxnSpPr/>
          <p:nvPr/>
        </p:nvCxnSpPr>
        <p:spPr>
          <a:xfrm rot="10800000" flipH="1">
            <a:off x="1009600" y="1925525"/>
            <a:ext cx="301800" cy="245100"/>
          </a:xfrm>
          <a:prstGeom prst="straightConnector1">
            <a:avLst/>
          </a:prstGeom>
          <a:noFill/>
          <a:ln w="9525" cap="flat" cmpd="sng">
            <a:solidFill>
              <a:schemeClr val="dk2"/>
            </a:solidFill>
            <a:prstDash val="solid"/>
            <a:round/>
            <a:headEnd type="none" w="sm" len="sm"/>
            <a:tailEnd type="triangle" w="med" len="med"/>
          </a:ln>
        </p:spPr>
      </p:cxnSp>
      <p:cxnSp>
        <p:nvCxnSpPr>
          <p:cNvPr id="198" name="Google Shape;198;p21"/>
          <p:cNvCxnSpPr/>
          <p:nvPr/>
        </p:nvCxnSpPr>
        <p:spPr>
          <a:xfrm>
            <a:off x="1056975" y="2438850"/>
            <a:ext cx="292500" cy="2658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448162" y="1"/>
            <a:ext cx="8238600" cy="666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R&amp;E Routing Architecture</a:t>
            </a:r>
            <a:endParaRPr/>
          </a:p>
        </p:txBody>
      </p:sp>
      <p:sp>
        <p:nvSpPr>
          <p:cNvPr id="204" name="Google Shape;204;p22"/>
          <p:cNvSpPr txBox="1">
            <a:spLocks noGrp="1"/>
          </p:cNvSpPr>
          <p:nvPr>
            <p:ph type="body" idx="1"/>
          </p:nvPr>
        </p:nvSpPr>
        <p:spPr>
          <a:xfrm>
            <a:off x="448162" y="771526"/>
            <a:ext cx="8238600" cy="3600300"/>
          </a:xfrm>
          <a:prstGeom prst="rect">
            <a:avLst/>
          </a:prstGeom>
          <a:noFill/>
          <a:ln>
            <a:noFill/>
          </a:ln>
        </p:spPr>
        <p:txBody>
          <a:bodyPr spcFirstLastPara="1" wrap="square" lIns="68575" tIns="34275" rIns="68575" bIns="34275" anchor="t" anchorCtr="0">
            <a:noAutofit/>
          </a:bodyPr>
          <a:lstStyle/>
          <a:p>
            <a:pPr marL="457200" lvl="0" indent="-330200" algn="just" rtl="0">
              <a:spcBef>
                <a:spcPts val="225"/>
              </a:spcBef>
              <a:spcAft>
                <a:spcPts val="0"/>
              </a:spcAft>
              <a:buSzPts val="1600"/>
              <a:buChar char="•"/>
            </a:pPr>
            <a:r>
              <a:rPr lang="en" sz="2400"/>
              <a:t>Research and Education Networks</a:t>
            </a:r>
            <a:endParaRPr sz="2400"/>
          </a:p>
          <a:p>
            <a:pPr marL="914400" lvl="1" indent="-330200" algn="just" rtl="0">
              <a:spcBef>
                <a:spcPts val="0"/>
              </a:spcBef>
              <a:spcAft>
                <a:spcPts val="0"/>
              </a:spcAft>
              <a:buSzPts val="1600"/>
              <a:buChar char="•"/>
            </a:pPr>
            <a:r>
              <a:rPr lang="en"/>
              <a:t>Bandwidth</a:t>
            </a:r>
            <a:endParaRPr/>
          </a:p>
          <a:p>
            <a:pPr marL="914400" lvl="1" indent="-330200" algn="just" rtl="0">
              <a:spcBef>
                <a:spcPts val="0"/>
              </a:spcBef>
              <a:spcAft>
                <a:spcPts val="0"/>
              </a:spcAft>
              <a:buSzPts val="1600"/>
              <a:buChar char="•"/>
            </a:pPr>
            <a:r>
              <a:rPr lang="en"/>
              <a:t>Performance Engineering</a:t>
            </a:r>
            <a:endParaRPr/>
          </a:p>
          <a:p>
            <a:pPr marL="914400" lvl="1" indent="-330200" algn="just" rtl="0">
              <a:spcBef>
                <a:spcPts val="0"/>
              </a:spcBef>
              <a:spcAft>
                <a:spcPts val="0"/>
              </a:spcAft>
              <a:buSzPts val="1600"/>
              <a:buChar char="•"/>
            </a:pPr>
            <a:r>
              <a:rPr lang="en"/>
              <a:t>Deterministic behavior</a:t>
            </a:r>
            <a:endParaRPr/>
          </a:p>
          <a:p>
            <a:pPr marL="914400" lvl="1" indent="-314325" algn="just" rtl="0">
              <a:spcBef>
                <a:spcPts val="0"/>
              </a:spcBef>
              <a:spcAft>
                <a:spcPts val="0"/>
              </a:spcAft>
              <a:buSzPts val="1350"/>
              <a:buChar char="•"/>
            </a:pPr>
            <a:r>
              <a:rPr lang="en"/>
              <a:t>Community</a:t>
            </a:r>
            <a:endParaRPr/>
          </a:p>
          <a:p>
            <a:pPr marL="457200" lvl="0" indent="-330200" algn="just" rtl="0">
              <a:spcBef>
                <a:spcPts val="0"/>
              </a:spcBef>
              <a:spcAft>
                <a:spcPts val="0"/>
              </a:spcAft>
              <a:buSzPts val="1600"/>
              <a:buChar char="•"/>
            </a:pPr>
            <a:r>
              <a:rPr lang="en" sz="2400"/>
              <a:t>Commodity Networks</a:t>
            </a:r>
            <a:endParaRPr sz="2400"/>
          </a:p>
          <a:p>
            <a:pPr marL="914400" lvl="1" indent="-330200" algn="just" rtl="0">
              <a:spcBef>
                <a:spcPts val="0"/>
              </a:spcBef>
              <a:spcAft>
                <a:spcPts val="0"/>
              </a:spcAft>
              <a:buSzPts val="1600"/>
              <a:buChar char="•"/>
            </a:pPr>
            <a:r>
              <a:rPr lang="en"/>
              <a:t>Traffic shaping</a:t>
            </a:r>
            <a:endParaRPr/>
          </a:p>
          <a:p>
            <a:pPr marL="914400" lvl="1" indent="-330200" algn="just" rtl="0">
              <a:spcBef>
                <a:spcPts val="0"/>
              </a:spcBef>
              <a:spcAft>
                <a:spcPts val="0"/>
              </a:spcAft>
              <a:buSzPts val="1600"/>
              <a:buChar char="•"/>
            </a:pPr>
            <a:r>
              <a:rPr lang="en"/>
              <a:t>DoS protections</a:t>
            </a:r>
            <a:endParaRPr/>
          </a:p>
          <a:p>
            <a:pPr marL="914400" lvl="1" indent="-330200" algn="just" rtl="0">
              <a:spcBef>
                <a:spcPts val="0"/>
              </a:spcBef>
              <a:spcAft>
                <a:spcPts val="0"/>
              </a:spcAft>
              <a:buSzPts val="1600"/>
              <a:buChar char="•"/>
            </a:pPr>
            <a:r>
              <a:rPr lang="en"/>
              <a:t>Unknown architecture</a:t>
            </a:r>
            <a:endParaRPr/>
          </a:p>
          <a:p>
            <a:pPr marL="457200" lvl="0" indent="-330200" algn="just" rtl="0">
              <a:spcBef>
                <a:spcPts val="0"/>
              </a:spcBef>
              <a:spcAft>
                <a:spcPts val="0"/>
              </a:spcAft>
              <a:buSzPts val="1600"/>
              <a:buChar char="•"/>
            </a:pPr>
            <a:r>
              <a:rPr lang="en" sz="2400"/>
              <a:t>R&amp;E networks are engineered to support science while commodity networks are not</a:t>
            </a:r>
            <a:endParaRPr/>
          </a:p>
          <a:p>
            <a:pPr marL="914400" lvl="1" indent="-330200" algn="just" rtl="0">
              <a:spcBef>
                <a:spcPts val="0"/>
              </a:spcBef>
              <a:spcAft>
                <a:spcPts val="0"/>
              </a:spcAft>
              <a:buSzPts val="1600"/>
              <a:buChar char="•"/>
            </a:pPr>
            <a:r>
              <a:rPr lang="en"/>
              <a:t>Keep the science traffic on the science networks!</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title"/>
          </p:nvPr>
        </p:nvSpPr>
        <p:spPr>
          <a:xfrm>
            <a:off x="448162" y="1"/>
            <a:ext cx="8238600" cy="666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Why does this matter? Example 1 - OSC</a:t>
            </a:r>
            <a:endParaRPr/>
          </a:p>
        </p:txBody>
      </p:sp>
      <p:sp>
        <p:nvSpPr>
          <p:cNvPr id="210" name="Google Shape;210;p23"/>
          <p:cNvSpPr txBox="1">
            <a:spLocks noGrp="1"/>
          </p:cNvSpPr>
          <p:nvPr>
            <p:ph type="body" idx="1"/>
          </p:nvPr>
        </p:nvSpPr>
        <p:spPr>
          <a:xfrm>
            <a:off x="448162" y="771526"/>
            <a:ext cx="8238600" cy="36003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800"/>
              </a:spcBef>
              <a:spcAft>
                <a:spcPts val="0"/>
              </a:spcAft>
              <a:buSzPts val="1400"/>
              <a:buChar char="•"/>
            </a:pPr>
            <a:r>
              <a:rPr lang="en"/>
              <a:t>Data transfers between Ohio Supercomputer Center and NERSC were slow</a:t>
            </a:r>
            <a:endParaRPr/>
          </a:p>
          <a:p>
            <a:pPr marL="457200" lvl="0" indent="-317500" algn="l" rtl="0">
              <a:lnSpc>
                <a:spcPct val="90000"/>
              </a:lnSpc>
              <a:spcBef>
                <a:spcPts val="0"/>
              </a:spcBef>
              <a:spcAft>
                <a:spcPts val="0"/>
              </a:spcAft>
              <a:buSzPts val="1400"/>
              <a:buChar char="•"/>
            </a:pPr>
            <a:r>
              <a:rPr lang="en"/>
              <a:t>Turns out they were going over commodity instead of R&amp;E paths</a:t>
            </a:r>
            <a:endParaRPr/>
          </a:p>
          <a:p>
            <a:pPr marL="457200" lvl="0" indent="-317500" algn="l" rtl="0">
              <a:lnSpc>
                <a:spcPct val="90000"/>
              </a:lnSpc>
              <a:spcBef>
                <a:spcPts val="0"/>
              </a:spcBef>
              <a:spcAft>
                <a:spcPts val="0"/>
              </a:spcAft>
              <a:buSzPts val="1400"/>
              <a:buChar char="•"/>
            </a:pPr>
            <a:r>
              <a:rPr lang="en"/>
              <a:t>Commodity networks often throttle high-speed flows </a:t>
            </a:r>
            <a:endParaRPr/>
          </a:p>
          <a:p>
            <a:pPr marL="914400" lvl="1" indent="-317500" algn="l" rtl="0">
              <a:lnSpc>
                <a:spcPct val="90000"/>
              </a:lnSpc>
              <a:spcBef>
                <a:spcPts val="0"/>
              </a:spcBef>
              <a:spcAft>
                <a:spcPts val="0"/>
              </a:spcAft>
              <a:buSzPts val="1400"/>
              <a:buChar char="•"/>
            </a:pPr>
            <a:r>
              <a:rPr lang="en"/>
              <a:t>What does a multi-gigabit traffic spike mean?</a:t>
            </a:r>
            <a:endParaRPr/>
          </a:p>
          <a:p>
            <a:pPr marL="914400" lvl="1" indent="-317500" algn="l" rtl="0">
              <a:lnSpc>
                <a:spcPct val="90000"/>
              </a:lnSpc>
              <a:spcBef>
                <a:spcPts val="0"/>
              </a:spcBef>
              <a:spcAft>
                <a:spcPts val="0"/>
              </a:spcAft>
              <a:buSzPts val="1400"/>
              <a:buChar char="•"/>
            </a:pPr>
            <a:r>
              <a:rPr lang="en" b="1"/>
              <a:t>Commodity:</a:t>
            </a:r>
            <a:r>
              <a:rPr lang="en"/>
              <a:t> another DoS attack - </a:t>
            </a:r>
            <a:r>
              <a:rPr lang="en" u="sng"/>
              <a:t>this should be stopped!</a:t>
            </a:r>
            <a:endParaRPr u="sng"/>
          </a:p>
          <a:p>
            <a:pPr marL="914400" lvl="1" indent="-317500" algn="l" rtl="0">
              <a:lnSpc>
                <a:spcPct val="90000"/>
              </a:lnSpc>
              <a:spcBef>
                <a:spcPts val="0"/>
              </a:spcBef>
              <a:spcAft>
                <a:spcPts val="0"/>
              </a:spcAft>
              <a:buSzPts val="1400"/>
              <a:buChar char="•"/>
            </a:pPr>
            <a:r>
              <a:rPr lang="en" b="1"/>
              <a:t>R&amp;E:</a:t>
            </a:r>
            <a:r>
              <a:rPr lang="en"/>
              <a:t> another scientist doing normal things - </a:t>
            </a:r>
            <a:r>
              <a:rPr lang="en" u="sng"/>
              <a:t>this is core mission!</a:t>
            </a:r>
            <a:endParaRPr/>
          </a:p>
          <a:p>
            <a:pPr marL="0" lvl="0" indent="0" algn="l" rtl="0">
              <a:lnSpc>
                <a:spcPct val="90000"/>
              </a:lnSpc>
              <a:spcBef>
                <a:spcPts val="800"/>
              </a:spcBef>
              <a:spcAft>
                <a:spcPts val="0"/>
              </a:spcAft>
              <a:buSzPts val="1400"/>
              <a:buNone/>
            </a:pPr>
            <a:endParaRPr/>
          </a:p>
        </p:txBody>
      </p:sp>
      <p:pic>
        <p:nvPicPr>
          <p:cNvPr id="211" name="Google Shape;211;p23"/>
          <p:cNvPicPr preferRelativeResize="0"/>
          <p:nvPr/>
        </p:nvPicPr>
        <p:blipFill>
          <a:blip r:embed="rId3">
            <a:alphaModFix/>
          </a:blip>
          <a:stretch>
            <a:fillRect/>
          </a:stretch>
        </p:blipFill>
        <p:spPr>
          <a:xfrm>
            <a:off x="1480188" y="2781550"/>
            <a:ext cx="6174525" cy="1741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a:spLocks noGrp="1"/>
          </p:cNvSpPr>
          <p:nvPr>
            <p:ph type="title"/>
          </p:nvPr>
        </p:nvSpPr>
        <p:spPr>
          <a:xfrm>
            <a:off x="628650" y="273844"/>
            <a:ext cx="7886700" cy="6306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Commodity vs R&amp;E OSC Troubleshooting 2</a:t>
            </a:r>
            <a:endParaRPr/>
          </a:p>
        </p:txBody>
      </p:sp>
      <p:sp>
        <p:nvSpPr>
          <p:cNvPr id="218" name="Google Shape;218;p24"/>
          <p:cNvSpPr txBox="1">
            <a:spLocks noGrp="1"/>
          </p:cNvSpPr>
          <p:nvPr>
            <p:ph type="body" idx="1"/>
          </p:nvPr>
        </p:nvSpPr>
        <p:spPr>
          <a:xfrm>
            <a:off x="628638" y="1836331"/>
            <a:ext cx="7886700" cy="32406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OSC Engineer found a memory allocation issue on border router causing the routing table to not fully populate. </a:t>
            </a:r>
            <a:endParaRPr/>
          </a:p>
          <a:p>
            <a:pPr marL="914400" lvl="1" indent="-317500" algn="l" rtl="0">
              <a:spcBef>
                <a:spcPts val="0"/>
              </a:spcBef>
              <a:spcAft>
                <a:spcPts val="0"/>
              </a:spcAft>
              <a:buSzPts val="1400"/>
              <a:buChar char="○"/>
            </a:pPr>
            <a:r>
              <a:rPr lang="en"/>
              <a:t>This kept the best path to ESnet out of the table</a:t>
            </a:r>
            <a:endParaRPr/>
          </a:p>
          <a:p>
            <a:pPr marL="457200" lvl="0" indent="-317500" algn="l" rtl="0">
              <a:spcBef>
                <a:spcPts val="0"/>
              </a:spcBef>
              <a:spcAft>
                <a:spcPts val="0"/>
              </a:spcAft>
              <a:buSzPts val="1400"/>
              <a:buChar char="●"/>
            </a:pPr>
            <a:r>
              <a:rPr lang="en"/>
              <a:t>ESnet engineer found an out of date routing configuration as well </a:t>
            </a:r>
            <a:endParaRPr/>
          </a:p>
          <a:p>
            <a:pPr marL="457200" lvl="0" indent="-317500" algn="l" rtl="0">
              <a:spcBef>
                <a:spcPts val="0"/>
              </a:spcBef>
              <a:spcAft>
                <a:spcPts val="0"/>
              </a:spcAft>
              <a:buSzPts val="1400"/>
              <a:buChar char="●"/>
            </a:pPr>
            <a:r>
              <a:rPr lang="en"/>
              <a:t>These fixes allowed for a R&amp;E symmetric path for the transfer</a:t>
            </a:r>
            <a:endParaRPr/>
          </a:p>
        </p:txBody>
      </p:sp>
      <p:pic>
        <p:nvPicPr>
          <p:cNvPr id="219" name="Google Shape;219;p24"/>
          <p:cNvPicPr preferRelativeResize="0"/>
          <p:nvPr/>
        </p:nvPicPr>
        <p:blipFill>
          <a:blip r:embed="rId3">
            <a:alphaModFix/>
          </a:blip>
          <a:stretch>
            <a:fillRect/>
          </a:stretch>
        </p:blipFill>
        <p:spPr>
          <a:xfrm>
            <a:off x="705350" y="2674850"/>
            <a:ext cx="8102997" cy="1563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a:off x="628650" y="273844"/>
            <a:ext cx="7886700" cy="630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Commodity vs R&amp;E: OSC Results</a:t>
            </a:r>
            <a:endParaRPr/>
          </a:p>
        </p:txBody>
      </p:sp>
      <p:sp>
        <p:nvSpPr>
          <p:cNvPr id="226" name="Google Shape;226;p25"/>
          <p:cNvSpPr txBox="1">
            <a:spLocks noGrp="1"/>
          </p:cNvSpPr>
          <p:nvPr>
            <p:ph type="body" idx="1"/>
          </p:nvPr>
        </p:nvSpPr>
        <p:spPr>
          <a:xfrm>
            <a:off x="628638" y="1603794"/>
            <a:ext cx="7886700" cy="3240600"/>
          </a:xfrm>
          <a:prstGeom prst="rect">
            <a:avLst/>
          </a:prstGeom>
        </p:spPr>
        <p:txBody>
          <a:bodyPr spcFirstLastPara="1" wrap="square" lIns="68575" tIns="34275" rIns="68575" bIns="34275" anchor="t" anchorCtr="0">
            <a:normAutofit/>
          </a:bodyPr>
          <a:lstStyle/>
          <a:p>
            <a:pPr marL="342900" lvl="0" indent="-254000" algn="l" rtl="0">
              <a:spcBef>
                <a:spcPts val="800"/>
              </a:spcBef>
              <a:spcAft>
                <a:spcPts val="0"/>
              </a:spcAft>
              <a:buSzPts val="1400"/>
              <a:buChar char="●"/>
            </a:pPr>
            <a:r>
              <a:rPr lang="en"/>
              <a:t>Performance improved substantially</a:t>
            </a:r>
            <a:endParaRPr/>
          </a:p>
          <a:p>
            <a:pPr marL="342900" lvl="0" indent="-254000" algn="l" rtl="0">
              <a:spcBef>
                <a:spcPts val="0"/>
              </a:spcBef>
              <a:spcAft>
                <a:spcPts val="0"/>
              </a:spcAft>
              <a:buSzPts val="1400"/>
              <a:buChar char="●"/>
            </a:pPr>
            <a:r>
              <a:rPr lang="en"/>
              <a:t>Another example of the need for a Routing Working Group</a:t>
            </a:r>
            <a:endParaRPr/>
          </a:p>
        </p:txBody>
      </p:sp>
      <p:sp>
        <p:nvSpPr>
          <p:cNvPr id="227" name="Google Shape;227;p2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19</a:t>
            </a:fld>
            <a:endParaRPr/>
          </a:p>
        </p:txBody>
      </p:sp>
      <p:pic>
        <p:nvPicPr>
          <p:cNvPr id="228" name="Google Shape;228;p25"/>
          <p:cNvPicPr preferRelativeResize="0"/>
          <p:nvPr/>
        </p:nvPicPr>
        <p:blipFill>
          <a:blip r:embed="rId3">
            <a:alphaModFix/>
          </a:blip>
          <a:stretch>
            <a:fillRect/>
          </a:stretch>
        </p:blipFill>
        <p:spPr>
          <a:xfrm>
            <a:off x="515381" y="2131219"/>
            <a:ext cx="7886700" cy="19590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8"/>
          <p:cNvSpPr txBox="1">
            <a:spLocks noGrp="1"/>
          </p:cNvSpPr>
          <p:nvPr>
            <p:ph type="body" idx="1"/>
          </p:nvPr>
        </p:nvSpPr>
        <p:spPr>
          <a:xfrm>
            <a:off x="448162" y="768299"/>
            <a:ext cx="8238638" cy="3600449"/>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52" name="Google Shape;52;p8"/>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53" name="Google Shape;53;p8"/>
          <p:cNvSpPr txBox="1">
            <a:spLocks noGrp="1"/>
          </p:cNvSpPr>
          <p:nvPr>
            <p:ph type="title"/>
          </p:nvPr>
        </p:nvSpPr>
        <p:spPr>
          <a:xfrm>
            <a:off x="-257200" y="-88149"/>
            <a:ext cx="9144000" cy="5143500"/>
          </a:xfrm>
          <a:prstGeom prst="rect">
            <a:avLst/>
          </a:prstGeom>
          <a:noFill/>
          <a:ln>
            <a:noFill/>
          </a:ln>
        </p:spPr>
        <p:txBody>
          <a:bodyPr spcFirstLastPara="1" wrap="square" lIns="91425" tIns="45700" rIns="91425" bIns="45700" anchor="b" anchorCtr="0">
            <a:normAutofit/>
          </a:bodyPr>
          <a:lstStyle/>
          <a:p>
            <a:pPr marL="0" lvl="0" indent="0" algn="ctr" rtl="0">
              <a:lnSpc>
                <a:spcPct val="150000"/>
              </a:lnSpc>
              <a:spcBef>
                <a:spcPts val="0"/>
              </a:spcBef>
              <a:spcAft>
                <a:spcPts val="0"/>
              </a:spcAft>
              <a:buClr>
                <a:srgbClr val="3F3F3F"/>
              </a:buClr>
              <a:buSzPts val="3200"/>
              <a:buFont typeface="Calibri"/>
              <a:buNone/>
            </a:pPr>
            <a:r>
              <a:rPr lang="en" sz="3200" dirty="0">
                <a:latin typeface="Calibri"/>
                <a:ea typeface="Calibri"/>
                <a:cs typeface="Calibri"/>
                <a:sym typeface="Calibri"/>
              </a:rPr>
              <a:t>Organizers</a:t>
            </a:r>
            <a:br>
              <a:rPr lang="en" sz="3200" dirty="0">
                <a:latin typeface="Calibri"/>
                <a:ea typeface="Calibri"/>
                <a:cs typeface="Calibri"/>
                <a:sym typeface="Calibri"/>
              </a:rPr>
            </a:br>
            <a:br>
              <a:rPr lang="en" sz="3200" dirty="0">
                <a:latin typeface="Calibri"/>
                <a:ea typeface="Calibri"/>
                <a:cs typeface="Calibri"/>
                <a:sym typeface="Calibri"/>
              </a:rPr>
            </a:br>
            <a:br>
              <a:rPr lang="en" sz="3200" dirty="0">
                <a:latin typeface="Calibri"/>
                <a:ea typeface="Calibri"/>
                <a:cs typeface="Calibri"/>
                <a:sym typeface="Calibri"/>
              </a:rPr>
            </a:br>
            <a:br>
              <a:rPr lang="en" sz="3200" dirty="0">
                <a:latin typeface="Calibri"/>
                <a:ea typeface="Calibri"/>
                <a:cs typeface="Calibri"/>
                <a:sym typeface="Calibri"/>
              </a:rPr>
            </a:br>
            <a:br>
              <a:rPr lang="en" sz="3200" dirty="0">
                <a:latin typeface="Calibri"/>
                <a:ea typeface="Calibri"/>
                <a:cs typeface="Calibri"/>
                <a:sym typeface="Calibri"/>
              </a:rPr>
            </a:br>
            <a:br>
              <a:rPr lang="en" sz="3200" dirty="0">
                <a:latin typeface="Calibri"/>
                <a:ea typeface="Calibri"/>
                <a:cs typeface="Calibri"/>
                <a:sym typeface="Calibri"/>
              </a:rPr>
            </a:br>
            <a:endParaRPr sz="1700" dirty="0">
              <a:latin typeface="Calibri"/>
              <a:ea typeface="Calibri"/>
              <a:cs typeface="Calibri"/>
              <a:sym typeface="Calibri"/>
            </a:endParaRPr>
          </a:p>
        </p:txBody>
      </p:sp>
      <p:pic>
        <p:nvPicPr>
          <p:cNvPr id="54" name="Google Shape;54;p8"/>
          <p:cNvPicPr preferRelativeResize="0"/>
          <p:nvPr/>
        </p:nvPicPr>
        <p:blipFill rotWithShape="1">
          <a:blip r:embed="rId3">
            <a:alphaModFix/>
          </a:blip>
          <a:srcRect/>
          <a:stretch/>
        </p:blipFill>
        <p:spPr>
          <a:xfrm>
            <a:off x="7572161" y="4259713"/>
            <a:ext cx="1468425" cy="795640"/>
          </a:xfrm>
          <a:prstGeom prst="rect">
            <a:avLst/>
          </a:prstGeom>
          <a:noFill/>
          <a:ln>
            <a:noFill/>
          </a:ln>
        </p:spPr>
      </p:pic>
      <p:pic>
        <p:nvPicPr>
          <p:cNvPr id="55" name="Google Shape;55;p8"/>
          <p:cNvPicPr preferRelativeResize="0"/>
          <p:nvPr/>
        </p:nvPicPr>
        <p:blipFill rotWithShape="1">
          <a:blip r:embed="rId4">
            <a:alphaModFix/>
          </a:blip>
          <a:srcRect/>
          <a:stretch/>
        </p:blipFill>
        <p:spPr>
          <a:xfrm>
            <a:off x="131537" y="4081033"/>
            <a:ext cx="1192650" cy="1021729"/>
          </a:xfrm>
          <a:prstGeom prst="rect">
            <a:avLst/>
          </a:prstGeom>
          <a:noFill/>
          <a:ln>
            <a:noFill/>
          </a:ln>
        </p:spPr>
      </p:pic>
      <p:pic>
        <p:nvPicPr>
          <p:cNvPr id="56" name="Google Shape;56;p8"/>
          <p:cNvPicPr preferRelativeResize="0"/>
          <p:nvPr/>
        </p:nvPicPr>
        <p:blipFill rotWithShape="1">
          <a:blip r:embed="rId5">
            <a:alphaModFix/>
          </a:blip>
          <a:srcRect/>
          <a:stretch/>
        </p:blipFill>
        <p:spPr>
          <a:xfrm>
            <a:off x="230914" y="88149"/>
            <a:ext cx="1883669" cy="1444756"/>
          </a:xfrm>
          <a:prstGeom prst="rect">
            <a:avLst/>
          </a:prstGeom>
          <a:noFill/>
          <a:ln>
            <a:noFill/>
          </a:ln>
        </p:spPr>
      </p:pic>
      <p:sp>
        <p:nvSpPr>
          <p:cNvPr id="57" name="Google Shape;57;p8"/>
          <p:cNvSpPr txBox="1"/>
          <p:nvPr/>
        </p:nvSpPr>
        <p:spPr>
          <a:xfrm>
            <a:off x="522495" y="1489683"/>
            <a:ext cx="1300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Jorge Crichigno</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(USC)</a:t>
            </a:r>
            <a:endParaRPr/>
          </a:p>
        </p:txBody>
      </p:sp>
      <p:sp>
        <p:nvSpPr>
          <p:cNvPr id="58" name="Google Shape;58;p8"/>
          <p:cNvSpPr txBox="1"/>
          <p:nvPr/>
        </p:nvSpPr>
        <p:spPr>
          <a:xfrm>
            <a:off x="7714646" y="1956442"/>
            <a:ext cx="1278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Jason Zurawski</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(ESnet / EPOC)</a:t>
            </a:r>
            <a:endParaRPr/>
          </a:p>
        </p:txBody>
      </p:sp>
      <p:pic>
        <p:nvPicPr>
          <p:cNvPr id="59" name="Google Shape;59;p8"/>
          <p:cNvPicPr preferRelativeResize="0"/>
          <p:nvPr/>
        </p:nvPicPr>
        <p:blipFill rotWithShape="1">
          <a:blip r:embed="rId6">
            <a:alphaModFix/>
          </a:blip>
          <a:srcRect/>
          <a:stretch/>
        </p:blipFill>
        <p:spPr>
          <a:xfrm>
            <a:off x="7714646" y="72399"/>
            <a:ext cx="1172154" cy="1758229"/>
          </a:xfrm>
          <a:prstGeom prst="rect">
            <a:avLst/>
          </a:prstGeom>
          <a:noFill/>
          <a:ln>
            <a:noFill/>
          </a:ln>
        </p:spPr>
      </p:pic>
      <p:sp>
        <p:nvSpPr>
          <p:cNvPr id="60" name="Google Shape;60;p8"/>
          <p:cNvSpPr txBox="1"/>
          <p:nvPr/>
        </p:nvSpPr>
        <p:spPr>
          <a:xfrm>
            <a:off x="3644002" y="4291449"/>
            <a:ext cx="17748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Elie Kfoury</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(USC)</a:t>
            </a:r>
            <a:endParaRPr/>
          </a:p>
        </p:txBody>
      </p:sp>
      <p:pic>
        <p:nvPicPr>
          <p:cNvPr id="61" name="Google Shape;61;p8"/>
          <p:cNvPicPr preferRelativeResize="0"/>
          <p:nvPr/>
        </p:nvPicPr>
        <p:blipFill rotWithShape="1">
          <a:blip r:embed="rId7">
            <a:alphaModFix/>
          </a:blip>
          <a:srcRect/>
          <a:stretch/>
        </p:blipFill>
        <p:spPr>
          <a:xfrm>
            <a:off x="3655826" y="2509594"/>
            <a:ext cx="1860157" cy="1750119"/>
          </a:xfrm>
          <a:prstGeom prst="rect">
            <a:avLst/>
          </a:prstGeom>
          <a:noFill/>
          <a:ln>
            <a:noFill/>
          </a:ln>
        </p:spPr>
      </p:pic>
      <p:sp>
        <p:nvSpPr>
          <p:cNvPr id="62" name="Google Shape;62;p8"/>
          <p:cNvSpPr txBox="1"/>
          <p:nvPr/>
        </p:nvSpPr>
        <p:spPr>
          <a:xfrm>
            <a:off x="1584015" y="4096517"/>
            <a:ext cx="1509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dirty="0">
                <a:solidFill>
                  <a:srgbClr val="000000"/>
                </a:solidFill>
                <a:latin typeface="Calibri"/>
                <a:ea typeface="Calibri"/>
                <a:cs typeface="Calibri"/>
                <a:sym typeface="Calibri"/>
              </a:rPr>
              <a:t>Ali AlSabeh</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1400" b="0" i="0" u="none" strike="noStrike" cap="none" dirty="0">
                <a:solidFill>
                  <a:srgbClr val="000000"/>
                </a:solidFill>
                <a:latin typeface="Calibri"/>
                <a:ea typeface="Calibri"/>
                <a:cs typeface="Calibri"/>
                <a:sym typeface="Calibri"/>
              </a:rPr>
              <a:t>(USCA)</a:t>
            </a:r>
            <a:endParaRPr dirty="0"/>
          </a:p>
        </p:txBody>
      </p:sp>
      <p:pic>
        <p:nvPicPr>
          <p:cNvPr id="63" name="Google Shape;63;p8"/>
          <p:cNvPicPr preferRelativeResize="0"/>
          <p:nvPr/>
        </p:nvPicPr>
        <p:blipFill rotWithShape="1">
          <a:blip r:embed="rId8">
            <a:alphaModFix/>
          </a:blip>
          <a:srcRect/>
          <a:stretch/>
        </p:blipFill>
        <p:spPr>
          <a:xfrm>
            <a:off x="1678056" y="2389353"/>
            <a:ext cx="1415777" cy="1669820"/>
          </a:xfrm>
          <a:prstGeom prst="rect">
            <a:avLst/>
          </a:prstGeom>
          <a:noFill/>
          <a:ln>
            <a:noFill/>
          </a:ln>
        </p:spPr>
      </p:pic>
      <p:sp>
        <p:nvSpPr>
          <p:cNvPr id="64" name="Google Shape;64;p8"/>
          <p:cNvSpPr txBox="1"/>
          <p:nvPr/>
        </p:nvSpPr>
        <p:spPr>
          <a:xfrm>
            <a:off x="5759066" y="4451818"/>
            <a:ext cx="17748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dirty="0">
                <a:latin typeface="Calibri"/>
                <a:ea typeface="Calibri"/>
                <a:cs typeface="Calibri"/>
                <a:sym typeface="Calibri"/>
              </a:rPr>
              <a:t>Corey Eichelberger</a:t>
            </a:r>
            <a:endParaRPr dirty="0">
              <a:latin typeface="Calibri"/>
              <a:ea typeface="Calibri"/>
              <a:cs typeface="Calibri"/>
              <a:sym typeface="Calibri"/>
            </a:endParaRPr>
          </a:p>
          <a:p>
            <a:pPr marL="0" marR="0" lvl="0" indent="0" algn="ctr" rtl="0">
              <a:lnSpc>
                <a:spcPct val="100000"/>
              </a:lnSpc>
              <a:spcBef>
                <a:spcPts val="0"/>
              </a:spcBef>
              <a:spcAft>
                <a:spcPts val="0"/>
              </a:spcAft>
              <a:buNone/>
            </a:pPr>
            <a:r>
              <a:rPr lang="en" dirty="0">
                <a:latin typeface="Calibri"/>
                <a:ea typeface="Calibri"/>
                <a:cs typeface="Calibri"/>
                <a:sym typeface="Calibri"/>
              </a:rPr>
              <a:t>(TACC)</a:t>
            </a:r>
            <a:endParaRPr dirty="0">
              <a:latin typeface="Calibri"/>
              <a:ea typeface="Calibri"/>
              <a:cs typeface="Calibri"/>
              <a:sym typeface="Calibri"/>
            </a:endParaRPr>
          </a:p>
        </p:txBody>
      </p:sp>
      <p:pic>
        <p:nvPicPr>
          <p:cNvPr id="65" name="Google Shape;65;p8"/>
          <p:cNvPicPr preferRelativeResize="0"/>
          <p:nvPr/>
        </p:nvPicPr>
        <p:blipFill>
          <a:blip r:embed="rId9">
            <a:alphaModFix/>
          </a:blip>
          <a:stretch>
            <a:fillRect/>
          </a:stretch>
        </p:blipFill>
        <p:spPr>
          <a:xfrm>
            <a:off x="5874576" y="2393383"/>
            <a:ext cx="1543799" cy="2058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6"/>
          <p:cNvSpPr txBox="1">
            <a:spLocks noGrp="1"/>
          </p:cNvSpPr>
          <p:nvPr>
            <p:ph type="title"/>
          </p:nvPr>
        </p:nvSpPr>
        <p:spPr>
          <a:xfrm>
            <a:off x="628650" y="273844"/>
            <a:ext cx="7886700" cy="630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Example 2</a:t>
            </a:r>
            <a:endParaRPr/>
          </a:p>
        </p:txBody>
      </p:sp>
      <p:sp>
        <p:nvSpPr>
          <p:cNvPr id="234" name="Google Shape;234;p26"/>
          <p:cNvSpPr txBox="1">
            <a:spLocks noGrp="1"/>
          </p:cNvSpPr>
          <p:nvPr>
            <p:ph type="body" idx="1"/>
          </p:nvPr>
        </p:nvSpPr>
        <p:spPr>
          <a:xfrm>
            <a:off x="683538" y="1428919"/>
            <a:ext cx="7886700" cy="32406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800"/>
              </a:spcBef>
              <a:spcAft>
                <a:spcPts val="0"/>
              </a:spcAft>
              <a:buSzPts val="1400"/>
              <a:buChar char="●"/>
            </a:pPr>
            <a:r>
              <a:rPr lang="en"/>
              <a:t>2 peerings to Regional provider.</a:t>
            </a:r>
            <a:endParaRPr/>
          </a:p>
          <a:p>
            <a:pPr marL="914400" lvl="1" indent="-317500" algn="l" rtl="0">
              <a:lnSpc>
                <a:spcPct val="90000"/>
              </a:lnSpc>
              <a:spcBef>
                <a:spcPts val="0"/>
              </a:spcBef>
              <a:spcAft>
                <a:spcPts val="0"/>
              </a:spcAft>
              <a:buSzPts val="1400"/>
              <a:buChar char="○"/>
            </a:pPr>
            <a:r>
              <a:rPr lang="en"/>
              <a:t>1x100G, 1x10G</a:t>
            </a:r>
            <a:endParaRPr/>
          </a:p>
          <a:p>
            <a:pPr marL="457200" lvl="0" indent="-317500" algn="l" rtl="0">
              <a:lnSpc>
                <a:spcPct val="90000"/>
              </a:lnSpc>
              <a:spcBef>
                <a:spcPts val="0"/>
              </a:spcBef>
              <a:spcAft>
                <a:spcPts val="0"/>
              </a:spcAft>
              <a:buSzPts val="1400"/>
              <a:buChar char="●"/>
            </a:pPr>
            <a:r>
              <a:rPr lang="en"/>
              <a:t>Asymmetrical traffic to coming back into campus via the congested 10G</a:t>
            </a:r>
            <a:endParaRPr/>
          </a:p>
          <a:p>
            <a:pPr marL="2743200" lvl="0" indent="0" algn="l" rtl="0">
              <a:lnSpc>
                <a:spcPct val="90000"/>
              </a:lnSpc>
              <a:spcBef>
                <a:spcPts val="800"/>
              </a:spcBef>
              <a:spcAft>
                <a:spcPts val="0"/>
              </a:spcAft>
              <a:buSzPts val="1400"/>
              <a:buNone/>
            </a:pPr>
            <a:r>
              <a:rPr lang="en" sz="1400">
                <a:solidFill>
                  <a:schemeClr val="dk1"/>
                </a:solidFill>
              </a:rPr>
              <a:t>    </a:t>
            </a:r>
            <a:r>
              <a:rPr lang="en" sz="1400"/>
              <a:t>	        </a:t>
            </a:r>
            <a:r>
              <a:rPr lang="en" sz="1400">
                <a:solidFill>
                  <a:schemeClr val="dk1"/>
                </a:solidFill>
              </a:rPr>
              <a:t>Before</a:t>
            </a:r>
            <a:endParaRPr sz="1400">
              <a:solidFill>
                <a:schemeClr val="dk1"/>
              </a:solidFill>
            </a:endParaRPr>
          </a:p>
          <a:p>
            <a:pPr marL="0" lvl="0" indent="0" algn="ctr" rtl="0">
              <a:lnSpc>
                <a:spcPct val="90000"/>
              </a:lnSpc>
              <a:spcBef>
                <a:spcPts val="800"/>
              </a:spcBef>
              <a:spcAft>
                <a:spcPts val="0"/>
              </a:spcAft>
              <a:buSzPts val="1400"/>
              <a:buNone/>
            </a:pPr>
            <a:r>
              <a:rPr lang="en" sz="1400">
                <a:solidFill>
                  <a:schemeClr val="dk1"/>
                </a:solidFill>
              </a:rPr>
              <a:t>Interval       Throughput  </a:t>
            </a:r>
            <a:endParaRPr sz="1400">
              <a:solidFill>
                <a:schemeClr val="dk1"/>
              </a:solidFill>
            </a:endParaRPr>
          </a:p>
          <a:p>
            <a:pPr marL="0" lvl="0" indent="0" algn="ctr" rtl="0">
              <a:lnSpc>
                <a:spcPct val="90000"/>
              </a:lnSpc>
              <a:spcBef>
                <a:spcPts val="800"/>
              </a:spcBef>
              <a:spcAft>
                <a:spcPts val="0"/>
              </a:spcAft>
              <a:buSzPts val="1400"/>
              <a:buNone/>
            </a:pPr>
            <a:r>
              <a:rPr lang="en" sz="1400">
                <a:solidFill>
                  <a:schemeClr val="dk1"/>
                </a:solidFill>
              </a:rPr>
              <a:t>0.0 - 10.0     27.97 Mbps</a:t>
            </a:r>
            <a:endParaRPr sz="1400">
              <a:solidFill>
                <a:schemeClr val="dk1"/>
              </a:solidFill>
            </a:endParaRPr>
          </a:p>
          <a:p>
            <a:pPr marL="0" lvl="0" indent="0" algn="ctr" rtl="0">
              <a:lnSpc>
                <a:spcPct val="90000"/>
              </a:lnSpc>
              <a:spcBef>
                <a:spcPts val="800"/>
              </a:spcBef>
              <a:spcAft>
                <a:spcPts val="0"/>
              </a:spcAft>
              <a:buSzPts val="1400"/>
              <a:buNone/>
            </a:pPr>
            <a:r>
              <a:rPr lang="en" sz="1400">
                <a:solidFill>
                  <a:schemeClr val="dk1"/>
                </a:solidFill>
              </a:rPr>
              <a:t>After</a:t>
            </a:r>
            <a:endParaRPr sz="1400">
              <a:solidFill>
                <a:schemeClr val="dk1"/>
              </a:solidFill>
            </a:endParaRPr>
          </a:p>
          <a:p>
            <a:pPr marL="0" lvl="0" indent="0" algn="ctr" rtl="0">
              <a:lnSpc>
                <a:spcPct val="90000"/>
              </a:lnSpc>
              <a:spcBef>
                <a:spcPts val="800"/>
              </a:spcBef>
              <a:spcAft>
                <a:spcPts val="0"/>
              </a:spcAft>
              <a:buClr>
                <a:schemeClr val="dk1"/>
              </a:buClr>
              <a:buSzPts val="1100"/>
              <a:buFont typeface="Arial"/>
              <a:buNone/>
            </a:pPr>
            <a:r>
              <a:rPr lang="en" sz="1400">
                <a:solidFill>
                  <a:schemeClr val="dk1"/>
                </a:solidFill>
              </a:rPr>
              <a:t>Interval       Throughput</a:t>
            </a:r>
            <a:endParaRPr sz="1400">
              <a:solidFill>
                <a:schemeClr val="dk1"/>
              </a:solidFill>
            </a:endParaRPr>
          </a:p>
          <a:p>
            <a:pPr marL="0" lvl="0" indent="0" algn="ctr" rtl="0">
              <a:lnSpc>
                <a:spcPct val="90000"/>
              </a:lnSpc>
              <a:spcBef>
                <a:spcPts val="800"/>
              </a:spcBef>
              <a:spcAft>
                <a:spcPts val="0"/>
              </a:spcAft>
              <a:buSzPts val="1400"/>
              <a:buNone/>
            </a:pPr>
            <a:r>
              <a:rPr lang="en" sz="1400">
                <a:solidFill>
                  <a:schemeClr val="dk1"/>
                </a:solidFill>
              </a:rPr>
              <a:t>0.0 - 10.0     717.75 Mbps</a:t>
            </a:r>
            <a:endParaRPr sz="1400">
              <a:solidFill>
                <a:schemeClr val="dk1"/>
              </a:solidFill>
            </a:endParaRPr>
          </a:p>
          <a:p>
            <a:pPr marL="0" lvl="0" indent="0" algn="l" rtl="0">
              <a:lnSpc>
                <a:spcPct val="90000"/>
              </a:lnSpc>
              <a:spcBef>
                <a:spcPts val="800"/>
              </a:spcBef>
              <a:spcAft>
                <a:spcPts val="0"/>
              </a:spcAft>
              <a:buSzPts val="1400"/>
              <a:buNone/>
            </a:pPr>
            <a:endParaRPr sz="1100">
              <a:solidFill>
                <a:schemeClr val="dk1"/>
              </a:solidFill>
            </a:endParaRPr>
          </a:p>
          <a:p>
            <a:pPr marL="0" lvl="0" indent="0" algn="l" rtl="0">
              <a:lnSpc>
                <a:spcPct val="90000"/>
              </a:lnSpc>
              <a:spcBef>
                <a:spcPts val="800"/>
              </a:spcBef>
              <a:spcAft>
                <a:spcPts val="0"/>
              </a:spcAft>
              <a:buClr>
                <a:schemeClr val="dk1"/>
              </a:buClr>
              <a:buSzPts val="1100"/>
              <a:buFont typeface="Arial"/>
              <a:buNone/>
            </a:pPr>
            <a:endParaRPr sz="1100">
              <a:solidFill>
                <a:schemeClr val="dk1"/>
              </a:solidFill>
            </a:endParaRPr>
          </a:p>
          <a:p>
            <a:pPr marL="0" lvl="0" indent="0" algn="l" rtl="0">
              <a:lnSpc>
                <a:spcPct val="90000"/>
              </a:lnSpc>
              <a:spcBef>
                <a:spcPts val="800"/>
              </a:spcBef>
              <a:spcAft>
                <a:spcPts val="0"/>
              </a:spcAft>
              <a:buSzPts val="1400"/>
              <a:buNone/>
            </a:pPr>
            <a:endParaRPr sz="1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title"/>
          </p:nvPr>
        </p:nvSpPr>
        <p:spPr>
          <a:xfrm>
            <a:off x="628650" y="273844"/>
            <a:ext cx="7886700" cy="630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Example 3</a:t>
            </a:r>
            <a:endParaRPr/>
          </a:p>
        </p:txBody>
      </p:sp>
      <p:sp>
        <p:nvSpPr>
          <p:cNvPr id="240" name="Google Shape;240;p27"/>
          <p:cNvSpPr txBox="1">
            <a:spLocks noGrp="1"/>
          </p:cNvSpPr>
          <p:nvPr>
            <p:ph type="body" idx="1"/>
          </p:nvPr>
        </p:nvSpPr>
        <p:spPr>
          <a:xfrm>
            <a:off x="416088" y="1326044"/>
            <a:ext cx="7886700" cy="3240600"/>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800"/>
              </a:spcBef>
              <a:spcAft>
                <a:spcPts val="0"/>
              </a:spcAft>
              <a:buSzPts val="1800"/>
              <a:buChar char="●"/>
            </a:pPr>
            <a:r>
              <a:rPr lang="en" sz="1800"/>
              <a:t>Routing Asymmetry</a:t>
            </a:r>
            <a:endParaRPr sz="1800"/>
          </a:p>
          <a:p>
            <a:pPr marL="914400" lvl="1" indent="-317500" algn="l" rtl="0">
              <a:lnSpc>
                <a:spcPct val="90000"/>
              </a:lnSpc>
              <a:spcBef>
                <a:spcPts val="0"/>
              </a:spcBef>
              <a:spcAft>
                <a:spcPts val="0"/>
              </a:spcAft>
              <a:buSzPts val="1400"/>
              <a:buChar char="○"/>
            </a:pPr>
            <a:r>
              <a:rPr lang="en"/>
              <a:t>Preferring comercial path out</a:t>
            </a:r>
            <a:endParaRPr/>
          </a:p>
          <a:p>
            <a:pPr marL="914400" lvl="1" indent="-317500" algn="l" rtl="0">
              <a:lnSpc>
                <a:spcPct val="90000"/>
              </a:lnSpc>
              <a:spcBef>
                <a:spcPts val="0"/>
              </a:spcBef>
              <a:spcAft>
                <a:spcPts val="0"/>
              </a:spcAft>
              <a:buSzPts val="1400"/>
              <a:buChar char="○"/>
            </a:pPr>
            <a:r>
              <a:rPr lang="en"/>
              <a:t>R&amp;E path in</a:t>
            </a:r>
            <a:endParaRPr/>
          </a:p>
          <a:p>
            <a:pPr marL="0" lvl="0" indent="0" algn="l" rtl="0">
              <a:lnSpc>
                <a:spcPct val="90000"/>
              </a:lnSpc>
              <a:spcBef>
                <a:spcPts val="800"/>
              </a:spcBef>
              <a:spcAft>
                <a:spcPts val="0"/>
              </a:spcAft>
              <a:buSzPts val="1400"/>
              <a:buNone/>
            </a:pPr>
            <a:r>
              <a:rPr lang="en" sz="900"/>
              <a:t>1	University 1 1.103 ms mtu 9000 bytes</a:t>
            </a:r>
            <a:endParaRPr sz="900"/>
          </a:p>
          <a:p>
            <a:pPr marL="0" lvl="0" indent="0" algn="l" rtl="0">
              <a:lnSpc>
                <a:spcPct val="90000"/>
              </a:lnSpc>
              <a:spcBef>
                <a:spcPts val="800"/>
              </a:spcBef>
              <a:spcAft>
                <a:spcPts val="0"/>
              </a:spcAft>
              <a:buSzPts val="1400"/>
              <a:buNone/>
            </a:pPr>
            <a:r>
              <a:rPr lang="en" sz="900"/>
              <a:t>2	Regional  2.163 ms mtu 1500 bytes</a:t>
            </a:r>
            <a:endParaRPr sz="900"/>
          </a:p>
          <a:p>
            <a:pPr marL="0" lvl="0" indent="0" algn="l" rtl="0">
              <a:lnSpc>
                <a:spcPct val="90000"/>
              </a:lnSpc>
              <a:spcBef>
                <a:spcPts val="800"/>
              </a:spcBef>
              <a:spcAft>
                <a:spcPts val="0"/>
              </a:spcAft>
              <a:buSzPts val="1400"/>
              <a:buNone/>
            </a:pPr>
            <a:r>
              <a:rPr lang="en" sz="900"/>
              <a:t>3	Regional to ISP link 5.425 ms mtu 1500 bytes</a:t>
            </a:r>
            <a:endParaRPr sz="900"/>
          </a:p>
          <a:p>
            <a:pPr marL="0" lvl="0" indent="0" algn="l" rtl="0">
              <a:lnSpc>
                <a:spcPct val="90000"/>
              </a:lnSpc>
              <a:spcBef>
                <a:spcPts val="800"/>
              </a:spcBef>
              <a:spcAft>
                <a:spcPts val="0"/>
              </a:spcAft>
              <a:buSzPts val="1400"/>
              <a:buNone/>
            </a:pPr>
            <a:r>
              <a:rPr lang="en" sz="900"/>
              <a:t>4	Hurricane Electric (206.223.118.37) 13.309 ms mtu 1500 bytes</a:t>
            </a:r>
            <a:endParaRPr sz="900"/>
          </a:p>
          <a:p>
            <a:pPr marL="0" lvl="0" indent="0" algn="l" rtl="0">
              <a:lnSpc>
                <a:spcPct val="90000"/>
              </a:lnSpc>
              <a:spcBef>
                <a:spcPts val="800"/>
              </a:spcBef>
              <a:spcAft>
                <a:spcPts val="0"/>
              </a:spcAft>
              <a:buSzPts val="1400"/>
              <a:buNone/>
            </a:pPr>
            <a:r>
              <a:rPr lang="en" sz="900"/>
              <a:t>5	Hurricane Electric (184.105.81.205) AS6939 17.328 ms mtu 1500 bytes</a:t>
            </a:r>
            <a:endParaRPr sz="900"/>
          </a:p>
          <a:p>
            <a:pPr marL="0" lvl="0" indent="0" algn="l" rtl="0">
              <a:lnSpc>
                <a:spcPct val="90000"/>
              </a:lnSpc>
              <a:spcBef>
                <a:spcPts val="800"/>
              </a:spcBef>
              <a:spcAft>
                <a:spcPts val="0"/>
              </a:spcAft>
              <a:buSzPts val="1400"/>
              <a:buNone/>
            </a:pPr>
            <a:r>
              <a:rPr lang="en" sz="900"/>
              <a:t>6	Hurricane Electric (184.105.65.166) AS6939 21.361 ms mtu 1500 bytes</a:t>
            </a:r>
            <a:endParaRPr sz="900"/>
          </a:p>
          <a:p>
            <a:pPr marL="0" lvl="0" indent="0" algn="l" rtl="0">
              <a:lnSpc>
                <a:spcPct val="90000"/>
              </a:lnSpc>
              <a:spcBef>
                <a:spcPts val="800"/>
              </a:spcBef>
              <a:spcAft>
                <a:spcPts val="0"/>
              </a:spcAft>
              <a:buSzPts val="1400"/>
              <a:buNone/>
            </a:pPr>
            <a:r>
              <a:rPr lang="en" sz="900"/>
              <a:t>7	Hurricane Electric to University 2(184.105.48.246) AS6939 24.856 ms mtu 1500 bytes</a:t>
            </a:r>
            <a:endParaRPr sz="900"/>
          </a:p>
          <a:p>
            <a:pPr marL="0" lvl="0" indent="0" algn="l" rtl="0">
              <a:lnSpc>
                <a:spcPct val="90000"/>
              </a:lnSpc>
              <a:spcBef>
                <a:spcPts val="800"/>
              </a:spcBef>
              <a:spcAft>
                <a:spcPts val="0"/>
              </a:spcAft>
              <a:buSzPts val="1400"/>
              <a:buNone/>
            </a:pPr>
            <a:r>
              <a:rPr lang="en" sz="900"/>
              <a:t>8	University 2 mtu 1500 bytes</a:t>
            </a:r>
            <a:endParaRPr sz="900"/>
          </a:p>
          <a:p>
            <a:pPr marL="0" lvl="0" indent="0" algn="l" rtl="0">
              <a:lnSpc>
                <a:spcPct val="90000"/>
              </a:lnSpc>
              <a:spcBef>
                <a:spcPts val="800"/>
              </a:spcBef>
              <a:spcAft>
                <a:spcPts val="0"/>
              </a:spcAft>
              <a:buSzPts val="1400"/>
              <a:buNone/>
            </a:pPr>
            <a:r>
              <a:rPr lang="en" sz="900"/>
              <a:t>9	University 2 perfSONAR node mtu 1500 bytes</a:t>
            </a:r>
            <a:endParaRPr sz="900"/>
          </a:p>
          <a:p>
            <a:pPr marL="0" lvl="0" indent="0" algn="l" rtl="0">
              <a:lnSpc>
                <a:spcPct val="90000"/>
              </a:lnSpc>
              <a:spcBef>
                <a:spcPts val="800"/>
              </a:spcBef>
              <a:spcAft>
                <a:spcPts val="0"/>
              </a:spcAft>
              <a:buClr>
                <a:schemeClr val="dk1"/>
              </a:buClr>
              <a:buSzPts val="1100"/>
              <a:buFont typeface="Arial"/>
              <a:buNone/>
            </a:pPr>
            <a:r>
              <a:rPr lang="en" sz="1800"/>
              <a:t>University 2 Route *[BGP/170] 9w6d 05:38:46, MED 0, localpref 150</a:t>
            </a:r>
            <a:endParaRPr sz="1800"/>
          </a:p>
          <a:p>
            <a:pPr marL="0" lvl="0" indent="0" algn="l" rtl="0">
              <a:lnSpc>
                <a:spcPct val="90000"/>
              </a:lnSpc>
              <a:spcBef>
                <a:spcPts val="800"/>
              </a:spcBef>
              <a:spcAft>
                <a:spcPts val="0"/>
              </a:spcAft>
              <a:buSzPts val="1400"/>
              <a:buNone/>
            </a:pPr>
            <a:r>
              <a:rPr lang="en" sz="1800"/>
              <a:t>University 2 Route *[BGP/170] 1w2d 09:49:01, MED 0, localpref 100</a:t>
            </a:r>
            <a:endParaRPr sz="1800"/>
          </a:p>
          <a:p>
            <a:pPr marL="457200" lvl="0" indent="-342900" algn="l" rtl="0">
              <a:lnSpc>
                <a:spcPct val="90000"/>
              </a:lnSpc>
              <a:spcBef>
                <a:spcPts val="800"/>
              </a:spcBef>
              <a:spcAft>
                <a:spcPts val="0"/>
              </a:spcAft>
              <a:buSzPts val="1800"/>
              <a:buChar char="●"/>
            </a:pPr>
            <a:r>
              <a:rPr lang="en" sz="1800"/>
              <a:t>Multiple Routing tables advertised from Regional to Campus</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434875" y="-97273"/>
            <a:ext cx="7967400" cy="806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Other examples </a:t>
            </a:r>
            <a:endParaRPr/>
          </a:p>
        </p:txBody>
      </p:sp>
      <p:sp>
        <p:nvSpPr>
          <p:cNvPr id="246" name="Google Shape;246;p28"/>
          <p:cNvSpPr txBox="1">
            <a:spLocks noGrp="1"/>
          </p:cNvSpPr>
          <p:nvPr>
            <p:ph type="body" idx="1"/>
          </p:nvPr>
        </p:nvSpPr>
        <p:spPr>
          <a:xfrm>
            <a:off x="475225" y="752825"/>
            <a:ext cx="7886700" cy="3493800"/>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800"/>
              </a:spcBef>
              <a:spcAft>
                <a:spcPts val="0"/>
              </a:spcAft>
              <a:buSzPts val="1800"/>
              <a:buChar char="•"/>
            </a:pPr>
            <a:r>
              <a:rPr lang="en" sz="1800" u="sng">
                <a:solidFill>
                  <a:schemeClr val="hlink"/>
                </a:solidFill>
                <a:hlinkClick r:id="rId3"/>
              </a:rPr>
              <a:t>https://connect.geant.org/2017/05/15/taking-it-to-the-limit-testing-the-performance-of-re-networking</a:t>
            </a:r>
            <a:endParaRPr sz="1800"/>
          </a:p>
          <a:p>
            <a:pPr marL="914400" lvl="1" indent="-342900" algn="l" rtl="0">
              <a:lnSpc>
                <a:spcPct val="90000"/>
              </a:lnSpc>
              <a:spcBef>
                <a:spcPts val="0"/>
              </a:spcBef>
              <a:spcAft>
                <a:spcPts val="0"/>
              </a:spcAft>
              <a:buSzPts val="1800"/>
              <a:buChar char="•"/>
            </a:pPr>
            <a:r>
              <a:rPr lang="en" sz="1800"/>
              <a:t>Commodity path showed two problems</a:t>
            </a:r>
            <a:endParaRPr sz="1800"/>
          </a:p>
          <a:p>
            <a:pPr marL="1371600" lvl="2" indent="-298450" algn="l" rtl="0">
              <a:lnSpc>
                <a:spcPct val="90000"/>
              </a:lnSpc>
              <a:spcBef>
                <a:spcPts val="0"/>
              </a:spcBef>
              <a:spcAft>
                <a:spcPts val="0"/>
              </a:spcAft>
              <a:buSzPts val="1100"/>
              <a:buChar char="•"/>
            </a:pPr>
            <a:r>
              <a:rPr lang="en" sz="1100"/>
              <a:t>Packet loss</a:t>
            </a:r>
            <a:endParaRPr sz="1100"/>
          </a:p>
          <a:p>
            <a:pPr marL="1371600" lvl="2" indent="-298450" algn="l" rtl="0">
              <a:lnSpc>
                <a:spcPct val="90000"/>
              </a:lnSpc>
              <a:spcBef>
                <a:spcPts val="0"/>
              </a:spcBef>
              <a:spcAft>
                <a:spcPts val="0"/>
              </a:spcAft>
              <a:buSzPts val="1100"/>
              <a:buChar char="•"/>
            </a:pPr>
            <a:r>
              <a:rPr lang="en" sz="1100"/>
              <a:t>DoS mitigation killed high-speed flows</a:t>
            </a:r>
            <a:endParaRPr sz="1100"/>
          </a:p>
          <a:p>
            <a:pPr marL="914400" lvl="1" indent="-342900" algn="l" rtl="0">
              <a:lnSpc>
                <a:spcPct val="90000"/>
              </a:lnSpc>
              <a:spcBef>
                <a:spcPts val="0"/>
              </a:spcBef>
              <a:spcAft>
                <a:spcPts val="0"/>
              </a:spcAft>
              <a:buSzPts val="1800"/>
              <a:buChar char="•"/>
            </a:pPr>
            <a:r>
              <a:rPr lang="en" sz="1800"/>
              <a:t>Configure-before-use or test-before-use model impedes science</a:t>
            </a:r>
            <a:endParaRPr sz="1800"/>
          </a:p>
          <a:p>
            <a:pPr marL="457200" lvl="0" indent="-342900" algn="l" rtl="0">
              <a:lnSpc>
                <a:spcPct val="90000"/>
              </a:lnSpc>
              <a:spcBef>
                <a:spcPts val="0"/>
              </a:spcBef>
              <a:spcAft>
                <a:spcPts val="0"/>
              </a:spcAft>
              <a:buSzPts val="1800"/>
              <a:buChar char="•"/>
            </a:pPr>
            <a:r>
              <a:rPr lang="en" sz="1800" u="sng">
                <a:solidFill>
                  <a:schemeClr val="hlink"/>
                </a:solidFill>
                <a:hlinkClick r:id="rId4"/>
              </a:rPr>
              <a:t>https://indico.geant.org/event/1/contributions/11/attachments/47/207/190521_-_PT_TNC2019_v8.pdf</a:t>
            </a:r>
            <a:endParaRPr sz="1800"/>
          </a:p>
          <a:p>
            <a:pPr marL="914400" lvl="1" indent="-342900" algn="l" rtl="0">
              <a:lnSpc>
                <a:spcPct val="90000"/>
              </a:lnSpc>
              <a:spcBef>
                <a:spcPts val="0"/>
              </a:spcBef>
              <a:spcAft>
                <a:spcPts val="0"/>
              </a:spcAft>
              <a:buSzPts val="1800"/>
              <a:buChar char="•"/>
            </a:pPr>
            <a:r>
              <a:rPr lang="en" sz="1800"/>
              <a:t>Multi-nation testing of R&amp;E vs. commodity</a:t>
            </a:r>
            <a:endParaRPr sz="1800"/>
          </a:p>
          <a:p>
            <a:pPr marL="914400" lvl="1" indent="-342900" algn="l" rtl="0">
              <a:lnSpc>
                <a:spcPct val="90000"/>
              </a:lnSpc>
              <a:spcBef>
                <a:spcPts val="0"/>
              </a:spcBef>
              <a:spcAft>
                <a:spcPts val="0"/>
              </a:spcAft>
              <a:buSzPts val="1800"/>
              <a:buChar char="•"/>
            </a:pPr>
            <a:r>
              <a:rPr lang="en" sz="1800"/>
              <a:t>Results indicate R&amp;E paths perform better, even with more hops</a:t>
            </a:r>
            <a:endParaRPr sz="1800"/>
          </a:p>
          <a:p>
            <a:pPr marL="1371600" lvl="2" indent="-317500" algn="l" rtl="0">
              <a:lnSpc>
                <a:spcPct val="90000"/>
              </a:lnSpc>
              <a:spcBef>
                <a:spcPts val="0"/>
              </a:spcBef>
              <a:spcAft>
                <a:spcPts val="0"/>
              </a:spcAft>
              <a:buSzPts val="1400"/>
              <a:buChar char="•"/>
            </a:pPr>
            <a:r>
              <a:rPr lang="en" sz="1400"/>
              <a:t>Key point - hop count is a legacy metric because modern routers are ASIC-based</a:t>
            </a:r>
            <a:endParaRPr sz="1400"/>
          </a:p>
          <a:p>
            <a:pPr marL="457200" lvl="0" indent="-342900" algn="l" rtl="0">
              <a:lnSpc>
                <a:spcPct val="90000"/>
              </a:lnSpc>
              <a:spcBef>
                <a:spcPts val="0"/>
              </a:spcBef>
              <a:spcAft>
                <a:spcPts val="0"/>
              </a:spcAft>
              <a:buSzPts val="1800"/>
              <a:buChar char="•"/>
            </a:pPr>
            <a:r>
              <a:rPr lang="en" sz="1800"/>
              <a:t>Common theme: R&amp;E networks are engineered to support science while commodity networks are not</a:t>
            </a:r>
            <a:endParaRPr sz="1800"/>
          </a:p>
          <a:p>
            <a:pPr marL="914400" lvl="1" indent="-342900" algn="l" rtl="0">
              <a:lnSpc>
                <a:spcPct val="90000"/>
              </a:lnSpc>
              <a:spcBef>
                <a:spcPts val="0"/>
              </a:spcBef>
              <a:spcAft>
                <a:spcPts val="0"/>
              </a:spcAft>
              <a:buSzPts val="1800"/>
              <a:buChar char="•"/>
            </a:pPr>
            <a:r>
              <a:rPr lang="en" sz="1800"/>
              <a:t>This shouldn’t surprise us - high speed science is what we’ve been doing for years</a:t>
            </a:r>
            <a:endParaRPr sz="1800"/>
          </a:p>
          <a:p>
            <a:pPr marL="914400" lvl="1" indent="-342900" algn="l" rtl="0">
              <a:lnSpc>
                <a:spcPct val="90000"/>
              </a:lnSpc>
              <a:spcBef>
                <a:spcPts val="0"/>
              </a:spcBef>
              <a:spcAft>
                <a:spcPts val="0"/>
              </a:spcAft>
              <a:buSzPts val="1800"/>
              <a:buChar char="•"/>
            </a:pPr>
            <a:r>
              <a:rPr lang="en" sz="1800"/>
              <a:t>But this means we have to keep the science traffic on the science networks!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628650" y="273844"/>
            <a:ext cx="7886700" cy="630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So what do we do?</a:t>
            </a:r>
            <a:endParaRPr/>
          </a:p>
        </p:txBody>
      </p:sp>
      <p:sp>
        <p:nvSpPr>
          <p:cNvPr id="252" name="Google Shape;252;p29"/>
          <p:cNvSpPr txBox="1">
            <a:spLocks noGrp="1"/>
          </p:cNvSpPr>
          <p:nvPr>
            <p:ph type="body" idx="1"/>
          </p:nvPr>
        </p:nvSpPr>
        <p:spPr>
          <a:xfrm>
            <a:off x="208550" y="1424225"/>
            <a:ext cx="8815800" cy="3719400"/>
          </a:xfrm>
          <a:prstGeom prst="rect">
            <a:avLst/>
          </a:prstGeom>
          <a:noFill/>
          <a:ln>
            <a:noFill/>
          </a:ln>
        </p:spPr>
        <p:txBody>
          <a:bodyPr spcFirstLastPara="1" wrap="square" lIns="68575" tIns="34275" rIns="68575" bIns="34275" anchor="t" anchorCtr="0">
            <a:noAutofit/>
          </a:bodyPr>
          <a:lstStyle/>
          <a:p>
            <a:pPr marL="457200" lvl="0" indent="-330200" algn="l" rtl="0">
              <a:lnSpc>
                <a:spcPct val="90000"/>
              </a:lnSpc>
              <a:spcBef>
                <a:spcPts val="800"/>
              </a:spcBef>
              <a:spcAft>
                <a:spcPts val="0"/>
              </a:spcAft>
              <a:buSzPts val="1600"/>
              <a:buChar char="•"/>
            </a:pPr>
            <a:r>
              <a:rPr lang="en" sz="1700"/>
              <a:t>To first order, this means we need to use BGP policy to keep R&amp;E traffic on R&amp;E networks</a:t>
            </a:r>
            <a:endParaRPr sz="1700"/>
          </a:p>
          <a:p>
            <a:pPr marL="914400" lvl="1" indent="-330200" algn="l" rtl="0">
              <a:lnSpc>
                <a:spcPct val="90000"/>
              </a:lnSpc>
              <a:spcBef>
                <a:spcPts val="0"/>
              </a:spcBef>
              <a:spcAft>
                <a:spcPts val="0"/>
              </a:spcAft>
              <a:buSzPts val="1600"/>
              <a:buChar char="•"/>
            </a:pPr>
            <a:r>
              <a:rPr lang="en" sz="1550"/>
              <a:t>Announcements attract traffic</a:t>
            </a:r>
            <a:endParaRPr sz="1550"/>
          </a:p>
          <a:p>
            <a:pPr marL="914400" lvl="1" indent="-330200" algn="l" rtl="0">
              <a:lnSpc>
                <a:spcPct val="90000"/>
              </a:lnSpc>
              <a:spcBef>
                <a:spcPts val="0"/>
              </a:spcBef>
              <a:spcAft>
                <a:spcPts val="0"/>
              </a:spcAft>
              <a:buSzPts val="1600"/>
              <a:buChar char="•"/>
            </a:pPr>
            <a:r>
              <a:rPr lang="en" sz="1550"/>
              <a:t>Routing determines the path the traffic takes through the network - BGP gives us the tools</a:t>
            </a:r>
            <a:endParaRPr sz="1550"/>
          </a:p>
          <a:p>
            <a:pPr marL="457200" lvl="0" indent="-330200" algn="l" rtl="0">
              <a:lnSpc>
                <a:spcPct val="90000"/>
              </a:lnSpc>
              <a:spcBef>
                <a:spcPts val="0"/>
              </a:spcBef>
              <a:spcAft>
                <a:spcPts val="0"/>
              </a:spcAft>
              <a:buSzPts val="1600"/>
              <a:buChar char="•"/>
            </a:pPr>
            <a:r>
              <a:rPr lang="en" sz="1700"/>
              <a:t>BGP is a path vector protocol</a:t>
            </a:r>
            <a:endParaRPr sz="1700"/>
          </a:p>
          <a:p>
            <a:pPr marL="914400" lvl="1" indent="-330200" algn="l" rtl="0">
              <a:lnSpc>
                <a:spcPct val="90000"/>
              </a:lnSpc>
              <a:spcBef>
                <a:spcPts val="0"/>
              </a:spcBef>
              <a:spcAft>
                <a:spcPts val="0"/>
              </a:spcAft>
              <a:buSzPts val="1600"/>
              <a:buChar char="•"/>
            </a:pPr>
            <a:r>
              <a:rPr lang="en" sz="1550"/>
              <a:t>For a given prefix, the shorter AS path is preferred</a:t>
            </a:r>
            <a:endParaRPr sz="1550"/>
          </a:p>
          <a:p>
            <a:pPr marL="914400" lvl="1" indent="-330200" algn="l" rtl="0">
              <a:lnSpc>
                <a:spcPct val="90000"/>
              </a:lnSpc>
              <a:spcBef>
                <a:spcPts val="0"/>
              </a:spcBef>
              <a:spcAft>
                <a:spcPts val="0"/>
              </a:spcAft>
              <a:buSzPts val="1600"/>
              <a:buChar char="•"/>
            </a:pPr>
            <a:r>
              <a:rPr lang="en" sz="1550"/>
              <a:t>If AS path length is the same, then other criteria are used, in order (“BGP path selection algorithm”)</a:t>
            </a:r>
            <a:endParaRPr sz="1550"/>
          </a:p>
          <a:p>
            <a:pPr marL="457200" lvl="0" indent="-330200" algn="l" rtl="0">
              <a:lnSpc>
                <a:spcPct val="90000"/>
              </a:lnSpc>
              <a:spcBef>
                <a:spcPts val="0"/>
              </a:spcBef>
              <a:spcAft>
                <a:spcPts val="0"/>
              </a:spcAft>
              <a:buSzPts val="1600"/>
              <a:buChar char="•"/>
            </a:pPr>
            <a:r>
              <a:rPr lang="en" sz="1700"/>
              <a:t>Override BGP’s use of AS path length when choosing between R&amp;E and commodity paths</a:t>
            </a:r>
            <a:endParaRPr sz="1700"/>
          </a:p>
          <a:p>
            <a:pPr marL="914400" lvl="1" indent="-330200" algn="l" rtl="0">
              <a:lnSpc>
                <a:spcPct val="90000"/>
              </a:lnSpc>
              <a:spcBef>
                <a:spcPts val="0"/>
              </a:spcBef>
              <a:spcAft>
                <a:spcPts val="0"/>
              </a:spcAft>
              <a:buSzPts val="1600"/>
              <a:buChar char="•"/>
            </a:pPr>
            <a:r>
              <a:rPr lang="en" sz="1550" b="1"/>
              <a:t>R&amp;E path will be longer in the general case (more organizations involved)</a:t>
            </a:r>
            <a:endParaRPr sz="1550" b="1"/>
          </a:p>
          <a:p>
            <a:pPr marL="914400" lvl="1" indent="-330200" algn="l" rtl="0">
              <a:lnSpc>
                <a:spcPct val="90000"/>
              </a:lnSpc>
              <a:spcBef>
                <a:spcPts val="0"/>
              </a:spcBef>
              <a:spcAft>
                <a:spcPts val="0"/>
              </a:spcAft>
              <a:buSzPts val="1600"/>
              <a:buChar char="•"/>
            </a:pPr>
            <a:r>
              <a:rPr lang="en" sz="1550"/>
              <a:t>Use normal BGP route selection between R&amp;E routes, and between commodity routes</a:t>
            </a:r>
            <a:endParaRPr sz="1550"/>
          </a:p>
          <a:p>
            <a:pPr marL="914400" lvl="1" indent="-330200" algn="l" rtl="0">
              <a:lnSpc>
                <a:spcPct val="90000"/>
              </a:lnSpc>
              <a:spcBef>
                <a:spcPts val="0"/>
              </a:spcBef>
              <a:spcAft>
                <a:spcPts val="0"/>
              </a:spcAft>
              <a:buSzPts val="1600"/>
              <a:buChar char="•"/>
            </a:pPr>
            <a:r>
              <a:rPr lang="en" sz="1550"/>
              <a:t>Remember - hop count is a legacy metric</a:t>
            </a:r>
            <a:endParaRPr sz="15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a:t>BGP AS Path Length Illustrated</a:t>
            </a:r>
            <a:endParaRPr/>
          </a:p>
        </p:txBody>
      </p:sp>
      <p:pic>
        <p:nvPicPr>
          <p:cNvPr id="258" name="Google Shape;258;p30"/>
          <p:cNvPicPr preferRelativeResize="0"/>
          <p:nvPr/>
        </p:nvPicPr>
        <p:blipFill rotWithShape="1">
          <a:blip r:embed="rId3">
            <a:alphaModFix/>
          </a:blip>
          <a:srcRect/>
          <a:stretch/>
        </p:blipFill>
        <p:spPr>
          <a:xfrm>
            <a:off x="499850" y="948300"/>
            <a:ext cx="7916623" cy="3991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body" idx="1"/>
          </p:nvPr>
        </p:nvSpPr>
        <p:spPr>
          <a:xfrm>
            <a:off x="448162" y="768299"/>
            <a:ext cx="8238638" cy="3600449"/>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265" name="Google Shape;265;p31"/>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
        <p:nvSpPr>
          <p:cNvPr id="266" name="Google Shape;266;p31"/>
          <p:cNvSpPr txBox="1">
            <a:spLocks noGrp="1"/>
          </p:cNvSpPr>
          <p:nvPr>
            <p:ph type="title"/>
          </p:nvPr>
        </p:nvSpPr>
        <p:spPr>
          <a:xfrm>
            <a:off x="0" y="1901774"/>
            <a:ext cx="9144000" cy="666749"/>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BGP Use in ESnet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561250" y="273850"/>
            <a:ext cx="8395800" cy="630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ESnet Routing Architecture (High-Level, Simplified)</a:t>
            </a:r>
            <a:endParaRPr sz="3000"/>
          </a:p>
        </p:txBody>
      </p:sp>
      <p:sp>
        <p:nvSpPr>
          <p:cNvPr id="272" name="Google Shape;272;p32"/>
          <p:cNvSpPr txBox="1">
            <a:spLocks noGrp="1"/>
          </p:cNvSpPr>
          <p:nvPr>
            <p:ph type="body" idx="1"/>
          </p:nvPr>
        </p:nvSpPr>
        <p:spPr>
          <a:xfrm>
            <a:off x="815788" y="1425344"/>
            <a:ext cx="7886700" cy="3240600"/>
          </a:xfrm>
          <a:prstGeom prst="rect">
            <a:avLst/>
          </a:prstGeom>
          <a:noFill/>
          <a:ln>
            <a:noFill/>
          </a:ln>
        </p:spPr>
        <p:txBody>
          <a:bodyPr spcFirstLastPara="1" wrap="square" lIns="68575" tIns="34275" rIns="68575" bIns="34275" anchor="t" anchorCtr="0">
            <a:noAutofit/>
          </a:bodyPr>
          <a:lstStyle/>
          <a:p>
            <a:pPr marL="457200" lvl="0" indent="-330200" algn="l" rtl="0">
              <a:lnSpc>
                <a:spcPct val="90000"/>
              </a:lnSpc>
              <a:spcBef>
                <a:spcPts val="800"/>
              </a:spcBef>
              <a:spcAft>
                <a:spcPts val="0"/>
              </a:spcAft>
              <a:buSzPts val="1600"/>
              <a:buChar char="•"/>
            </a:pPr>
            <a:r>
              <a:rPr lang="en" sz="1600"/>
              <a:t>Routing policy applied at ingress (import policy on peerings)</a:t>
            </a:r>
            <a:endParaRPr sz="1600"/>
          </a:p>
          <a:p>
            <a:pPr marL="914400" lvl="1" indent="-330200" algn="l" rtl="0">
              <a:lnSpc>
                <a:spcPct val="90000"/>
              </a:lnSpc>
              <a:spcBef>
                <a:spcPts val="0"/>
              </a:spcBef>
              <a:spcAft>
                <a:spcPts val="0"/>
              </a:spcAft>
              <a:buSzPts val="1600"/>
              <a:buChar char="•"/>
            </a:pPr>
            <a:r>
              <a:rPr lang="en" sz="1600"/>
              <a:t>Routing policy sets communities based on peering type</a:t>
            </a:r>
            <a:endParaRPr sz="1600"/>
          </a:p>
          <a:p>
            <a:pPr marL="914400" lvl="1" indent="-330200" algn="l" rtl="0">
              <a:lnSpc>
                <a:spcPct val="90000"/>
              </a:lnSpc>
              <a:spcBef>
                <a:spcPts val="0"/>
              </a:spcBef>
              <a:spcAft>
                <a:spcPts val="0"/>
              </a:spcAft>
              <a:buSzPts val="1600"/>
              <a:buChar char="•"/>
            </a:pPr>
            <a:r>
              <a:rPr lang="en" sz="1600"/>
              <a:t>Routing policy sets localpref set based on peering type - simplified version:</a:t>
            </a:r>
            <a:endParaRPr sz="1600"/>
          </a:p>
          <a:p>
            <a:pPr marL="1371600" lvl="2" indent="-317500" algn="l" rtl="0">
              <a:lnSpc>
                <a:spcPct val="90000"/>
              </a:lnSpc>
              <a:spcBef>
                <a:spcPts val="0"/>
              </a:spcBef>
              <a:spcAft>
                <a:spcPts val="0"/>
              </a:spcAft>
              <a:buSzPts val="1400"/>
              <a:buChar char="•"/>
            </a:pPr>
            <a:r>
              <a:rPr lang="en" sz="1400"/>
              <a:t>ESnet site - high</a:t>
            </a:r>
            <a:endParaRPr sz="1400"/>
          </a:p>
          <a:p>
            <a:pPr marL="1371600" lvl="2" indent="-317500" algn="l" rtl="0">
              <a:lnSpc>
                <a:spcPct val="90000"/>
              </a:lnSpc>
              <a:spcBef>
                <a:spcPts val="0"/>
              </a:spcBef>
              <a:spcAft>
                <a:spcPts val="0"/>
              </a:spcAft>
              <a:buSzPts val="1400"/>
              <a:buChar char="•"/>
            </a:pPr>
            <a:r>
              <a:rPr lang="en" sz="1400"/>
              <a:t>R&amp;E peering - medium</a:t>
            </a:r>
            <a:endParaRPr sz="1400"/>
          </a:p>
          <a:p>
            <a:pPr marL="1371600" lvl="2" indent="-317500" algn="l" rtl="0">
              <a:lnSpc>
                <a:spcPct val="90000"/>
              </a:lnSpc>
              <a:spcBef>
                <a:spcPts val="0"/>
              </a:spcBef>
              <a:spcAft>
                <a:spcPts val="0"/>
              </a:spcAft>
              <a:buSzPts val="1400"/>
              <a:buChar char="•"/>
            </a:pPr>
            <a:r>
              <a:rPr lang="en" sz="1400"/>
              <a:t>Commercial Peering - low</a:t>
            </a:r>
            <a:endParaRPr sz="1400"/>
          </a:p>
          <a:p>
            <a:pPr marL="1371600" lvl="2" indent="-317500" algn="l" rtl="0">
              <a:lnSpc>
                <a:spcPct val="90000"/>
              </a:lnSpc>
              <a:spcBef>
                <a:spcPts val="0"/>
              </a:spcBef>
              <a:spcAft>
                <a:spcPts val="0"/>
              </a:spcAft>
              <a:buSzPts val="1400"/>
              <a:buChar char="•"/>
            </a:pPr>
            <a:r>
              <a:rPr lang="en" sz="1400"/>
              <a:t>Transit - very low</a:t>
            </a:r>
            <a:endParaRPr sz="1400"/>
          </a:p>
          <a:p>
            <a:pPr marL="914400" lvl="1" indent="-330200" algn="l" rtl="0">
              <a:lnSpc>
                <a:spcPct val="90000"/>
              </a:lnSpc>
              <a:spcBef>
                <a:spcPts val="0"/>
              </a:spcBef>
              <a:spcAft>
                <a:spcPts val="0"/>
              </a:spcAft>
              <a:buSzPts val="1600"/>
              <a:buChar char="•"/>
            </a:pPr>
            <a:r>
              <a:rPr lang="en" sz="1600"/>
              <a:t>Communities control route announcement behavior to sites and peers</a:t>
            </a:r>
            <a:endParaRPr sz="1600"/>
          </a:p>
          <a:p>
            <a:pPr marL="914400" lvl="1" indent="-330200" algn="l" rtl="0">
              <a:lnSpc>
                <a:spcPct val="90000"/>
              </a:lnSpc>
              <a:spcBef>
                <a:spcPts val="0"/>
              </a:spcBef>
              <a:spcAft>
                <a:spcPts val="0"/>
              </a:spcAft>
              <a:buSzPts val="1600"/>
              <a:buChar char="•"/>
            </a:pPr>
            <a:r>
              <a:rPr lang="en" sz="1600"/>
              <a:t>Localpref controls forwarding behavior within ESnet network</a:t>
            </a:r>
            <a:endParaRPr sz="1600"/>
          </a:p>
          <a:p>
            <a:pPr marL="457200" lvl="0" indent="-330200" algn="l" rtl="0">
              <a:lnSpc>
                <a:spcPct val="90000"/>
              </a:lnSpc>
              <a:spcBef>
                <a:spcPts val="0"/>
              </a:spcBef>
              <a:spcAft>
                <a:spcPts val="0"/>
              </a:spcAft>
              <a:buSzPts val="1600"/>
              <a:buChar char="•"/>
            </a:pPr>
            <a:r>
              <a:rPr lang="en" sz="1600"/>
              <a:t>This allows us to group routes based on connectivity capability and type of peer organization, and use normal BGP route selection within those groups</a:t>
            </a:r>
            <a:endParaRPr sz="1600"/>
          </a:p>
          <a:p>
            <a:pPr marL="914400" lvl="1" indent="-330200" algn="l" rtl="0">
              <a:lnSpc>
                <a:spcPct val="90000"/>
              </a:lnSpc>
              <a:spcBef>
                <a:spcPts val="0"/>
              </a:spcBef>
              <a:spcAft>
                <a:spcPts val="0"/>
              </a:spcAft>
              <a:buSzPts val="1600"/>
              <a:buChar char="•"/>
            </a:pPr>
            <a:r>
              <a:rPr lang="en" sz="1600"/>
              <a:t>Forwarding is sane and high performance</a:t>
            </a:r>
            <a:endParaRPr sz="1600"/>
          </a:p>
          <a:p>
            <a:pPr marL="914400" lvl="1" indent="-330200" algn="l" rtl="0">
              <a:lnSpc>
                <a:spcPct val="90000"/>
              </a:lnSpc>
              <a:spcBef>
                <a:spcPts val="0"/>
              </a:spcBef>
              <a:spcAft>
                <a:spcPts val="0"/>
              </a:spcAft>
              <a:buSzPts val="1600"/>
              <a:buChar char="•"/>
            </a:pPr>
            <a:r>
              <a:rPr lang="en" sz="1600"/>
              <a:t>This is more complex than a campus needs (we’re a national backbone), but ideas still hold </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title"/>
          </p:nvPr>
        </p:nvSpPr>
        <p:spPr>
          <a:xfrm>
            <a:off x="628650" y="273844"/>
            <a:ext cx="7886700" cy="630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Site Or Campus Routing Isn’t Backbone Routing</a:t>
            </a:r>
            <a:endParaRPr sz="3000"/>
          </a:p>
        </p:txBody>
      </p:sp>
      <p:sp>
        <p:nvSpPr>
          <p:cNvPr id="278" name="Google Shape;278;p33"/>
          <p:cNvSpPr txBox="1">
            <a:spLocks noGrp="1"/>
          </p:cNvSpPr>
          <p:nvPr>
            <p:ph type="body" idx="1"/>
          </p:nvPr>
        </p:nvSpPr>
        <p:spPr>
          <a:xfrm>
            <a:off x="815788" y="1425344"/>
            <a:ext cx="7886700" cy="32406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800"/>
              </a:spcBef>
              <a:spcAft>
                <a:spcPts val="0"/>
              </a:spcAft>
              <a:buSzPts val="1400"/>
              <a:buChar char="•"/>
            </a:pPr>
            <a:r>
              <a:rPr lang="en"/>
              <a:t>Many of the tools are the same (e.g. BGP policy)</a:t>
            </a:r>
            <a:endParaRPr/>
          </a:p>
          <a:p>
            <a:pPr marL="457200" lvl="0" indent="-317500" algn="l" rtl="0">
              <a:lnSpc>
                <a:spcPct val="90000"/>
              </a:lnSpc>
              <a:spcBef>
                <a:spcPts val="0"/>
              </a:spcBef>
              <a:spcAft>
                <a:spcPts val="0"/>
              </a:spcAft>
              <a:buSzPts val="1400"/>
              <a:buChar char="•"/>
            </a:pPr>
            <a:r>
              <a:rPr lang="en"/>
              <a:t>Goals are sometimes different</a:t>
            </a:r>
            <a:endParaRPr/>
          </a:p>
          <a:p>
            <a:pPr marL="914400" lvl="1" indent="-317500" algn="l" rtl="0">
              <a:lnSpc>
                <a:spcPct val="90000"/>
              </a:lnSpc>
              <a:spcBef>
                <a:spcPts val="0"/>
              </a:spcBef>
              <a:spcAft>
                <a:spcPts val="0"/>
              </a:spcAft>
              <a:buSzPts val="1400"/>
              <a:buChar char="•"/>
            </a:pPr>
            <a:r>
              <a:rPr lang="en"/>
              <a:t>Backbone: multiple peers, resilience to route leaks, BCP38 filters, etc.</a:t>
            </a:r>
            <a:endParaRPr/>
          </a:p>
          <a:p>
            <a:pPr marL="914400" lvl="1" indent="-317500" algn="l" rtl="0">
              <a:lnSpc>
                <a:spcPct val="90000"/>
              </a:lnSpc>
              <a:spcBef>
                <a:spcPts val="0"/>
              </a:spcBef>
              <a:spcAft>
                <a:spcPts val="0"/>
              </a:spcAft>
              <a:buSzPts val="1400"/>
              <a:buChar char="•"/>
            </a:pPr>
            <a:r>
              <a:rPr lang="en"/>
              <a:t>Campus: support security policy, keep transit costs down, etc.</a:t>
            </a:r>
            <a:endParaRPr/>
          </a:p>
          <a:p>
            <a:pPr marL="914400" lvl="1" indent="-317500" algn="l" rtl="0">
              <a:lnSpc>
                <a:spcPct val="90000"/>
              </a:lnSpc>
              <a:spcBef>
                <a:spcPts val="0"/>
              </a:spcBef>
              <a:spcAft>
                <a:spcPts val="0"/>
              </a:spcAft>
              <a:buSzPts val="1400"/>
              <a:buChar char="•"/>
            </a:pPr>
            <a:r>
              <a:rPr lang="en"/>
              <a:t>High performance for science: common goal</a:t>
            </a:r>
            <a:endParaRPr/>
          </a:p>
          <a:p>
            <a:pPr marL="914400" lvl="1" indent="-317500" algn="l" rtl="0">
              <a:lnSpc>
                <a:spcPct val="90000"/>
              </a:lnSpc>
              <a:spcBef>
                <a:spcPts val="0"/>
              </a:spcBef>
              <a:spcAft>
                <a:spcPts val="0"/>
              </a:spcAft>
              <a:buSzPts val="1400"/>
              <a:buChar char="•"/>
            </a:pPr>
            <a:r>
              <a:rPr lang="en"/>
              <a:t>Cost reduction: common goal (flat rate vs. charge by the bit)</a:t>
            </a:r>
            <a:endParaRPr/>
          </a:p>
          <a:p>
            <a:pPr marL="457200" lvl="0" indent="-317500" algn="l" rtl="0">
              <a:lnSpc>
                <a:spcPct val="90000"/>
              </a:lnSpc>
              <a:spcBef>
                <a:spcPts val="0"/>
              </a:spcBef>
              <a:spcAft>
                <a:spcPts val="0"/>
              </a:spcAft>
              <a:buSzPts val="1400"/>
              <a:buChar char="•"/>
            </a:pPr>
            <a:r>
              <a:rPr lang="en"/>
              <a:t>Don’t try to replicate ESnet’s policy on your campus perimeter</a:t>
            </a:r>
            <a:endParaRPr/>
          </a:p>
          <a:p>
            <a:pPr marL="914400" lvl="1" indent="-317500" algn="l" rtl="0">
              <a:lnSpc>
                <a:spcPct val="90000"/>
              </a:lnSpc>
              <a:spcBef>
                <a:spcPts val="0"/>
              </a:spcBef>
              <a:spcAft>
                <a:spcPts val="0"/>
              </a:spcAft>
              <a:buSzPts val="1400"/>
              <a:buChar char="•"/>
            </a:pPr>
            <a:r>
              <a:rPr lang="en"/>
              <a:t>Not necessarily a good fit</a:t>
            </a:r>
            <a:endParaRPr/>
          </a:p>
          <a:p>
            <a:pPr marL="914400" lvl="1" indent="-317500" algn="l" rtl="0">
              <a:lnSpc>
                <a:spcPct val="90000"/>
              </a:lnSpc>
              <a:spcBef>
                <a:spcPts val="0"/>
              </a:spcBef>
              <a:spcAft>
                <a:spcPts val="0"/>
              </a:spcAft>
              <a:buSzPts val="1400"/>
              <a:buChar char="•"/>
            </a:pPr>
            <a:r>
              <a:rPr lang="en" b="1" u="sng"/>
              <a:t>Know Your Network</a:t>
            </a:r>
            <a:endParaRPr b="1" u="sng"/>
          </a:p>
          <a:p>
            <a:pPr marL="457200" lvl="0" indent="-317500" algn="l" rtl="0">
              <a:lnSpc>
                <a:spcPct val="90000"/>
              </a:lnSpc>
              <a:spcBef>
                <a:spcPts val="0"/>
              </a:spcBef>
              <a:spcAft>
                <a:spcPts val="0"/>
              </a:spcAft>
              <a:buSzPts val="1400"/>
              <a:buChar char="•"/>
            </a:pPr>
            <a:r>
              <a:rPr lang="en"/>
              <a:t>Make sure you understand the tools you have, and use them to get as much as you can out of the infrastructure you’ve got</a:t>
            </a:r>
            <a:endParaRPr/>
          </a:p>
          <a:p>
            <a:pPr marL="457200" lvl="0" indent="-317500" algn="l" rtl="0">
              <a:lnSpc>
                <a:spcPct val="90000"/>
              </a:lnSpc>
              <a:spcBef>
                <a:spcPts val="0"/>
              </a:spcBef>
              <a:spcAft>
                <a:spcPts val="0"/>
              </a:spcAft>
              <a:buSzPts val="1400"/>
              <a:buChar char="•"/>
            </a:pPr>
            <a:r>
              <a:rPr lang="en"/>
              <a:t>Keep science traffic on science networks - every site has to do this unless your provider is explicitly doing it for you</a:t>
            </a:r>
            <a:endParaRPr/>
          </a:p>
          <a:p>
            <a:pPr marL="0" lvl="0" indent="0" algn="l" rtl="0">
              <a:lnSpc>
                <a:spcPct val="90000"/>
              </a:lnSpc>
              <a:spcBef>
                <a:spcPts val="800"/>
              </a:spcBef>
              <a:spcAft>
                <a:spcPts val="0"/>
              </a:spcAft>
              <a:buSzPts val="1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4"/>
          <p:cNvSpPr txBox="1">
            <a:spLocks noGrp="1"/>
          </p:cNvSpPr>
          <p:nvPr>
            <p:ph type="body" idx="1"/>
          </p:nvPr>
        </p:nvSpPr>
        <p:spPr>
          <a:xfrm>
            <a:off x="448162" y="768299"/>
            <a:ext cx="8238600" cy="3600300"/>
          </a:xfrm>
          <a:prstGeom prst="rect">
            <a:avLst/>
          </a:prstGeom>
          <a:noFill/>
          <a:ln>
            <a:noFill/>
          </a:ln>
        </p:spPr>
        <p:txBody>
          <a:bodyPr spcFirstLastPara="1" wrap="square" lIns="0" tIns="45700" rIns="0" bIns="45700" anchor="t" anchorCtr="0">
            <a:normAutofit/>
          </a:bodyPr>
          <a:lstStyle/>
          <a:p>
            <a:pPr marL="430197" lvl="1" indent="-125016" algn="just" rtl="0">
              <a:lnSpc>
                <a:spcPct val="90000"/>
              </a:lnSpc>
              <a:spcBef>
                <a:spcPts val="0"/>
              </a:spcBef>
              <a:spcAft>
                <a:spcPts val="0"/>
              </a:spcAft>
              <a:buClr>
                <a:schemeClr val="accent2"/>
              </a:buClr>
              <a:buSzPts val="1350"/>
              <a:buFont typeface="Arial"/>
              <a:buNone/>
            </a:pPr>
            <a:endParaRPr/>
          </a:p>
          <a:p>
            <a:pPr marL="210741" lvl="0" indent="-105966" algn="just" rtl="0">
              <a:lnSpc>
                <a:spcPct val="100000"/>
              </a:lnSpc>
              <a:spcBef>
                <a:spcPts val="450"/>
              </a:spcBef>
              <a:spcAft>
                <a:spcPts val="0"/>
              </a:spcAft>
              <a:buClr>
                <a:schemeClr val="accent2"/>
              </a:buClr>
              <a:buSzPts val="1650"/>
              <a:buFont typeface="Arial"/>
              <a:buNone/>
            </a:pPr>
            <a:endParaRPr/>
          </a:p>
        </p:txBody>
      </p:sp>
      <p:sp>
        <p:nvSpPr>
          <p:cNvPr id="285" name="Google Shape;285;p34"/>
          <p:cNvSpPr txBox="1">
            <a:spLocks noGrp="1"/>
          </p:cNvSpPr>
          <p:nvPr>
            <p:ph type="sldNum" idx="12"/>
          </p:nvPr>
        </p:nvSpPr>
        <p:spPr>
          <a:xfrm>
            <a:off x="8056567" y="4828918"/>
            <a:ext cx="984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sp>
        <p:nvSpPr>
          <p:cNvPr id="286" name="Google Shape;286;p34"/>
          <p:cNvSpPr txBox="1">
            <a:spLocks noGrp="1"/>
          </p:cNvSpPr>
          <p:nvPr>
            <p:ph type="title"/>
          </p:nvPr>
        </p:nvSpPr>
        <p:spPr>
          <a:xfrm>
            <a:off x="0" y="1901774"/>
            <a:ext cx="9144000" cy="6666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BGP Use at TACC</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628650" y="273844"/>
            <a:ext cx="7886700" cy="630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TACC Routing Architecture</a:t>
            </a:r>
            <a:endParaRPr/>
          </a:p>
        </p:txBody>
      </p:sp>
      <p:sp>
        <p:nvSpPr>
          <p:cNvPr id="292" name="Google Shape;292;p35"/>
          <p:cNvSpPr txBox="1">
            <a:spLocks noGrp="1"/>
          </p:cNvSpPr>
          <p:nvPr>
            <p:ph type="body" idx="1"/>
          </p:nvPr>
        </p:nvSpPr>
        <p:spPr>
          <a:xfrm>
            <a:off x="815788" y="1425344"/>
            <a:ext cx="7886700" cy="32406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sz="1600"/>
              <a:t>Routing policy applied at ingress (import policy on peerings)</a:t>
            </a:r>
            <a:endParaRPr sz="1600"/>
          </a:p>
          <a:p>
            <a:pPr marL="914400" lvl="1" indent="-330200" algn="l" rtl="0">
              <a:spcBef>
                <a:spcPts val="0"/>
              </a:spcBef>
              <a:spcAft>
                <a:spcPts val="0"/>
              </a:spcAft>
              <a:buSzPts val="1600"/>
              <a:buChar char="•"/>
            </a:pPr>
            <a:r>
              <a:rPr lang="en" sz="1600"/>
              <a:t>Routing policy sets communities based on peering type</a:t>
            </a:r>
            <a:endParaRPr sz="1600"/>
          </a:p>
          <a:p>
            <a:pPr marL="914400" lvl="1" indent="-330200" algn="l" rtl="0">
              <a:spcBef>
                <a:spcPts val="0"/>
              </a:spcBef>
              <a:spcAft>
                <a:spcPts val="0"/>
              </a:spcAft>
              <a:buSzPts val="1600"/>
              <a:buChar char="•"/>
            </a:pPr>
            <a:r>
              <a:rPr lang="en" sz="1600"/>
              <a:t>Routing policy sets localpref set based on peering type - simplified version:</a:t>
            </a:r>
            <a:endParaRPr sz="1600"/>
          </a:p>
          <a:p>
            <a:pPr marL="1371600" lvl="2" indent="-317500" algn="l" rtl="0">
              <a:spcBef>
                <a:spcPts val="0"/>
              </a:spcBef>
              <a:spcAft>
                <a:spcPts val="0"/>
              </a:spcAft>
              <a:buSzPts val="1400"/>
              <a:buChar char="•"/>
            </a:pPr>
            <a:r>
              <a:rPr lang="en" sz="1400"/>
              <a:t>Direct Peering - High</a:t>
            </a:r>
            <a:endParaRPr sz="1400"/>
          </a:p>
          <a:p>
            <a:pPr marL="1371600" lvl="2" indent="-317500" algn="l" rtl="0">
              <a:spcBef>
                <a:spcPts val="0"/>
              </a:spcBef>
              <a:spcAft>
                <a:spcPts val="0"/>
              </a:spcAft>
              <a:buSzPts val="1400"/>
              <a:buChar char="•"/>
            </a:pPr>
            <a:r>
              <a:rPr lang="en" sz="1400"/>
              <a:t>R&amp;E peering - Medium</a:t>
            </a:r>
            <a:endParaRPr sz="1400"/>
          </a:p>
          <a:p>
            <a:pPr marL="1371600" lvl="2" indent="-317500" algn="l" rtl="0">
              <a:spcBef>
                <a:spcPts val="0"/>
              </a:spcBef>
              <a:spcAft>
                <a:spcPts val="0"/>
              </a:spcAft>
              <a:buSzPts val="1400"/>
              <a:buChar char="•"/>
            </a:pPr>
            <a:r>
              <a:rPr lang="en" sz="1400"/>
              <a:t>Commercial Peering - Low</a:t>
            </a:r>
            <a:endParaRPr sz="1400"/>
          </a:p>
          <a:p>
            <a:pPr marL="914400" lvl="1" indent="-330200" algn="l" rtl="0">
              <a:spcBef>
                <a:spcPts val="0"/>
              </a:spcBef>
              <a:spcAft>
                <a:spcPts val="0"/>
              </a:spcAft>
              <a:buSzPts val="1600"/>
              <a:buChar char="•"/>
            </a:pPr>
            <a:r>
              <a:rPr lang="en" sz="1600"/>
              <a:t>Routes tagged with direct or R&amp;E communities re-announced into iBGP mesh</a:t>
            </a:r>
            <a:endParaRPr sz="1600"/>
          </a:p>
          <a:p>
            <a:pPr marL="1371600" lvl="2" indent="-330200" algn="l" rtl="0">
              <a:spcBef>
                <a:spcPts val="0"/>
              </a:spcBef>
              <a:spcAft>
                <a:spcPts val="0"/>
              </a:spcAft>
              <a:buSzPts val="1600"/>
              <a:buChar char="•"/>
            </a:pPr>
            <a:r>
              <a:rPr lang="en" sz="1600"/>
              <a:t>Allows us to better steer traffic to the correct exit router and peerings</a:t>
            </a:r>
            <a:endParaRPr sz="1600"/>
          </a:p>
          <a:p>
            <a:pPr marL="914400" lvl="1" indent="-330200" algn="l" rtl="0">
              <a:spcBef>
                <a:spcPts val="0"/>
              </a:spcBef>
              <a:spcAft>
                <a:spcPts val="0"/>
              </a:spcAft>
              <a:buSzPts val="1600"/>
              <a:buChar char="•"/>
            </a:pPr>
            <a:r>
              <a:rPr lang="en" sz="1600"/>
              <a:t>Localpref steers traffic to preferred peerings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9"/>
          <p:cNvSpPr txBox="1">
            <a:spLocks noGrp="1"/>
          </p:cNvSpPr>
          <p:nvPr>
            <p:ph type="body" idx="1"/>
          </p:nvPr>
        </p:nvSpPr>
        <p:spPr>
          <a:xfrm>
            <a:off x="448162" y="768299"/>
            <a:ext cx="8238638" cy="3600449"/>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74" name="Google Shape;74;p9"/>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75" name="Google Shape;75;p9"/>
          <p:cNvSpPr txBox="1">
            <a:spLocks noGrp="1"/>
          </p:cNvSpPr>
          <p:nvPr>
            <p:ph type="title"/>
          </p:nvPr>
        </p:nvSpPr>
        <p:spPr>
          <a:xfrm>
            <a:off x="294488" y="1"/>
            <a:ext cx="8849512" cy="66674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Agenda</a:t>
            </a:r>
            <a:endParaRPr/>
          </a:p>
        </p:txBody>
      </p:sp>
      <p:cxnSp>
        <p:nvCxnSpPr>
          <p:cNvPr id="76" name="Google Shape;76;p9"/>
          <p:cNvCxnSpPr/>
          <p:nvPr/>
        </p:nvCxnSpPr>
        <p:spPr>
          <a:xfrm>
            <a:off x="352269" y="666750"/>
            <a:ext cx="1266669" cy="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77" name="Google Shape;77;p9"/>
          <p:cNvSpPr txBox="1"/>
          <p:nvPr/>
        </p:nvSpPr>
        <p:spPr>
          <a:xfrm>
            <a:off x="294487" y="774752"/>
            <a:ext cx="8392313" cy="3600449"/>
          </a:xfrm>
          <a:prstGeom prst="rect">
            <a:avLst/>
          </a:prstGeom>
          <a:noFill/>
          <a:ln>
            <a:noFill/>
          </a:ln>
        </p:spPr>
        <p:txBody>
          <a:bodyPr spcFirstLastPara="1" wrap="square" lIns="0" tIns="45700" rIns="0" bIns="45700" anchor="t" anchorCtr="0">
            <a:normAutofit/>
          </a:bodyPr>
          <a:lstStyle/>
          <a:p>
            <a:pPr marL="0" marR="0" lvl="0" indent="0" algn="just" rtl="0">
              <a:lnSpc>
                <a:spcPct val="100000"/>
              </a:lnSpc>
              <a:spcBef>
                <a:spcPts val="0"/>
              </a:spcBef>
              <a:spcAft>
                <a:spcPts val="0"/>
              </a:spcAft>
              <a:buClr>
                <a:schemeClr val="accent2"/>
              </a:buClr>
              <a:buSzPts val="1800"/>
              <a:buFont typeface="Calibri"/>
              <a:buNone/>
            </a:pPr>
            <a:endParaRPr sz="1800" b="0" i="0" u="none" strike="noStrike" cap="none">
              <a:solidFill>
                <a:srgbClr val="3F3F3F"/>
              </a:solidFill>
              <a:latin typeface="Calibri"/>
              <a:ea typeface="Calibri"/>
              <a:cs typeface="Calibri"/>
              <a:sym typeface="Calibri"/>
            </a:endParaRPr>
          </a:p>
          <a:p>
            <a:pPr marL="505206" marR="0" lvl="1" indent="-200024" algn="just" rtl="0">
              <a:lnSpc>
                <a:spcPct val="90000"/>
              </a:lnSpc>
              <a:spcBef>
                <a:spcPts val="450"/>
              </a:spcBef>
              <a:spcAft>
                <a:spcPts val="0"/>
              </a:spcAft>
              <a:buClr>
                <a:schemeClr val="accent2"/>
              </a:buClr>
              <a:buSzPts val="1350"/>
              <a:buFont typeface="Noto Sans Symbols"/>
              <a:buNone/>
            </a:pPr>
            <a:endParaRPr sz="1350" b="0" i="0" u="none" strike="noStrike" cap="none">
              <a:solidFill>
                <a:srgbClr val="3F3F3F"/>
              </a:solidFill>
              <a:latin typeface="Arial"/>
              <a:ea typeface="Arial"/>
              <a:cs typeface="Arial"/>
              <a:sym typeface="Arial"/>
            </a:endParaRPr>
          </a:p>
        </p:txBody>
      </p:sp>
      <p:graphicFrame>
        <p:nvGraphicFramePr>
          <p:cNvPr id="78" name="Google Shape;78;p9"/>
          <p:cNvGraphicFramePr/>
          <p:nvPr>
            <p:extLst>
              <p:ext uri="{D42A27DB-BD31-4B8C-83A1-F6EECF244321}">
                <p14:modId xmlns:p14="http://schemas.microsoft.com/office/powerpoint/2010/main" val="2404954478"/>
              </p:ext>
            </p:extLst>
          </p:nvPr>
        </p:nvGraphicFramePr>
        <p:xfrm>
          <a:off x="457199" y="1379803"/>
          <a:ext cx="8238650" cy="2595950"/>
        </p:xfrm>
        <a:graphic>
          <a:graphicData uri="http://schemas.openxmlformats.org/drawingml/2006/table">
            <a:tbl>
              <a:tblPr firstRow="1" bandRow="1">
                <a:noFill/>
                <a:tableStyleId>{42742BAA-7F5E-4EAB-9C7A-4DE85067EAE8}</a:tableStyleId>
              </a:tblPr>
              <a:tblGrid>
                <a:gridCol w="1133300">
                  <a:extLst>
                    <a:ext uri="{9D8B030D-6E8A-4147-A177-3AD203B41FA5}">
                      <a16:colId xmlns:a16="http://schemas.microsoft.com/office/drawing/2014/main" val="20000"/>
                    </a:ext>
                  </a:extLst>
                </a:gridCol>
                <a:gridCol w="4193852">
                  <a:extLst>
                    <a:ext uri="{9D8B030D-6E8A-4147-A177-3AD203B41FA5}">
                      <a16:colId xmlns:a16="http://schemas.microsoft.com/office/drawing/2014/main" val="20001"/>
                    </a:ext>
                  </a:extLst>
                </a:gridCol>
                <a:gridCol w="2911498">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 sz="1300" u="none" strike="noStrike" cap="none"/>
                        <a:t>Time</a:t>
                      </a:r>
                      <a:endParaRPr/>
                    </a:p>
                  </a:txBody>
                  <a:tcPr marL="91450" marR="91450" marT="45725" marB="45725">
                    <a:solidFill>
                      <a:schemeClr val="accent2"/>
                    </a:solidFill>
                  </a:tcPr>
                </a:tc>
                <a:tc>
                  <a:txBody>
                    <a:bodyPr/>
                    <a:lstStyle/>
                    <a:p>
                      <a:pPr marL="0" marR="0" lvl="0" indent="0" algn="ctr" rtl="0">
                        <a:spcBef>
                          <a:spcPts val="0"/>
                        </a:spcBef>
                        <a:spcAft>
                          <a:spcPts val="0"/>
                        </a:spcAft>
                        <a:buNone/>
                      </a:pPr>
                      <a:r>
                        <a:rPr lang="en" sz="1300" u="none" strike="noStrike" cap="none"/>
                        <a:t>Topic</a:t>
                      </a:r>
                      <a:endParaRPr/>
                    </a:p>
                  </a:txBody>
                  <a:tcPr marL="91450" marR="91450" marT="45725" marB="45725">
                    <a:solidFill>
                      <a:schemeClr val="accent2"/>
                    </a:solidFill>
                  </a:tcPr>
                </a:tc>
                <a:tc>
                  <a:txBody>
                    <a:bodyPr/>
                    <a:lstStyle/>
                    <a:p>
                      <a:pPr marL="0" marR="0" lvl="0" indent="0" algn="ctr" rtl="0">
                        <a:spcBef>
                          <a:spcPts val="0"/>
                        </a:spcBef>
                        <a:spcAft>
                          <a:spcPts val="0"/>
                        </a:spcAft>
                        <a:buNone/>
                      </a:pPr>
                      <a:r>
                        <a:rPr lang="en" sz="1300" u="none" strike="noStrike" cap="none"/>
                        <a:t>Presenter</a:t>
                      </a:r>
                      <a:endParaRPr/>
                    </a:p>
                  </a:txBody>
                  <a:tcPr marL="91450" marR="91450" marT="45725" marB="45725">
                    <a:solidFill>
                      <a:schemeClr val="accent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 sz="1300" u="none" strike="noStrike" cap="none" dirty="0"/>
                        <a:t>08:00 - 08:30</a:t>
                      </a:r>
                      <a:endParaRPr dirty="0"/>
                    </a:p>
                  </a:txBody>
                  <a:tcPr marL="25400" marR="25400" marT="25400" marB="25400" anchor="ctr"/>
                </a:tc>
                <a:tc>
                  <a:txBody>
                    <a:bodyPr/>
                    <a:lstStyle/>
                    <a:p>
                      <a:pPr marL="0" marR="0" lvl="0" indent="0" algn="l" rtl="0">
                        <a:spcBef>
                          <a:spcPts val="0"/>
                        </a:spcBef>
                        <a:spcAft>
                          <a:spcPts val="0"/>
                        </a:spcAft>
                        <a:buNone/>
                      </a:pPr>
                      <a:r>
                        <a:rPr lang="en" sz="1300"/>
                        <a:t>BGP and Research and Education Networks (RENs)</a:t>
                      </a:r>
                      <a:endParaRPr/>
                    </a:p>
                  </a:txBody>
                  <a:tcPr marL="25400" marR="25400" marT="25400" marB="25400" anchor="ctr"/>
                </a:tc>
                <a:tc>
                  <a:txBody>
                    <a:bodyPr/>
                    <a:lstStyle/>
                    <a:p>
                      <a:pPr marL="0" lvl="0" indent="0" algn="ctr" rtl="0">
                        <a:spcBef>
                          <a:spcPts val="0"/>
                        </a:spcBef>
                        <a:spcAft>
                          <a:spcPts val="0"/>
                        </a:spcAft>
                        <a:buNone/>
                      </a:pPr>
                      <a:r>
                        <a:rPr lang="en" dirty="0"/>
                        <a:t>Corey Eichelberger, Jason Zurawski</a:t>
                      </a:r>
                      <a:endParaRPr sz="1300" dirty="0"/>
                    </a:p>
                  </a:txBody>
                  <a:tcPr marL="25400" marR="25400" marT="25400" marB="25400"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 sz="1300" dirty="0"/>
                        <a:t>08:30 - 09:30</a:t>
                      </a:r>
                      <a:endParaRPr dirty="0"/>
                    </a:p>
                  </a:txBody>
                  <a:tcPr marL="25400" marR="25400" marT="25400" marB="25400" anchor="ctr"/>
                </a:tc>
                <a:tc>
                  <a:txBody>
                    <a:bodyPr/>
                    <a:lstStyle/>
                    <a:p>
                      <a:pPr marL="0" marR="0" lvl="0" indent="0" algn="l" rtl="0">
                        <a:spcBef>
                          <a:spcPts val="0"/>
                        </a:spcBef>
                        <a:spcAft>
                          <a:spcPts val="0"/>
                        </a:spcAft>
                        <a:buNone/>
                      </a:pPr>
                      <a:r>
                        <a:rPr lang="en" sz="1300"/>
                        <a:t>Hands-on Session BGP 1: Essentials of BGP, EBGP, IBGP</a:t>
                      </a:r>
                      <a:endParaRPr/>
                    </a:p>
                  </a:txBody>
                  <a:tcPr marL="25400" marR="25400" marT="25400" marB="25400" anchor="ctr"/>
                </a:tc>
                <a:tc>
                  <a:txBody>
                    <a:bodyPr/>
                    <a:lstStyle/>
                    <a:p>
                      <a:pPr marL="0" marR="0" lvl="0" indent="0" algn="l" rtl="0">
                        <a:spcBef>
                          <a:spcPts val="0"/>
                        </a:spcBef>
                        <a:spcAft>
                          <a:spcPts val="0"/>
                        </a:spcAft>
                        <a:buNone/>
                      </a:pPr>
                      <a:r>
                        <a:rPr lang="en" sz="1300" dirty="0"/>
                        <a:t>Ali AlSabeh (USCA), Jorge Crichigno (USC)</a:t>
                      </a:r>
                      <a:endParaRPr dirty="0"/>
                    </a:p>
                  </a:txBody>
                  <a:tcPr marL="25400" marR="25400" marT="25400" marB="25400"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0" i="0" u="none" strike="noStrike" cap="none" dirty="0">
                          <a:solidFill>
                            <a:schemeClr val="dk1"/>
                          </a:solidFill>
                          <a:effectLst/>
                          <a:latin typeface="Calibri"/>
                          <a:ea typeface="Calibri"/>
                          <a:cs typeface="Calibri"/>
                          <a:sym typeface="Arial"/>
                        </a:rPr>
                        <a:t>09:30 - 10:00</a:t>
                      </a:r>
                      <a:endParaRPr dirty="0"/>
                    </a:p>
                  </a:txBody>
                  <a:tcPr marL="25400" marR="25400" marT="25400" marB="25400" anchor="ctr"/>
                </a:tc>
                <a:tc>
                  <a:txBody>
                    <a:bodyPr/>
                    <a:lstStyle/>
                    <a:p>
                      <a:pPr marL="0" marR="0" lvl="0" indent="0" algn="l" rtl="0">
                        <a:spcBef>
                          <a:spcPts val="0"/>
                        </a:spcBef>
                        <a:spcAft>
                          <a:spcPts val="0"/>
                        </a:spcAft>
                        <a:buNone/>
                      </a:pPr>
                      <a:r>
                        <a:rPr lang="en" sz="1300"/>
                        <a:t>Break</a:t>
                      </a:r>
                      <a:endParaRPr/>
                    </a:p>
                  </a:txBody>
                  <a:tcPr marL="25400" marR="25400" marT="25400" marB="25400" anchor="ctr"/>
                </a:tc>
                <a:tc>
                  <a:txBody>
                    <a:bodyPr/>
                    <a:lstStyle/>
                    <a:p>
                      <a:pPr marL="0" marR="0" lvl="0" indent="0" algn="l" rtl="0">
                        <a:spcBef>
                          <a:spcPts val="0"/>
                        </a:spcBef>
                        <a:spcAft>
                          <a:spcPts val="0"/>
                        </a:spcAft>
                        <a:buNone/>
                      </a:pPr>
                      <a:endParaRPr sz="1300"/>
                    </a:p>
                  </a:txBody>
                  <a:tcPr marL="25400" marR="25400" marT="25400" marB="25400" anchor="ct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 sz="1300"/>
                        <a:t>10:00 - 10:30</a:t>
                      </a:r>
                      <a:endParaRPr/>
                    </a:p>
                  </a:txBody>
                  <a:tcPr marL="25400" marR="25400" marT="25400" marB="25400" anchor="ctr"/>
                </a:tc>
                <a:tc>
                  <a:txBody>
                    <a:bodyPr/>
                    <a:lstStyle/>
                    <a:p>
                      <a:pPr marL="0" marR="0" lvl="0" indent="0" algn="l" rtl="0">
                        <a:spcBef>
                          <a:spcPts val="0"/>
                        </a:spcBef>
                        <a:spcAft>
                          <a:spcPts val="0"/>
                        </a:spcAft>
                        <a:buNone/>
                      </a:pPr>
                      <a:r>
                        <a:rPr lang="en-US" sz="1300" dirty="0"/>
                        <a:t>Brief Overview of BGP Attributes</a:t>
                      </a:r>
                      <a:endParaRPr dirty="0"/>
                    </a:p>
                  </a:txBody>
                  <a:tcPr marL="25400" marR="25400" marT="25400" marB="25400" anchor="ctr"/>
                </a:tc>
                <a:tc>
                  <a:txBody>
                    <a:bodyPr/>
                    <a:lstStyle/>
                    <a:p>
                      <a:pPr marL="0" lvl="0" indent="0" algn="ctr" rtl="0">
                        <a:spcBef>
                          <a:spcPts val="0"/>
                        </a:spcBef>
                        <a:spcAft>
                          <a:spcPts val="0"/>
                        </a:spcAft>
                        <a:buClr>
                          <a:schemeClr val="dk1"/>
                        </a:buClr>
                        <a:buFont typeface="Arial"/>
                        <a:buNone/>
                      </a:pPr>
                      <a:r>
                        <a:rPr lang="en" dirty="0"/>
                        <a:t>Corey Eichelberger, Jason Zurawski</a:t>
                      </a:r>
                      <a:endParaRPr dirty="0"/>
                    </a:p>
                  </a:txBody>
                  <a:tcPr marL="25400" marR="25400" marT="25400" marB="25400" anchor="ct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 sz="1300" dirty="0"/>
                        <a:t>10:30 - 11:20</a:t>
                      </a:r>
                      <a:endParaRPr dirty="0"/>
                    </a:p>
                  </a:txBody>
                  <a:tcPr marL="25400" marR="25400" marT="25400" marB="25400" anchor="ctr"/>
                </a:tc>
                <a:tc>
                  <a:txBody>
                    <a:bodyPr/>
                    <a:lstStyle/>
                    <a:p>
                      <a:pPr marL="0" marR="0" lvl="0" indent="0" algn="l" rtl="0">
                        <a:spcBef>
                          <a:spcPts val="0"/>
                        </a:spcBef>
                        <a:spcAft>
                          <a:spcPts val="0"/>
                        </a:spcAft>
                        <a:buNone/>
                      </a:pPr>
                      <a:r>
                        <a:rPr lang="en" sz="1300" dirty="0"/>
                        <a:t>Hands-on Session 2: Local Preference and MED attributes</a:t>
                      </a:r>
                      <a:endParaRPr dirty="0"/>
                    </a:p>
                  </a:txBody>
                  <a:tcPr marL="25400" marR="25400" marT="25400" marB="25400" anchor="ctr"/>
                </a:tc>
                <a:tc>
                  <a:txBody>
                    <a:bodyPr/>
                    <a:lstStyle/>
                    <a:p>
                      <a:pPr marL="0" marR="0" lvl="0" indent="0" algn="l" rtl="0">
                        <a:spcBef>
                          <a:spcPts val="0"/>
                        </a:spcBef>
                        <a:spcAft>
                          <a:spcPts val="0"/>
                        </a:spcAft>
                        <a:buNone/>
                      </a:pPr>
                      <a:r>
                        <a:rPr lang="en" sz="1300" dirty="0"/>
                        <a:t>Ali AlSabeh (USC), Jorge Crichigno (USC)</a:t>
                      </a:r>
                      <a:endParaRPr dirty="0"/>
                    </a:p>
                  </a:txBody>
                  <a:tcPr marL="25400" marR="25400" marT="25400" marB="25400" anchor="ct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dirty="0"/>
                        <a:t>11:20 – 11:30</a:t>
                      </a:r>
                      <a:endParaRPr dirty="0"/>
                    </a:p>
                  </a:txBody>
                  <a:tcPr marL="25400" marR="25400" marT="25400" marB="25400" anchor="ctr"/>
                </a:tc>
                <a:tc>
                  <a:txBody>
                    <a:bodyPr/>
                    <a:lstStyle/>
                    <a:p>
                      <a:pPr marL="0" marR="0" lvl="0" indent="0" algn="l" rtl="0">
                        <a:spcBef>
                          <a:spcPts val="0"/>
                        </a:spcBef>
                        <a:spcAft>
                          <a:spcPts val="0"/>
                        </a:spcAft>
                        <a:buNone/>
                      </a:pPr>
                      <a:r>
                        <a:rPr lang="en-US" dirty="0"/>
                        <a:t>Summary</a:t>
                      </a:r>
                      <a:endParaRPr dirty="0"/>
                    </a:p>
                  </a:txBody>
                  <a:tcPr marL="25400" marR="25400" marT="25400" marB="25400" anchor="ctr"/>
                </a:tc>
                <a:tc>
                  <a:txBody>
                    <a:bodyPr/>
                    <a:lstStyle/>
                    <a:p>
                      <a:pPr marL="0" marR="0" lvl="0" indent="0" algn="l" rtl="0">
                        <a:spcBef>
                          <a:spcPts val="0"/>
                        </a:spcBef>
                        <a:spcAft>
                          <a:spcPts val="0"/>
                        </a:spcAft>
                        <a:buNone/>
                      </a:pPr>
                      <a:endParaRPr dirty="0"/>
                    </a:p>
                  </a:txBody>
                  <a:tcPr marL="25400" marR="25400" marT="25400" marB="25400" anchor="ctr"/>
                </a:tc>
                <a:extLst>
                  <a:ext uri="{0D108BD9-81ED-4DB2-BD59-A6C34878D82A}">
                    <a16:rowId xmlns:a16="http://schemas.microsoft.com/office/drawing/2014/main" val="3144294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body" idx="1"/>
          </p:nvPr>
        </p:nvSpPr>
        <p:spPr>
          <a:xfrm>
            <a:off x="283775" y="768300"/>
            <a:ext cx="8709900" cy="4267800"/>
          </a:xfrm>
          <a:prstGeom prst="rect">
            <a:avLst/>
          </a:prstGeom>
          <a:noFill/>
          <a:ln>
            <a:noFill/>
          </a:ln>
        </p:spPr>
        <p:txBody>
          <a:bodyPr spcFirstLastPara="1" wrap="square" lIns="0" tIns="45700" rIns="0" bIns="45700" anchor="t" anchorCtr="0">
            <a:normAutofit fontScale="32500" lnSpcReduction="20000"/>
          </a:bodyPr>
          <a:lstStyle/>
          <a:p>
            <a:pPr marL="430197" lvl="1" indent="-131492" algn="just" rtl="0">
              <a:lnSpc>
                <a:spcPct val="90000"/>
              </a:lnSpc>
              <a:spcBef>
                <a:spcPts val="0"/>
              </a:spcBef>
              <a:spcAft>
                <a:spcPts val="0"/>
              </a:spcAft>
              <a:buClr>
                <a:schemeClr val="accent2"/>
              </a:buClr>
              <a:buSzPct val="100000"/>
              <a:buFont typeface="Arial"/>
              <a:buNone/>
            </a:pPr>
            <a:endParaRPr/>
          </a:p>
          <a:p>
            <a:pPr marL="0" lvl="0" indent="0" algn="just" rtl="0">
              <a:lnSpc>
                <a:spcPct val="100000"/>
              </a:lnSpc>
              <a:spcBef>
                <a:spcPts val="450"/>
              </a:spcBef>
              <a:spcAft>
                <a:spcPts val="0"/>
              </a:spcAft>
              <a:buClr>
                <a:schemeClr val="accent2"/>
              </a:buClr>
              <a:buSzPct val="100000"/>
              <a:buNone/>
            </a:pPr>
            <a:endParaRPr/>
          </a:p>
          <a:p>
            <a:pPr marL="68580" lvl="0" indent="-79375" algn="just" rtl="0">
              <a:lnSpc>
                <a:spcPct val="100000"/>
              </a:lnSpc>
              <a:spcBef>
                <a:spcPts val="450"/>
              </a:spcBef>
              <a:spcAft>
                <a:spcPts val="0"/>
              </a:spcAft>
              <a:buClr>
                <a:schemeClr val="accent2"/>
              </a:buClr>
              <a:buSzPct val="100000"/>
              <a:buFont typeface="Arial"/>
              <a:buChar char="•"/>
            </a:pPr>
            <a:r>
              <a:rPr lang="en" sz="5000"/>
              <a:t> Front Range GigaPoP is a regional R&amp;E network in Colorado / Wyoming / New Mexico</a:t>
            </a:r>
            <a:endParaRPr sz="5000"/>
          </a:p>
          <a:p>
            <a:pPr marL="68580" lvl="0" indent="-79375" algn="just" rtl="0">
              <a:lnSpc>
                <a:spcPct val="100000"/>
              </a:lnSpc>
              <a:spcBef>
                <a:spcPts val="450"/>
              </a:spcBef>
              <a:spcAft>
                <a:spcPts val="0"/>
              </a:spcAft>
              <a:buClr>
                <a:schemeClr val="accent2"/>
              </a:buClr>
              <a:buSzPct val="100000"/>
              <a:buFont typeface="Arial"/>
              <a:buChar char="•"/>
            </a:pPr>
            <a:r>
              <a:rPr lang="en" sz="5000"/>
              <a:t>Compact routing core consisting of 4 Juniper MX routers in Denver-area exchanges and strategic carrier locations.</a:t>
            </a:r>
            <a:endParaRPr sz="5000"/>
          </a:p>
          <a:p>
            <a:pPr marL="68580" lvl="0" indent="-79375" algn="just" rtl="0">
              <a:lnSpc>
                <a:spcPct val="100000"/>
              </a:lnSpc>
              <a:spcBef>
                <a:spcPts val="450"/>
              </a:spcBef>
              <a:spcAft>
                <a:spcPts val="0"/>
              </a:spcAft>
              <a:buClr>
                <a:schemeClr val="accent2"/>
              </a:buClr>
              <a:buSzPct val="100000"/>
              <a:buFont typeface="Arial"/>
              <a:buChar char="•"/>
            </a:pPr>
            <a:r>
              <a:rPr lang="en" sz="5000"/>
              <a:t>Dark fiber, DWDM and Metro Ethernet technologies to aggregate customer access</a:t>
            </a:r>
            <a:endParaRPr sz="5000"/>
          </a:p>
          <a:p>
            <a:pPr marL="68580" lvl="0" indent="-79375" algn="just" rtl="0">
              <a:lnSpc>
                <a:spcPct val="100000"/>
              </a:lnSpc>
              <a:spcBef>
                <a:spcPts val="450"/>
              </a:spcBef>
              <a:spcAft>
                <a:spcPts val="0"/>
              </a:spcAft>
              <a:buClr>
                <a:schemeClr val="accent2"/>
              </a:buClr>
              <a:buSzPct val="100000"/>
              <a:buFont typeface="Arial"/>
              <a:buChar char="•"/>
            </a:pPr>
            <a:r>
              <a:rPr lang="en" sz="5000"/>
              <a:t>We use a very similar BGP policy to Esnet</a:t>
            </a:r>
            <a:endParaRPr sz="5000"/>
          </a:p>
          <a:p>
            <a:pPr marL="288036" lvl="1" indent="-140208" algn="just" rtl="0">
              <a:lnSpc>
                <a:spcPct val="90000"/>
              </a:lnSpc>
              <a:spcBef>
                <a:spcPts val="450"/>
              </a:spcBef>
              <a:spcAft>
                <a:spcPts val="0"/>
              </a:spcAft>
              <a:buClr>
                <a:schemeClr val="accent2"/>
              </a:buClr>
              <a:buSzPct val="100000"/>
              <a:buFont typeface="Arial"/>
              <a:buChar char="•"/>
            </a:pPr>
            <a:r>
              <a:rPr lang="en" sz="5000" b="1"/>
              <a:t>Localpref</a:t>
            </a:r>
            <a:r>
              <a:rPr lang="en" sz="5000"/>
              <a:t> groups – same idea (</a:t>
            </a:r>
            <a:r>
              <a:rPr lang="en" sz="5000" b="1"/>
              <a:t>Customer &gt; Research &gt; Commercial Peer &gt; Transit </a:t>
            </a:r>
            <a:r>
              <a:rPr lang="en" sz="5000"/>
              <a:t>)</a:t>
            </a:r>
            <a:endParaRPr sz="5000"/>
          </a:p>
          <a:p>
            <a:pPr marL="288036" lvl="1" indent="-140208" algn="just" rtl="0">
              <a:lnSpc>
                <a:spcPct val="90000"/>
              </a:lnSpc>
              <a:spcBef>
                <a:spcPts val="450"/>
              </a:spcBef>
              <a:spcAft>
                <a:spcPts val="0"/>
              </a:spcAft>
              <a:buClr>
                <a:schemeClr val="accent2"/>
              </a:buClr>
              <a:buSzPct val="100000"/>
              <a:buFont typeface="Arial"/>
              <a:buChar char="•"/>
            </a:pPr>
            <a:r>
              <a:rPr lang="en" sz="5000"/>
              <a:t>On a Campus, you may only be concerned with Research and Transit</a:t>
            </a:r>
            <a:endParaRPr sz="5000"/>
          </a:p>
          <a:p>
            <a:pPr marL="68580" lvl="0" indent="-79375" algn="just" rtl="0">
              <a:lnSpc>
                <a:spcPct val="100000"/>
              </a:lnSpc>
              <a:spcBef>
                <a:spcPts val="450"/>
              </a:spcBef>
              <a:spcAft>
                <a:spcPts val="0"/>
              </a:spcAft>
              <a:buClr>
                <a:schemeClr val="accent2"/>
              </a:buClr>
              <a:buSzPct val="100000"/>
              <a:buFont typeface="Arial"/>
              <a:buChar char="•"/>
            </a:pPr>
            <a:r>
              <a:rPr lang="en" sz="5000"/>
              <a:t>We also use BGP Communities to tag groups of routes as they are learned</a:t>
            </a:r>
            <a:endParaRPr sz="5000"/>
          </a:p>
          <a:p>
            <a:pPr marL="288036" lvl="1" indent="-140208" algn="just" rtl="0">
              <a:lnSpc>
                <a:spcPct val="90000"/>
              </a:lnSpc>
              <a:spcBef>
                <a:spcPts val="450"/>
              </a:spcBef>
              <a:spcAft>
                <a:spcPts val="0"/>
              </a:spcAft>
              <a:buClr>
                <a:schemeClr val="accent2"/>
              </a:buClr>
              <a:buSzPct val="100000"/>
              <a:buFont typeface="Arial"/>
              <a:buChar char="•"/>
            </a:pPr>
            <a:r>
              <a:rPr lang="en" sz="5000"/>
              <a:t>This helps us with announcements (export policy)</a:t>
            </a:r>
            <a:endParaRPr sz="5000"/>
          </a:p>
          <a:p>
            <a:pPr marL="68580" lvl="0" indent="-79375" algn="just" rtl="0">
              <a:lnSpc>
                <a:spcPct val="100000"/>
              </a:lnSpc>
              <a:spcBef>
                <a:spcPts val="450"/>
              </a:spcBef>
              <a:spcAft>
                <a:spcPts val="0"/>
              </a:spcAft>
              <a:buClr>
                <a:schemeClr val="accent2"/>
              </a:buClr>
              <a:buSzPct val="100000"/>
              <a:buFont typeface="Arial"/>
              <a:buChar char="•"/>
            </a:pPr>
            <a:r>
              <a:rPr lang="en" sz="5000"/>
              <a:t>Two explicit routing instances : research (vrf) and commercial Internet (global routing table)</a:t>
            </a:r>
            <a:endParaRPr sz="5000"/>
          </a:p>
          <a:p>
            <a:pPr marL="288036" lvl="1" indent="-140208" algn="just" rtl="0">
              <a:lnSpc>
                <a:spcPct val="90000"/>
              </a:lnSpc>
              <a:spcBef>
                <a:spcPts val="450"/>
              </a:spcBef>
              <a:spcAft>
                <a:spcPts val="0"/>
              </a:spcAft>
              <a:buClr>
                <a:schemeClr val="accent2"/>
              </a:buClr>
              <a:buSzPct val="100000"/>
              <a:buFont typeface="Arial"/>
              <a:buChar char="•"/>
            </a:pPr>
            <a:r>
              <a:rPr lang="en" sz="5000"/>
              <a:t>These are implemented as MPLS/BGP Layer3 VPNs</a:t>
            </a:r>
            <a:endParaRPr sz="5000"/>
          </a:p>
          <a:p>
            <a:pPr marL="288036" lvl="1" indent="-140208" algn="just" rtl="0">
              <a:lnSpc>
                <a:spcPct val="90000"/>
              </a:lnSpc>
              <a:spcBef>
                <a:spcPts val="450"/>
              </a:spcBef>
              <a:spcAft>
                <a:spcPts val="0"/>
              </a:spcAft>
              <a:buClr>
                <a:schemeClr val="accent2"/>
              </a:buClr>
              <a:buSzPct val="100000"/>
              <a:buFont typeface="Arial"/>
              <a:buChar char="•"/>
            </a:pPr>
            <a:r>
              <a:rPr lang="en" sz="5000"/>
              <a:t>Most customers using BGP have two VLAN tags and two BGP sessions, for each table</a:t>
            </a:r>
            <a:endParaRPr sz="5000"/>
          </a:p>
          <a:p>
            <a:pPr marL="68580" lvl="0" indent="-79375" algn="just" rtl="0">
              <a:lnSpc>
                <a:spcPct val="100000"/>
              </a:lnSpc>
              <a:spcBef>
                <a:spcPts val="450"/>
              </a:spcBef>
              <a:spcAft>
                <a:spcPts val="0"/>
              </a:spcAft>
              <a:buClr>
                <a:schemeClr val="accent2"/>
              </a:buClr>
              <a:buSzPct val="100000"/>
              <a:buFont typeface="Arial"/>
              <a:buChar char="•"/>
            </a:pPr>
            <a:r>
              <a:rPr lang="en" sz="5000"/>
              <a:t>We have a blended VRF for customers that prefer the simplicity of default routing only</a:t>
            </a:r>
            <a:endParaRPr sz="5000"/>
          </a:p>
          <a:p>
            <a:pPr marL="288036" lvl="1" indent="-140208" algn="just" rtl="0">
              <a:lnSpc>
                <a:spcPct val="90000"/>
              </a:lnSpc>
              <a:spcBef>
                <a:spcPts val="450"/>
              </a:spcBef>
              <a:spcAft>
                <a:spcPts val="0"/>
              </a:spcAft>
              <a:buClr>
                <a:schemeClr val="accent2"/>
              </a:buClr>
              <a:buSzPct val="100000"/>
              <a:buFont typeface="Arial"/>
              <a:buChar char="•"/>
            </a:pPr>
            <a:r>
              <a:rPr lang="en" sz="5000"/>
              <a:t>This consists of the research VRF plus a default route that points to the commercial table</a:t>
            </a:r>
            <a:endParaRPr sz="5000"/>
          </a:p>
          <a:p>
            <a:pPr marL="288036" lvl="1" indent="-57912" algn="just" rtl="0">
              <a:lnSpc>
                <a:spcPct val="90000"/>
              </a:lnSpc>
              <a:spcBef>
                <a:spcPts val="450"/>
              </a:spcBef>
              <a:spcAft>
                <a:spcPts val="0"/>
              </a:spcAft>
              <a:buClr>
                <a:schemeClr val="accent2"/>
              </a:buClr>
              <a:buSzPct val="100000"/>
              <a:buFont typeface="Arial"/>
              <a:buNone/>
            </a:pPr>
            <a:endParaRPr/>
          </a:p>
          <a:p>
            <a:pPr marL="288036" lvl="1" indent="-57912" algn="just" rtl="0">
              <a:lnSpc>
                <a:spcPct val="90000"/>
              </a:lnSpc>
              <a:spcBef>
                <a:spcPts val="450"/>
              </a:spcBef>
              <a:spcAft>
                <a:spcPts val="0"/>
              </a:spcAft>
              <a:buClr>
                <a:schemeClr val="accent2"/>
              </a:buClr>
              <a:buSzPct val="100000"/>
              <a:buFont typeface="Arial"/>
              <a:buNone/>
            </a:pPr>
            <a:endParaRPr/>
          </a:p>
          <a:p>
            <a:pPr marL="288036" lvl="1" indent="-57912" algn="just" rtl="0">
              <a:lnSpc>
                <a:spcPct val="90000"/>
              </a:lnSpc>
              <a:spcBef>
                <a:spcPts val="450"/>
              </a:spcBef>
              <a:spcAft>
                <a:spcPts val="0"/>
              </a:spcAft>
              <a:buClr>
                <a:schemeClr val="accent2"/>
              </a:buClr>
              <a:buSzPct val="100000"/>
              <a:buFont typeface="Arial"/>
              <a:buNone/>
            </a:pPr>
            <a:endParaRPr/>
          </a:p>
          <a:p>
            <a:pPr marL="68580" lvl="0" indent="0" algn="just" rtl="0">
              <a:lnSpc>
                <a:spcPct val="100000"/>
              </a:lnSpc>
              <a:spcBef>
                <a:spcPts val="450"/>
              </a:spcBef>
              <a:spcAft>
                <a:spcPts val="0"/>
              </a:spcAft>
              <a:buClr>
                <a:schemeClr val="accent2"/>
              </a:buClr>
              <a:buSzPct val="100000"/>
              <a:buFont typeface="Arial"/>
              <a:buNone/>
            </a:pPr>
            <a:endParaRPr/>
          </a:p>
          <a:p>
            <a:pPr marL="68580" lvl="0" indent="0" algn="just" rtl="0">
              <a:lnSpc>
                <a:spcPct val="100000"/>
              </a:lnSpc>
              <a:spcBef>
                <a:spcPts val="450"/>
              </a:spcBef>
              <a:spcAft>
                <a:spcPts val="0"/>
              </a:spcAft>
              <a:buClr>
                <a:schemeClr val="accent2"/>
              </a:buClr>
              <a:buSzPct val="100000"/>
              <a:buFont typeface="Arial"/>
              <a:buNone/>
            </a:pPr>
            <a:endParaRPr/>
          </a:p>
          <a:p>
            <a:pPr marL="0" lvl="0" indent="0" algn="just" rtl="0">
              <a:lnSpc>
                <a:spcPct val="100000"/>
              </a:lnSpc>
              <a:spcBef>
                <a:spcPts val="450"/>
              </a:spcBef>
              <a:spcAft>
                <a:spcPts val="0"/>
              </a:spcAft>
              <a:buClr>
                <a:schemeClr val="accent2"/>
              </a:buClr>
              <a:buSzPct val="100000"/>
              <a:buNone/>
            </a:pPr>
            <a:endParaRPr/>
          </a:p>
          <a:p>
            <a:pPr marL="0" lvl="0" indent="0" algn="just" rtl="0">
              <a:lnSpc>
                <a:spcPct val="100000"/>
              </a:lnSpc>
              <a:spcBef>
                <a:spcPts val="450"/>
              </a:spcBef>
              <a:spcAft>
                <a:spcPts val="0"/>
              </a:spcAft>
              <a:buClr>
                <a:schemeClr val="accent2"/>
              </a:buClr>
              <a:buSzPct val="100000"/>
              <a:buNone/>
            </a:pPr>
            <a:endParaRPr/>
          </a:p>
          <a:p>
            <a:pPr marL="0" lvl="0" indent="0" algn="just" rtl="0">
              <a:lnSpc>
                <a:spcPct val="100000"/>
              </a:lnSpc>
              <a:spcBef>
                <a:spcPts val="450"/>
              </a:spcBef>
              <a:spcAft>
                <a:spcPts val="0"/>
              </a:spcAft>
              <a:buClr>
                <a:schemeClr val="accent2"/>
              </a:buClr>
              <a:buSzPct val="100000"/>
              <a:buNone/>
            </a:pPr>
            <a:endParaRPr/>
          </a:p>
        </p:txBody>
      </p:sp>
      <p:sp>
        <p:nvSpPr>
          <p:cNvPr id="299" name="Google Shape;299;p36"/>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
        <p:nvSpPr>
          <p:cNvPr id="300" name="Google Shape;300;p36"/>
          <p:cNvSpPr txBox="1">
            <a:spLocks noGrp="1"/>
          </p:cNvSpPr>
          <p:nvPr>
            <p:ph type="title"/>
          </p:nvPr>
        </p:nvSpPr>
        <p:spPr>
          <a:xfrm>
            <a:off x="0" y="9"/>
            <a:ext cx="9144000" cy="6666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000"/>
              <a:buFont typeface="Arial"/>
              <a:buNone/>
            </a:pPr>
            <a:r>
              <a:rPr lang="en" sz="3000"/>
              <a:t>FRGP Routing Architecture</a:t>
            </a:r>
            <a:endParaRPr sz="3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448162" y="262758"/>
            <a:ext cx="8238638" cy="66674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2800"/>
              <a:buFont typeface="Arial"/>
              <a:buNone/>
            </a:pPr>
            <a:r>
              <a:rPr lang="en"/>
              <a:t>Internet DFZ routing vs Campus / LAN</a:t>
            </a:r>
            <a:endParaRPr/>
          </a:p>
        </p:txBody>
      </p:sp>
      <p:sp>
        <p:nvSpPr>
          <p:cNvPr id="306" name="Google Shape;306;p37"/>
          <p:cNvSpPr txBox="1">
            <a:spLocks noGrp="1"/>
          </p:cNvSpPr>
          <p:nvPr>
            <p:ph type="body" idx="1"/>
          </p:nvPr>
        </p:nvSpPr>
        <p:spPr>
          <a:xfrm>
            <a:off x="448162" y="1128879"/>
            <a:ext cx="8238638" cy="3600449"/>
          </a:xfrm>
          <a:prstGeom prst="rect">
            <a:avLst/>
          </a:prstGeom>
          <a:noFill/>
          <a:ln>
            <a:noFill/>
          </a:ln>
        </p:spPr>
        <p:txBody>
          <a:bodyPr spcFirstLastPara="1" wrap="square" lIns="0" tIns="45700" rIns="0" bIns="45700" anchor="t" anchorCtr="0">
            <a:normAutofit fontScale="92500" lnSpcReduction="10000"/>
          </a:bodyPr>
          <a:lstStyle/>
          <a:p>
            <a:pPr marL="68580" lvl="0" indent="-93980" algn="just" rtl="0">
              <a:lnSpc>
                <a:spcPct val="150000"/>
              </a:lnSpc>
              <a:spcBef>
                <a:spcPts val="0"/>
              </a:spcBef>
              <a:spcAft>
                <a:spcPts val="0"/>
              </a:spcAft>
              <a:buSzPct val="96969"/>
              <a:buFont typeface="Arial"/>
              <a:buChar char="•"/>
            </a:pPr>
            <a:r>
              <a:rPr lang="en"/>
              <a:t>Routing asymmetry is commonly observed, expected feature of the multihomed AS</a:t>
            </a:r>
            <a:endParaRPr/>
          </a:p>
          <a:p>
            <a:pPr marL="68580" lvl="0" indent="-93980" algn="just" rtl="0">
              <a:lnSpc>
                <a:spcPct val="150000"/>
              </a:lnSpc>
              <a:spcBef>
                <a:spcPts val="450"/>
              </a:spcBef>
              <a:spcAft>
                <a:spcPts val="0"/>
              </a:spcAft>
              <a:buSzPct val="96969"/>
              <a:buFont typeface="Arial"/>
              <a:buChar char="•"/>
            </a:pPr>
            <a:r>
              <a:rPr lang="en"/>
              <a:t>This is because each AS makes independent routing decisions</a:t>
            </a:r>
            <a:endParaRPr/>
          </a:p>
          <a:p>
            <a:pPr marL="68580" lvl="0" indent="-93980" algn="just" rtl="0">
              <a:lnSpc>
                <a:spcPct val="150000"/>
              </a:lnSpc>
              <a:spcBef>
                <a:spcPts val="450"/>
              </a:spcBef>
              <a:spcAft>
                <a:spcPts val="0"/>
              </a:spcAft>
              <a:buSzPct val="96969"/>
              <a:buFont typeface="Arial"/>
              <a:buChar char="•"/>
            </a:pPr>
            <a:r>
              <a:rPr lang="en"/>
              <a:t>A step further- if you announce the same route to two external peer ASes, you should not </a:t>
            </a:r>
            <a:r>
              <a:rPr lang="en" b="1"/>
              <a:t>assume</a:t>
            </a:r>
            <a:r>
              <a:rPr lang="en"/>
              <a:t> a specific distribution of inbound traffic across those two connections.  It will probably be unbalanced.</a:t>
            </a:r>
            <a:endParaRPr/>
          </a:p>
          <a:p>
            <a:pPr marL="68580" lvl="0" indent="-93980" algn="just" rtl="0">
              <a:lnSpc>
                <a:spcPct val="150000"/>
              </a:lnSpc>
              <a:spcBef>
                <a:spcPts val="450"/>
              </a:spcBef>
              <a:spcAft>
                <a:spcPts val="0"/>
              </a:spcAft>
              <a:buSzPct val="96969"/>
              <a:buFont typeface="Arial"/>
              <a:buChar char="•"/>
            </a:pPr>
            <a:r>
              <a:rPr lang="en"/>
              <a:t>In this scenario, we can </a:t>
            </a:r>
            <a:r>
              <a:rPr lang="en" b="1"/>
              <a:t>try</a:t>
            </a:r>
            <a:r>
              <a:rPr lang="en"/>
              <a:t> to influence what happens by making suggestions to the neighboring ASes.  We will discuss some of these techniques later.</a:t>
            </a:r>
            <a:endParaRPr/>
          </a:p>
          <a:p>
            <a:pPr marL="68580" lvl="0" indent="-93980" algn="just" rtl="0">
              <a:lnSpc>
                <a:spcPct val="150000"/>
              </a:lnSpc>
              <a:spcBef>
                <a:spcPts val="450"/>
              </a:spcBef>
              <a:spcAft>
                <a:spcPts val="0"/>
              </a:spcAft>
              <a:buSzPct val="96969"/>
              <a:buFont typeface="Arial"/>
              <a:buChar char="•"/>
            </a:pPr>
            <a:r>
              <a:rPr lang="en"/>
              <a:t>When thinking BGP, it is useful to think about unidirectional concepts:</a:t>
            </a:r>
            <a:endParaRPr/>
          </a:p>
          <a:p>
            <a:pPr marL="288036" lvl="1" indent="-137160" algn="just" rtl="0">
              <a:lnSpc>
                <a:spcPct val="150000"/>
              </a:lnSpc>
              <a:spcBef>
                <a:spcPts val="375"/>
              </a:spcBef>
              <a:spcAft>
                <a:spcPts val="0"/>
              </a:spcAft>
              <a:buSzPct val="100000"/>
              <a:buFont typeface="Arial"/>
              <a:buChar char="•"/>
            </a:pPr>
            <a:r>
              <a:rPr lang="en" sz="1400"/>
              <a:t>Received / Learned routes are used to send (transmit) packets</a:t>
            </a:r>
            <a:endParaRPr/>
          </a:p>
          <a:p>
            <a:pPr marL="288036" lvl="1" indent="-137160" algn="just" rtl="0">
              <a:lnSpc>
                <a:spcPct val="150000"/>
              </a:lnSpc>
              <a:spcBef>
                <a:spcPts val="300"/>
              </a:spcBef>
              <a:spcAft>
                <a:spcPts val="0"/>
              </a:spcAft>
              <a:buSzPct val="100000"/>
              <a:buFont typeface="Arial"/>
              <a:buChar char="•"/>
            </a:pPr>
            <a:r>
              <a:rPr lang="en" sz="1400"/>
              <a:t>Advertised routes will influence where you receive traffic. – “Announcements attract traffic”</a:t>
            </a:r>
            <a:endParaRPr/>
          </a:p>
        </p:txBody>
      </p:sp>
      <p:sp>
        <p:nvSpPr>
          <p:cNvPr id="307" name="Google Shape;307;p37"/>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448137" y="175526"/>
            <a:ext cx="8238600" cy="666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98245"/>
              <a:buFont typeface="Arial"/>
              <a:buNone/>
            </a:pPr>
            <a:r>
              <a:rPr lang="en"/>
              <a:t>BGP Hygiene - Preventing routing leaks and hijacks</a:t>
            </a:r>
            <a:endParaRPr/>
          </a:p>
        </p:txBody>
      </p:sp>
      <p:sp>
        <p:nvSpPr>
          <p:cNvPr id="313" name="Google Shape;313;p38"/>
          <p:cNvSpPr txBox="1">
            <a:spLocks noGrp="1"/>
          </p:cNvSpPr>
          <p:nvPr>
            <p:ph type="body" idx="1"/>
          </p:nvPr>
        </p:nvSpPr>
        <p:spPr>
          <a:xfrm>
            <a:off x="448162" y="1180901"/>
            <a:ext cx="8238600" cy="3600300"/>
          </a:xfrm>
          <a:prstGeom prst="rect">
            <a:avLst/>
          </a:prstGeom>
          <a:noFill/>
          <a:ln>
            <a:noFill/>
          </a:ln>
        </p:spPr>
        <p:txBody>
          <a:bodyPr spcFirstLastPara="1" wrap="square" lIns="0" tIns="45700" rIns="0" bIns="45700" anchor="t" anchorCtr="0">
            <a:normAutofit/>
          </a:bodyPr>
          <a:lstStyle/>
          <a:p>
            <a:pPr marL="68580" lvl="0" indent="-101600" algn="just" rtl="0">
              <a:lnSpc>
                <a:spcPct val="100000"/>
              </a:lnSpc>
              <a:spcBef>
                <a:spcPts val="0"/>
              </a:spcBef>
              <a:spcAft>
                <a:spcPts val="0"/>
              </a:spcAft>
              <a:buSzPts val="1600"/>
              <a:buFont typeface="Arial"/>
              <a:buChar char="•"/>
            </a:pPr>
            <a:r>
              <a:rPr lang="en"/>
              <a:t>Default policy = readvertise all routes among external peers (disallowing AS loops)</a:t>
            </a:r>
            <a:endParaRPr/>
          </a:p>
          <a:p>
            <a:pPr marL="68580" lvl="0" indent="0" algn="just" rtl="0">
              <a:lnSpc>
                <a:spcPct val="100000"/>
              </a:lnSpc>
              <a:spcBef>
                <a:spcPts val="450"/>
              </a:spcBef>
              <a:spcAft>
                <a:spcPts val="0"/>
              </a:spcAft>
              <a:buSzPts val="1650"/>
              <a:buFont typeface="Arial"/>
              <a:buNone/>
            </a:pPr>
            <a:endParaRPr/>
          </a:p>
          <a:p>
            <a:pPr marL="68580" lvl="0" indent="-101600" algn="just" rtl="0">
              <a:lnSpc>
                <a:spcPct val="100000"/>
              </a:lnSpc>
              <a:spcBef>
                <a:spcPts val="450"/>
              </a:spcBef>
              <a:spcAft>
                <a:spcPts val="0"/>
              </a:spcAft>
              <a:buSzPts val="1600"/>
              <a:buFont typeface="Arial"/>
              <a:buChar char="•"/>
            </a:pPr>
            <a:r>
              <a:rPr lang="en"/>
              <a:t>This is a reasonable policy for Internet backbone routers.  The rest of us must have policy in place for proper routing behavior!</a:t>
            </a:r>
            <a:endParaRPr/>
          </a:p>
          <a:p>
            <a:pPr marL="0" lvl="0" indent="0" algn="just" rtl="0">
              <a:lnSpc>
                <a:spcPct val="100000"/>
              </a:lnSpc>
              <a:spcBef>
                <a:spcPts val="450"/>
              </a:spcBef>
              <a:spcAft>
                <a:spcPts val="0"/>
              </a:spcAft>
              <a:buSzPts val="1650"/>
              <a:buNone/>
            </a:pPr>
            <a:endParaRPr/>
          </a:p>
          <a:p>
            <a:pPr marL="68580" lvl="0" indent="-101600" algn="just" rtl="0">
              <a:lnSpc>
                <a:spcPct val="100000"/>
              </a:lnSpc>
              <a:spcBef>
                <a:spcPts val="450"/>
              </a:spcBef>
              <a:spcAft>
                <a:spcPts val="0"/>
              </a:spcAft>
              <a:buSzPts val="1600"/>
              <a:buFont typeface="Arial"/>
              <a:buChar char="•"/>
            </a:pPr>
            <a:r>
              <a:rPr lang="en"/>
              <a:t>If you are an end-site, at a minimum, you should have policy in place to ensure that you’re only advertising your own route(s) to all neighbors.</a:t>
            </a:r>
            <a:endParaRPr/>
          </a:p>
          <a:p>
            <a:pPr marL="68580" lvl="0" indent="0" algn="just" rtl="0">
              <a:lnSpc>
                <a:spcPct val="100000"/>
              </a:lnSpc>
              <a:spcBef>
                <a:spcPts val="450"/>
              </a:spcBef>
              <a:spcAft>
                <a:spcPts val="0"/>
              </a:spcAft>
              <a:buSzPts val="1650"/>
              <a:buFont typeface="Arial"/>
              <a:buNone/>
            </a:pPr>
            <a:endParaRPr/>
          </a:p>
          <a:p>
            <a:pPr marL="68580" lvl="0" indent="-101600" algn="just" rtl="0">
              <a:lnSpc>
                <a:spcPct val="100000"/>
              </a:lnSpc>
              <a:spcBef>
                <a:spcPts val="450"/>
              </a:spcBef>
              <a:spcAft>
                <a:spcPts val="0"/>
              </a:spcAft>
              <a:buSzPts val="1600"/>
              <a:buFont typeface="Arial"/>
              <a:buChar char="•"/>
            </a:pPr>
            <a:r>
              <a:rPr lang="en"/>
              <a:t>For many networks, BGP policy can be nuanced and complex.  This can lead to unintended advertisements.</a:t>
            </a:r>
            <a:endParaRPr/>
          </a:p>
          <a:p>
            <a:pPr marL="68580" lvl="0" indent="0" algn="just" rtl="0">
              <a:lnSpc>
                <a:spcPct val="100000"/>
              </a:lnSpc>
              <a:spcBef>
                <a:spcPts val="450"/>
              </a:spcBef>
              <a:spcAft>
                <a:spcPts val="0"/>
              </a:spcAft>
              <a:buSzPts val="1650"/>
              <a:buFont typeface="Arial"/>
              <a:buNone/>
            </a:pPr>
            <a:endParaRPr/>
          </a:p>
          <a:p>
            <a:pPr marL="68580" lvl="0" indent="0" algn="just" rtl="0">
              <a:lnSpc>
                <a:spcPct val="100000"/>
              </a:lnSpc>
              <a:spcBef>
                <a:spcPts val="450"/>
              </a:spcBef>
              <a:spcAft>
                <a:spcPts val="0"/>
              </a:spcAft>
              <a:buSzPts val="1650"/>
              <a:buFont typeface="Arial"/>
              <a:buNone/>
            </a:pPr>
            <a:endParaRPr/>
          </a:p>
          <a:p>
            <a:pPr marL="68580" lvl="0" indent="0" algn="just" rtl="0">
              <a:lnSpc>
                <a:spcPct val="100000"/>
              </a:lnSpc>
              <a:spcBef>
                <a:spcPts val="450"/>
              </a:spcBef>
              <a:spcAft>
                <a:spcPts val="0"/>
              </a:spcAft>
              <a:buSzPts val="1650"/>
              <a:buNone/>
            </a:pPr>
            <a:endParaRPr/>
          </a:p>
        </p:txBody>
      </p:sp>
      <p:sp>
        <p:nvSpPr>
          <p:cNvPr id="314" name="Google Shape;314;p38"/>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9"/>
          <p:cNvSpPr txBox="1">
            <a:spLocks noGrp="1"/>
          </p:cNvSpPr>
          <p:nvPr>
            <p:ph type="body" idx="1"/>
          </p:nvPr>
        </p:nvSpPr>
        <p:spPr>
          <a:xfrm>
            <a:off x="448162" y="768299"/>
            <a:ext cx="8238638" cy="3600449"/>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321" name="Google Shape;321;p39"/>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
        <p:nvSpPr>
          <p:cNvPr id="322" name="Google Shape;322;p39"/>
          <p:cNvSpPr txBox="1">
            <a:spLocks noGrp="1"/>
          </p:cNvSpPr>
          <p:nvPr>
            <p:ph type="title"/>
          </p:nvPr>
        </p:nvSpPr>
        <p:spPr>
          <a:xfrm>
            <a:off x="0" y="1901774"/>
            <a:ext cx="9144000" cy="666749"/>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EXTRA STUFF</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body" idx="1"/>
          </p:nvPr>
        </p:nvSpPr>
        <p:spPr>
          <a:xfrm>
            <a:off x="448162" y="768299"/>
            <a:ext cx="8238638" cy="3600449"/>
          </a:xfrm>
          <a:prstGeom prst="rect">
            <a:avLst/>
          </a:prstGeom>
          <a:noFill/>
          <a:ln>
            <a:noFill/>
          </a:ln>
        </p:spPr>
        <p:txBody>
          <a:bodyPr spcFirstLastPara="1" wrap="square" lIns="68575" tIns="34275" rIns="68575" bIns="34275" anchor="t" anchorCtr="0">
            <a:normAutofit/>
          </a:bodyPr>
          <a:lstStyle/>
          <a:p>
            <a:pPr marL="430197" lvl="1" indent="-96440" algn="just" rtl="0">
              <a:lnSpc>
                <a:spcPct val="90000"/>
              </a:lnSpc>
              <a:spcBef>
                <a:spcPts val="450"/>
              </a:spcBef>
              <a:spcAft>
                <a:spcPts val="0"/>
              </a:spcAft>
              <a:buClr>
                <a:schemeClr val="accent2"/>
              </a:buClr>
              <a:buSzPts val="1800"/>
              <a:buFont typeface="Arial"/>
              <a:buNone/>
            </a:pPr>
            <a:endParaRPr/>
          </a:p>
          <a:p>
            <a:pPr marL="210740" lvl="0" indent="-77390" algn="just" rtl="0">
              <a:lnSpc>
                <a:spcPct val="100000"/>
              </a:lnSpc>
              <a:spcBef>
                <a:spcPts val="450"/>
              </a:spcBef>
              <a:spcAft>
                <a:spcPts val="0"/>
              </a:spcAft>
              <a:buClr>
                <a:schemeClr val="accent2"/>
              </a:buClr>
              <a:buSzPts val="2100"/>
              <a:buFont typeface="Arial"/>
              <a:buNone/>
            </a:pPr>
            <a:endParaRPr/>
          </a:p>
        </p:txBody>
      </p:sp>
      <p:sp>
        <p:nvSpPr>
          <p:cNvPr id="329" name="Google Shape;329;p40"/>
          <p:cNvSpPr txBox="1">
            <a:spLocks noGrp="1"/>
          </p:cNvSpPr>
          <p:nvPr>
            <p:ph type="sldNum" idx="12"/>
          </p:nvPr>
        </p:nvSpPr>
        <p:spPr>
          <a:xfrm>
            <a:off x="8056567" y="4828918"/>
            <a:ext cx="984019"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34</a:t>
            </a:fld>
            <a:endParaRPr/>
          </a:p>
        </p:txBody>
      </p:sp>
      <p:sp>
        <p:nvSpPr>
          <p:cNvPr id="330" name="Google Shape;330;p40"/>
          <p:cNvSpPr txBox="1">
            <a:spLocks noGrp="1"/>
          </p:cNvSpPr>
          <p:nvPr>
            <p:ph type="title"/>
          </p:nvPr>
        </p:nvSpPr>
        <p:spPr>
          <a:xfrm>
            <a:off x="294488" y="1"/>
            <a:ext cx="8849512" cy="666749"/>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sz="3000">
                <a:latin typeface="Calibri"/>
                <a:ea typeface="Calibri"/>
                <a:cs typeface="Calibri"/>
                <a:sym typeface="Calibri"/>
              </a:rPr>
              <a:t>Why BGP rather than an IGP?</a:t>
            </a:r>
            <a:endParaRPr/>
          </a:p>
        </p:txBody>
      </p:sp>
      <p:cxnSp>
        <p:nvCxnSpPr>
          <p:cNvPr id="331" name="Google Shape;331;p40"/>
          <p:cNvCxnSpPr/>
          <p:nvPr/>
        </p:nvCxnSpPr>
        <p:spPr>
          <a:xfrm>
            <a:off x="448162" y="666750"/>
            <a:ext cx="4408651" cy="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332" name="Google Shape;332;p40"/>
          <p:cNvSpPr txBox="1"/>
          <p:nvPr/>
        </p:nvSpPr>
        <p:spPr>
          <a:xfrm>
            <a:off x="294487" y="774752"/>
            <a:ext cx="8392313" cy="3600449"/>
          </a:xfrm>
          <a:prstGeom prst="rect">
            <a:avLst/>
          </a:prstGeom>
          <a:noFill/>
          <a:ln>
            <a:noFill/>
          </a:ln>
        </p:spPr>
        <p:txBody>
          <a:bodyPr spcFirstLastPara="1" wrap="square" lIns="0" tIns="45700" rIns="0" bIns="45700" anchor="t" anchorCtr="0">
            <a:normAutofit/>
          </a:bodyPr>
          <a:lstStyle/>
          <a:p>
            <a:pPr marL="210740" marR="0" lvl="0" indent="-210740" algn="just" rtl="0">
              <a:lnSpc>
                <a:spcPct val="100000"/>
              </a:lnSpc>
              <a:spcBef>
                <a:spcPts val="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An IGP moves packets as efficiently as possible within an AS</a:t>
            </a:r>
            <a:endParaRPr/>
          </a:p>
          <a:p>
            <a:pPr marL="210740" marR="0" lvl="0" indent="-210740" algn="just" rtl="0">
              <a:lnSpc>
                <a:spcPct val="100000"/>
              </a:lnSpc>
              <a:spcBef>
                <a:spcPts val="45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A IGP does not worry about politics (not many routing policies can be enforced)</a:t>
            </a:r>
            <a:endParaRPr/>
          </a:p>
          <a:p>
            <a:pPr marL="505206" marR="0" lvl="1" indent="-285749" algn="just" rtl="0">
              <a:lnSpc>
                <a:spcPct val="90000"/>
              </a:lnSpc>
              <a:spcBef>
                <a:spcPts val="450"/>
              </a:spcBef>
              <a:spcAft>
                <a:spcPts val="0"/>
              </a:spcAft>
              <a:buClr>
                <a:schemeClr val="accent2"/>
              </a:buClr>
              <a:buSzPts val="1500"/>
              <a:buFont typeface="Noto Sans Symbols"/>
              <a:buChar char="⮚"/>
            </a:pPr>
            <a:r>
              <a:rPr lang="en" sz="1500" b="0" i="0" u="none" strike="noStrike" cap="none">
                <a:solidFill>
                  <a:srgbClr val="3F3F3F"/>
                </a:solidFill>
                <a:latin typeface="Calibri"/>
                <a:ea typeface="Calibri"/>
                <a:cs typeface="Calibri"/>
                <a:sym typeface="Calibri"/>
              </a:rPr>
              <a:t>A corporate AS is not willing to carry (transit) traffic originating from a foreign AS</a:t>
            </a:r>
            <a:endParaRPr/>
          </a:p>
          <a:p>
            <a:pPr marL="505206" marR="0" lvl="1" indent="-285749" algn="just" rtl="0">
              <a:lnSpc>
                <a:spcPct val="90000"/>
              </a:lnSpc>
              <a:spcBef>
                <a:spcPts val="450"/>
              </a:spcBef>
              <a:spcAft>
                <a:spcPts val="0"/>
              </a:spcAft>
              <a:buClr>
                <a:schemeClr val="accent2"/>
              </a:buClr>
              <a:buSzPts val="1500"/>
              <a:buFont typeface="Noto Sans Symbols"/>
              <a:buChar char="⮚"/>
            </a:pPr>
            <a:r>
              <a:rPr lang="en" sz="1500" b="0" i="0" u="none" strike="noStrike" cap="none">
                <a:solidFill>
                  <a:srgbClr val="3F3F3F"/>
                </a:solidFill>
                <a:latin typeface="Calibri"/>
                <a:ea typeface="Calibri"/>
                <a:cs typeface="Calibri"/>
                <a:sym typeface="Calibri"/>
              </a:rPr>
              <a:t>A Research and Education Network (REN) may not want to carry commercial traffic</a:t>
            </a:r>
            <a:endParaRPr/>
          </a:p>
          <a:p>
            <a:pPr marL="505206" marR="0" lvl="1" indent="-285749" algn="just" rtl="0">
              <a:lnSpc>
                <a:spcPct val="90000"/>
              </a:lnSpc>
              <a:spcBef>
                <a:spcPts val="450"/>
              </a:spcBef>
              <a:spcAft>
                <a:spcPts val="0"/>
              </a:spcAft>
              <a:buClr>
                <a:schemeClr val="accent2"/>
              </a:buClr>
              <a:buSzPts val="1500"/>
              <a:buFont typeface="Noto Sans Symbols"/>
              <a:buChar char="⮚"/>
            </a:pPr>
            <a:r>
              <a:rPr lang="en" sz="1500" b="0" i="0" u="none" strike="noStrike" cap="none">
                <a:solidFill>
                  <a:srgbClr val="3F3F3F"/>
                </a:solidFill>
                <a:latin typeface="Calibri"/>
                <a:ea typeface="Calibri"/>
                <a:cs typeface="Calibri"/>
                <a:sym typeface="Calibri"/>
              </a:rPr>
              <a:t>Traffic starting or ending at Apple should not transit Google, etc.</a:t>
            </a:r>
            <a:endParaRPr/>
          </a:p>
          <a:p>
            <a:pPr marL="210740" marR="0" lvl="0" indent="-210740" algn="just" rtl="0">
              <a:lnSpc>
                <a:spcPct val="100000"/>
              </a:lnSpc>
              <a:spcBef>
                <a:spcPts val="45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BGP is designed to handle all these cases and enforce routing policies between ASes</a:t>
            </a:r>
            <a:endParaRPr sz="1800" b="0" i="0" u="none" strike="noStrike" cap="none">
              <a:solidFill>
                <a:srgbClr val="3F3F3F"/>
              </a:solidFill>
              <a:latin typeface="Calibri"/>
              <a:ea typeface="Calibri"/>
              <a:cs typeface="Calibri"/>
              <a:sym typeface="Calibri"/>
            </a:endParaRPr>
          </a:p>
          <a:p>
            <a:pPr marL="210740" marR="0" lvl="0" indent="-96440" algn="just" rtl="0">
              <a:lnSpc>
                <a:spcPct val="100000"/>
              </a:lnSpc>
              <a:spcBef>
                <a:spcPts val="450"/>
              </a:spcBef>
              <a:spcAft>
                <a:spcPts val="0"/>
              </a:spcAft>
              <a:buClr>
                <a:schemeClr val="accent2"/>
              </a:buClr>
              <a:buSzPts val="1800"/>
              <a:buFont typeface="Arial"/>
              <a:buNone/>
            </a:pPr>
            <a:endParaRPr sz="1800" b="0" i="0" u="none" strike="noStrike" cap="none">
              <a:solidFill>
                <a:srgbClr val="3F3F3F"/>
              </a:solidFill>
              <a:latin typeface="Calibri"/>
              <a:ea typeface="Calibri"/>
              <a:cs typeface="Calibri"/>
              <a:sym typeface="Calibri"/>
            </a:endParaRPr>
          </a:p>
          <a:p>
            <a:pPr marL="210740" marR="0" lvl="0" indent="-96440" algn="just" rtl="0">
              <a:lnSpc>
                <a:spcPct val="100000"/>
              </a:lnSpc>
              <a:spcBef>
                <a:spcPts val="450"/>
              </a:spcBef>
              <a:spcAft>
                <a:spcPts val="0"/>
              </a:spcAft>
              <a:buClr>
                <a:schemeClr val="accent2"/>
              </a:buClr>
              <a:buSzPts val="1800"/>
              <a:buFont typeface="Arial"/>
              <a:buNone/>
            </a:pPr>
            <a:endParaRPr sz="1800" b="0" i="0" u="none" strike="noStrike" cap="none">
              <a:solidFill>
                <a:srgbClr val="3F3F3F"/>
              </a:solidFill>
              <a:latin typeface="Calibri"/>
              <a:ea typeface="Calibri"/>
              <a:cs typeface="Calibri"/>
              <a:sym typeface="Calibri"/>
            </a:endParaRPr>
          </a:p>
          <a:p>
            <a:pPr marL="505206" marR="0" lvl="1" indent="-200024" algn="just" rtl="0">
              <a:lnSpc>
                <a:spcPct val="90000"/>
              </a:lnSpc>
              <a:spcBef>
                <a:spcPts val="450"/>
              </a:spcBef>
              <a:spcAft>
                <a:spcPts val="0"/>
              </a:spcAft>
              <a:buClr>
                <a:schemeClr val="accent2"/>
              </a:buClr>
              <a:buSzPts val="1350"/>
              <a:buFont typeface="Noto Sans Symbols"/>
              <a:buNone/>
            </a:pPr>
            <a:endParaRPr sz="1350" b="0" i="0" u="none" strike="noStrike" cap="none">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body" idx="1"/>
          </p:nvPr>
        </p:nvSpPr>
        <p:spPr>
          <a:xfrm>
            <a:off x="448162" y="768299"/>
            <a:ext cx="8238638" cy="3600449"/>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85" name="Google Shape;85;p10"/>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86" name="Google Shape;86;p10"/>
          <p:cNvSpPr txBox="1">
            <a:spLocks noGrp="1"/>
          </p:cNvSpPr>
          <p:nvPr>
            <p:ph type="title"/>
          </p:nvPr>
        </p:nvSpPr>
        <p:spPr>
          <a:xfrm>
            <a:off x="191074" y="1901774"/>
            <a:ext cx="8849512" cy="666749"/>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BGP Fundamentals – Basic Terminology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body" idx="1"/>
          </p:nvPr>
        </p:nvSpPr>
        <p:spPr>
          <a:xfrm>
            <a:off x="448162" y="768299"/>
            <a:ext cx="8238638" cy="3600449"/>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93" name="Google Shape;93;p11"/>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94" name="Google Shape;94;p11"/>
          <p:cNvSpPr txBox="1">
            <a:spLocks noGrp="1"/>
          </p:cNvSpPr>
          <p:nvPr>
            <p:ph type="title"/>
          </p:nvPr>
        </p:nvSpPr>
        <p:spPr>
          <a:xfrm>
            <a:off x="294488" y="1"/>
            <a:ext cx="8849512" cy="66674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Introduction to BGP</a:t>
            </a:r>
            <a:endParaRPr/>
          </a:p>
        </p:txBody>
      </p:sp>
      <p:cxnSp>
        <p:nvCxnSpPr>
          <p:cNvPr id="95" name="Google Shape;95;p11"/>
          <p:cNvCxnSpPr/>
          <p:nvPr/>
        </p:nvCxnSpPr>
        <p:spPr>
          <a:xfrm>
            <a:off x="448162" y="666750"/>
            <a:ext cx="3059536" cy="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96" name="Google Shape;96;p11"/>
          <p:cNvSpPr txBox="1"/>
          <p:nvPr/>
        </p:nvSpPr>
        <p:spPr>
          <a:xfrm>
            <a:off x="294487" y="774752"/>
            <a:ext cx="8392313" cy="3600449"/>
          </a:xfrm>
          <a:prstGeom prst="rect">
            <a:avLst/>
          </a:prstGeom>
          <a:noFill/>
          <a:ln>
            <a:noFill/>
          </a:ln>
        </p:spPr>
        <p:txBody>
          <a:bodyPr spcFirstLastPara="1" wrap="square" lIns="0" tIns="45700" rIns="0" bIns="45700" anchor="t" anchorCtr="0">
            <a:normAutofit/>
          </a:bodyPr>
          <a:lstStyle/>
          <a:p>
            <a:pPr marL="210741" marR="0" lvl="0" indent="-210741" algn="just" rtl="0">
              <a:lnSpc>
                <a:spcPct val="100000"/>
              </a:lnSpc>
              <a:spcBef>
                <a:spcPts val="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BGP (Border Gateway Protocol) is complex</a:t>
            </a:r>
            <a:r>
              <a:rPr lang="en" sz="1800">
                <a:solidFill>
                  <a:srgbClr val="3F3F3F"/>
                </a:solidFill>
                <a:latin typeface="Calibri"/>
                <a:ea typeface="Calibri"/>
                <a:cs typeface="Calibri"/>
                <a:sym typeface="Calibri"/>
              </a:rPr>
              <a:t> and is at the heart of what makes the internet work</a:t>
            </a:r>
            <a:endParaRPr sz="1800">
              <a:solidFill>
                <a:srgbClr val="3F3F3F"/>
              </a:solidFill>
              <a:latin typeface="Calibri"/>
              <a:ea typeface="Calibri"/>
              <a:cs typeface="Calibri"/>
              <a:sym typeface="Calibri"/>
            </a:endParaRPr>
          </a:p>
          <a:p>
            <a:pPr marL="210741" marR="0" lvl="0" indent="-210741" algn="just" rtl="0">
              <a:lnSpc>
                <a:spcPct val="100000"/>
              </a:lnSpc>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BGP was created to “Just work” like TCP. It was not created for performance.</a:t>
            </a:r>
            <a:endParaRPr sz="1800">
              <a:solidFill>
                <a:srgbClr val="3F3F3F"/>
              </a:solidFill>
              <a:latin typeface="Calibri"/>
              <a:ea typeface="Calibri"/>
              <a:cs typeface="Calibri"/>
              <a:sym typeface="Calibri"/>
            </a:endParaRPr>
          </a:p>
          <a:p>
            <a:pPr marL="914400" marR="0" lvl="1" indent="-342900" algn="just" rtl="0">
              <a:lnSpc>
                <a:spcPct val="100000"/>
              </a:lnSpc>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35 years ago - June 1989</a:t>
            </a:r>
            <a:endParaRPr sz="1800">
              <a:solidFill>
                <a:srgbClr val="3F3F3F"/>
              </a:solidFill>
              <a:latin typeface="Calibri"/>
              <a:ea typeface="Calibri"/>
              <a:cs typeface="Calibri"/>
              <a:sym typeface="Calibri"/>
            </a:endParaRPr>
          </a:p>
          <a:p>
            <a:pPr marL="210740" marR="0" lvl="0" indent="-210740" algn="just" rtl="0">
              <a:lnSpc>
                <a:spcPct val="100000"/>
              </a:lnSpc>
              <a:spcBef>
                <a:spcPts val="45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Even after having read books and RFCs, students (instructors) may find it difficult to fully master BGP without having practiced it</a:t>
            </a:r>
            <a:endParaRPr/>
          </a:p>
          <a:p>
            <a:pPr marL="210740" marR="0" lvl="0" indent="-210740" algn="just" rtl="0">
              <a:lnSpc>
                <a:spcPct val="100000"/>
              </a:lnSpc>
              <a:spcBef>
                <a:spcPts val="45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As critical protocol for the Internet, it is important to understand</a:t>
            </a:r>
            <a:endParaRPr/>
          </a:p>
          <a:p>
            <a:pPr marL="505206" marR="0" lvl="1" indent="-171449" algn="just" rtl="0">
              <a:lnSpc>
                <a:spcPct val="90000"/>
              </a:lnSpc>
              <a:spcBef>
                <a:spcPts val="450"/>
              </a:spcBef>
              <a:spcAft>
                <a:spcPts val="0"/>
              </a:spcAft>
              <a:buClr>
                <a:schemeClr val="accent2"/>
              </a:buClr>
              <a:buSzPts val="1800"/>
              <a:buFont typeface="Noto Sans Symbols"/>
              <a:buNone/>
            </a:pPr>
            <a:endParaRPr sz="1800" b="0" i="0" u="none" strike="noStrike" cap="none">
              <a:solidFill>
                <a:srgbClr val="3F3F3F"/>
              </a:solidFill>
              <a:latin typeface="Calibri"/>
              <a:ea typeface="Calibri"/>
              <a:cs typeface="Calibri"/>
              <a:sym typeface="Calibri"/>
            </a:endParaRPr>
          </a:p>
          <a:p>
            <a:pPr marL="505206" marR="0" lvl="1" indent="-200024" algn="just" rtl="0">
              <a:lnSpc>
                <a:spcPct val="90000"/>
              </a:lnSpc>
              <a:spcBef>
                <a:spcPts val="450"/>
              </a:spcBef>
              <a:spcAft>
                <a:spcPts val="0"/>
              </a:spcAft>
              <a:buClr>
                <a:schemeClr val="accent2"/>
              </a:buClr>
              <a:buSzPts val="1350"/>
              <a:buFont typeface="Noto Sans Symbols"/>
              <a:buNone/>
            </a:pPr>
            <a:endParaRPr sz="1350" b="0" i="0" u="none" strike="noStrike" cap="none">
              <a:solidFill>
                <a:srgbClr val="3F3F3F"/>
              </a:solidFill>
              <a:latin typeface="Arial"/>
              <a:ea typeface="Arial"/>
              <a:cs typeface="Arial"/>
              <a:sym typeface="Arial"/>
            </a:endParaRPr>
          </a:p>
        </p:txBody>
      </p:sp>
      <p:pic>
        <p:nvPicPr>
          <p:cNvPr id="97" name="Google Shape;97;p11"/>
          <p:cNvPicPr preferRelativeResize="0"/>
          <p:nvPr/>
        </p:nvPicPr>
        <p:blipFill rotWithShape="1">
          <a:blip r:embed="rId3">
            <a:alphaModFix/>
          </a:blip>
          <a:srcRect/>
          <a:stretch/>
        </p:blipFill>
        <p:spPr>
          <a:xfrm>
            <a:off x="2439361" y="3140629"/>
            <a:ext cx="1584436" cy="1948269"/>
          </a:xfrm>
          <a:prstGeom prst="rect">
            <a:avLst/>
          </a:prstGeom>
          <a:noFill/>
          <a:ln>
            <a:noFill/>
          </a:ln>
        </p:spPr>
      </p:pic>
      <p:pic>
        <p:nvPicPr>
          <p:cNvPr id="98" name="Google Shape;98;p11"/>
          <p:cNvPicPr preferRelativeResize="0"/>
          <p:nvPr/>
        </p:nvPicPr>
        <p:blipFill rotWithShape="1">
          <a:blip r:embed="rId4">
            <a:alphaModFix/>
          </a:blip>
          <a:srcRect/>
          <a:stretch/>
        </p:blipFill>
        <p:spPr>
          <a:xfrm>
            <a:off x="353702" y="3126766"/>
            <a:ext cx="1658602" cy="1975988"/>
          </a:xfrm>
          <a:prstGeom prst="rect">
            <a:avLst/>
          </a:prstGeom>
          <a:noFill/>
          <a:ln>
            <a:noFill/>
          </a:ln>
        </p:spPr>
      </p:pic>
      <p:pic>
        <p:nvPicPr>
          <p:cNvPr id="99" name="Google Shape;99;p11"/>
          <p:cNvPicPr preferRelativeResize="0"/>
          <p:nvPr/>
        </p:nvPicPr>
        <p:blipFill>
          <a:blip r:embed="rId5">
            <a:alphaModFix/>
          </a:blip>
          <a:stretch>
            <a:fillRect/>
          </a:stretch>
        </p:blipFill>
        <p:spPr>
          <a:xfrm>
            <a:off x="4659649" y="3003174"/>
            <a:ext cx="4027151" cy="208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2"/>
          <p:cNvSpPr txBox="1">
            <a:spLocks noGrp="1"/>
          </p:cNvSpPr>
          <p:nvPr>
            <p:ph type="title"/>
          </p:nvPr>
        </p:nvSpPr>
        <p:spPr>
          <a:xfrm>
            <a:off x="448162" y="1"/>
            <a:ext cx="8238600" cy="66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9967F"/>
              </a:buClr>
              <a:buSzPts val="3600"/>
              <a:buFont typeface="Arial"/>
              <a:buNone/>
            </a:pPr>
            <a:r>
              <a:rPr lang="en"/>
              <a:t>What is BGP </a:t>
            </a:r>
            <a:endParaRPr/>
          </a:p>
        </p:txBody>
      </p:sp>
      <p:sp>
        <p:nvSpPr>
          <p:cNvPr id="105" name="Google Shape;105;p12"/>
          <p:cNvSpPr txBox="1">
            <a:spLocks noGrp="1"/>
          </p:cNvSpPr>
          <p:nvPr>
            <p:ph type="body" idx="1"/>
          </p:nvPr>
        </p:nvSpPr>
        <p:spPr>
          <a:xfrm>
            <a:off x="448162" y="771526"/>
            <a:ext cx="8238600" cy="36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solidFill>
                <a:schemeClr val="dk1"/>
              </a:solidFill>
            </a:endParaRPr>
          </a:p>
          <a:p>
            <a:pPr marL="457200" lvl="0" indent="-342900" algn="l" rtl="0">
              <a:lnSpc>
                <a:spcPct val="90000"/>
              </a:lnSpc>
              <a:spcBef>
                <a:spcPts val="0"/>
              </a:spcBef>
              <a:spcAft>
                <a:spcPts val="0"/>
              </a:spcAft>
              <a:buSzPts val="1800"/>
              <a:buChar char="•"/>
            </a:pPr>
            <a:r>
              <a:rPr lang="en" sz="1800">
                <a:solidFill>
                  <a:schemeClr val="dk1"/>
                </a:solidFill>
              </a:rPr>
              <a:t>BGP or Border Gateway Protocol is protocol used between routers to exchange routing information and reachability information between or inside AS on the Internet.</a:t>
            </a:r>
            <a:endParaRPr sz="1800">
              <a:solidFill>
                <a:schemeClr val="dk1"/>
              </a:solidFill>
            </a:endParaRPr>
          </a:p>
          <a:p>
            <a:pPr marL="457200" lvl="0" indent="-342900" algn="l" rtl="0">
              <a:lnSpc>
                <a:spcPct val="90000"/>
              </a:lnSpc>
              <a:spcBef>
                <a:spcPts val="0"/>
              </a:spcBef>
              <a:spcAft>
                <a:spcPts val="0"/>
              </a:spcAft>
              <a:buSzPts val="1800"/>
              <a:buChar char="•"/>
            </a:pPr>
            <a:r>
              <a:rPr lang="en" sz="1800">
                <a:solidFill>
                  <a:schemeClr val="dk1"/>
                </a:solidFill>
              </a:rPr>
              <a:t>BGP makes the Internet work, and in most cases it just works </a:t>
            </a:r>
            <a:endParaRPr sz="1800">
              <a:solidFill>
                <a:schemeClr val="dk1"/>
              </a:solidFill>
            </a:endParaRPr>
          </a:p>
          <a:p>
            <a:pPr marL="914400" lvl="1" indent="-342900" algn="l" rtl="0">
              <a:lnSpc>
                <a:spcPct val="90000"/>
              </a:lnSpc>
              <a:spcBef>
                <a:spcPts val="0"/>
              </a:spcBef>
              <a:spcAft>
                <a:spcPts val="0"/>
              </a:spcAft>
              <a:buSzPts val="1800"/>
              <a:buChar char="•"/>
            </a:pPr>
            <a:r>
              <a:rPr lang="en" sz="1800">
                <a:solidFill>
                  <a:schemeClr val="dk1"/>
                </a:solidFill>
              </a:rPr>
              <a:t>Needs to be tuned for best performance</a:t>
            </a:r>
            <a:endParaRPr sz="1800">
              <a:solidFill>
                <a:schemeClr val="dk1"/>
              </a:solidFill>
            </a:endParaRPr>
          </a:p>
          <a:p>
            <a:pPr marL="457200" lvl="0" indent="-342900" algn="l" rtl="0">
              <a:lnSpc>
                <a:spcPct val="90000"/>
              </a:lnSpc>
              <a:spcBef>
                <a:spcPts val="0"/>
              </a:spcBef>
              <a:spcAft>
                <a:spcPts val="0"/>
              </a:spcAft>
              <a:buSzPts val="1800"/>
              <a:buChar char="•"/>
            </a:pPr>
            <a:r>
              <a:rPr lang="en" sz="1800">
                <a:solidFill>
                  <a:schemeClr val="dk1"/>
                </a:solidFill>
              </a:rPr>
              <a:t>BGP makes routing decisions based on paths, network policies and rule-sets, communities and more. Lots of configuration choices. Also, will just work out of the box.</a:t>
            </a:r>
            <a:endParaRPr sz="1800">
              <a:solidFill>
                <a:schemeClr val="dk1"/>
              </a:solidFill>
            </a:endParaRPr>
          </a:p>
          <a:p>
            <a:pPr marL="342900" lvl="0" indent="-279400" algn="just" rtl="0">
              <a:spcBef>
                <a:spcPts val="0"/>
              </a:spcBef>
              <a:spcAft>
                <a:spcPts val="0"/>
              </a:spcAft>
              <a:buSzPts val="1800"/>
              <a:buFont typeface="Arial"/>
              <a:buChar char="•"/>
            </a:pPr>
            <a:r>
              <a:rPr lang="en" sz="1800">
                <a:solidFill>
                  <a:schemeClr val="dk1"/>
                </a:solidFill>
              </a:rPr>
              <a:t>Security was not a concern and not baked into the protocol</a:t>
            </a:r>
            <a:endParaRPr sz="1800">
              <a:solidFill>
                <a:schemeClr val="dk1"/>
              </a:solidFill>
            </a:endParaRPr>
          </a:p>
          <a:p>
            <a:pPr marL="342900" lvl="0" indent="-279400" algn="just" rtl="0">
              <a:spcBef>
                <a:spcPts val="0"/>
              </a:spcBef>
              <a:spcAft>
                <a:spcPts val="0"/>
              </a:spcAft>
              <a:buSzPts val="1800"/>
              <a:buFont typeface="Arial"/>
              <a:buChar char="•"/>
            </a:pPr>
            <a:r>
              <a:rPr lang="en" sz="1800">
                <a:solidFill>
                  <a:schemeClr val="dk1"/>
                </a:solidFill>
              </a:rPr>
              <a:t>Believes (without help) all advertisements from peers with no checks.</a:t>
            </a:r>
            <a:endParaRPr sz="1800">
              <a:solidFill>
                <a:schemeClr val="dk1"/>
              </a:solidFill>
            </a:endParaRPr>
          </a:p>
          <a:p>
            <a:pPr marL="342900" lvl="0" indent="-279400" algn="just" rtl="0">
              <a:spcBef>
                <a:spcPts val="0"/>
              </a:spcBef>
              <a:spcAft>
                <a:spcPts val="0"/>
              </a:spcAft>
              <a:buSzPts val="1800"/>
              <a:buFont typeface="Arial"/>
              <a:buChar char="•"/>
            </a:pPr>
            <a:r>
              <a:rPr lang="en" sz="1800">
                <a:solidFill>
                  <a:schemeClr val="dk1"/>
                </a:solidFill>
              </a:rPr>
              <a:t>It also by default can re-advertise to other peers what it learns.</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txBox="1">
            <a:spLocks noGrp="1"/>
          </p:cNvSpPr>
          <p:nvPr>
            <p:ph type="body" idx="1"/>
          </p:nvPr>
        </p:nvSpPr>
        <p:spPr>
          <a:xfrm>
            <a:off x="448162" y="768299"/>
            <a:ext cx="8238600" cy="3600300"/>
          </a:xfrm>
          <a:prstGeom prst="rect">
            <a:avLst/>
          </a:prstGeom>
          <a:noFill/>
          <a:ln>
            <a:noFill/>
          </a:ln>
        </p:spPr>
        <p:txBody>
          <a:bodyPr spcFirstLastPara="1" wrap="square" lIns="0" tIns="45700" rIns="0" bIns="45700" anchor="t" anchorCtr="0">
            <a:normAutofit/>
          </a:bodyPr>
          <a:lstStyle/>
          <a:p>
            <a:pPr marL="430197" lvl="1" indent="-125015" algn="just" rtl="0">
              <a:lnSpc>
                <a:spcPct val="90000"/>
              </a:lnSpc>
              <a:spcBef>
                <a:spcPts val="0"/>
              </a:spcBef>
              <a:spcAft>
                <a:spcPts val="0"/>
              </a:spcAft>
              <a:buClr>
                <a:schemeClr val="accent2"/>
              </a:buClr>
              <a:buSzPts val="1350"/>
              <a:buFont typeface="Arial"/>
              <a:buNone/>
            </a:pPr>
            <a:endParaRPr/>
          </a:p>
          <a:p>
            <a:pPr marL="210740" lvl="0" indent="-105965" algn="just" rtl="0">
              <a:lnSpc>
                <a:spcPct val="100000"/>
              </a:lnSpc>
              <a:spcBef>
                <a:spcPts val="450"/>
              </a:spcBef>
              <a:spcAft>
                <a:spcPts val="0"/>
              </a:spcAft>
              <a:buClr>
                <a:schemeClr val="accent2"/>
              </a:buClr>
              <a:buSzPts val="1650"/>
              <a:buFont typeface="Arial"/>
              <a:buNone/>
            </a:pPr>
            <a:endParaRPr/>
          </a:p>
        </p:txBody>
      </p:sp>
      <p:sp>
        <p:nvSpPr>
          <p:cNvPr id="112" name="Google Shape;112;p13"/>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
        <p:nvSpPr>
          <p:cNvPr id="113" name="Google Shape;113;p13"/>
          <p:cNvSpPr txBox="1">
            <a:spLocks noGrp="1"/>
          </p:cNvSpPr>
          <p:nvPr>
            <p:ph type="title"/>
          </p:nvPr>
        </p:nvSpPr>
        <p:spPr>
          <a:xfrm>
            <a:off x="294488" y="1"/>
            <a:ext cx="8849400" cy="6666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AS, IGP, EGP</a:t>
            </a:r>
            <a:endParaRPr/>
          </a:p>
        </p:txBody>
      </p:sp>
      <p:cxnSp>
        <p:nvCxnSpPr>
          <p:cNvPr id="114" name="Google Shape;114;p13"/>
          <p:cNvCxnSpPr/>
          <p:nvPr/>
        </p:nvCxnSpPr>
        <p:spPr>
          <a:xfrm>
            <a:off x="294487" y="666750"/>
            <a:ext cx="1931552" cy="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115" name="Google Shape;115;p13"/>
          <p:cNvSpPr txBox="1"/>
          <p:nvPr/>
        </p:nvSpPr>
        <p:spPr>
          <a:xfrm>
            <a:off x="294487" y="774752"/>
            <a:ext cx="8392313" cy="3600449"/>
          </a:xfrm>
          <a:prstGeom prst="rect">
            <a:avLst/>
          </a:prstGeom>
          <a:noFill/>
          <a:ln>
            <a:noFill/>
          </a:ln>
        </p:spPr>
        <p:txBody>
          <a:bodyPr spcFirstLastPara="1" wrap="square" lIns="0" tIns="45700" rIns="0" bIns="45700" anchor="t" anchorCtr="0">
            <a:normAutofit/>
          </a:bodyPr>
          <a:lstStyle/>
          <a:p>
            <a:pPr marL="210740" marR="0" lvl="0" indent="-210740" algn="just" rtl="0">
              <a:lnSpc>
                <a:spcPct val="100000"/>
              </a:lnSpc>
              <a:spcBef>
                <a:spcPts val="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Routers are organized into Autonomous Systems (ASes or ASs)</a:t>
            </a:r>
            <a:endParaRPr/>
          </a:p>
          <a:p>
            <a:pPr marL="210740" marR="0" lvl="0" indent="-210740" algn="just" rtl="0">
              <a:lnSpc>
                <a:spcPct val="100000"/>
              </a:lnSpc>
              <a:spcBef>
                <a:spcPts val="45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What is an AS (RFC 1771)?</a:t>
            </a:r>
            <a:endParaRPr/>
          </a:p>
          <a:p>
            <a:pPr marL="210740" marR="0" lvl="0" indent="-96440" algn="just" rtl="0">
              <a:lnSpc>
                <a:spcPct val="100000"/>
              </a:lnSpc>
              <a:spcBef>
                <a:spcPts val="450"/>
              </a:spcBef>
              <a:spcAft>
                <a:spcPts val="0"/>
              </a:spcAft>
              <a:buClr>
                <a:schemeClr val="accent2"/>
              </a:buClr>
              <a:buSzPts val="1800"/>
              <a:buFont typeface="Arial"/>
              <a:buNone/>
            </a:pPr>
            <a:endParaRPr sz="1800" b="0" i="0" u="none" strike="noStrike" cap="none">
              <a:solidFill>
                <a:srgbClr val="3F3F3F"/>
              </a:solidFill>
              <a:latin typeface="Calibri"/>
              <a:ea typeface="Calibri"/>
              <a:cs typeface="Calibri"/>
              <a:sym typeface="Calibri"/>
            </a:endParaRPr>
          </a:p>
          <a:p>
            <a:pPr marL="210740" marR="0" lvl="0" indent="-96440" algn="just" rtl="0">
              <a:lnSpc>
                <a:spcPct val="100000"/>
              </a:lnSpc>
              <a:spcBef>
                <a:spcPts val="450"/>
              </a:spcBef>
              <a:spcAft>
                <a:spcPts val="0"/>
              </a:spcAft>
              <a:buClr>
                <a:schemeClr val="accent2"/>
              </a:buClr>
              <a:buSzPts val="1800"/>
              <a:buFont typeface="Arial"/>
              <a:buNone/>
            </a:pPr>
            <a:endParaRPr sz="1800" b="0" i="0" u="none" strike="noStrike" cap="none">
              <a:solidFill>
                <a:srgbClr val="3F3F3F"/>
              </a:solidFill>
              <a:latin typeface="Calibri"/>
              <a:ea typeface="Calibri"/>
              <a:cs typeface="Calibri"/>
              <a:sym typeface="Calibri"/>
            </a:endParaRPr>
          </a:p>
          <a:p>
            <a:pPr marL="210740" marR="0" lvl="0" indent="-210740" algn="just" rtl="0">
              <a:lnSpc>
                <a:spcPct val="100000"/>
              </a:lnSpc>
              <a:spcBef>
                <a:spcPts val="45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What is an Interior Gateway Protocol (IGP)?</a:t>
            </a:r>
            <a:endParaRPr/>
          </a:p>
          <a:p>
            <a:pPr marL="210740" marR="0" lvl="0" indent="-96440" algn="just" rtl="0">
              <a:lnSpc>
                <a:spcPct val="100000"/>
              </a:lnSpc>
              <a:spcBef>
                <a:spcPts val="450"/>
              </a:spcBef>
              <a:spcAft>
                <a:spcPts val="0"/>
              </a:spcAft>
              <a:buClr>
                <a:schemeClr val="accent2"/>
              </a:buClr>
              <a:buSzPts val="1800"/>
              <a:buFont typeface="Arial"/>
              <a:buNone/>
            </a:pPr>
            <a:endParaRPr sz="1800" b="0" i="0" u="none" strike="noStrike" cap="none">
              <a:solidFill>
                <a:srgbClr val="3F3F3F"/>
              </a:solidFill>
              <a:latin typeface="Calibri"/>
              <a:ea typeface="Calibri"/>
              <a:cs typeface="Calibri"/>
              <a:sym typeface="Calibri"/>
            </a:endParaRPr>
          </a:p>
          <a:p>
            <a:pPr marL="210740" marR="0" lvl="0" indent="-96440" algn="just" rtl="0">
              <a:lnSpc>
                <a:spcPct val="100000"/>
              </a:lnSpc>
              <a:spcBef>
                <a:spcPts val="450"/>
              </a:spcBef>
              <a:spcAft>
                <a:spcPts val="0"/>
              </a:spcAft>
              <a:buClr>
                <a:schemeClr val="accent2"/>
              </a:buClr>
              <a:buSzPts val="1800"/>
              <a:buFont typeface="Arial"/>
              <a:buNone/>
            </a:pPr>
            <a:endParaRPr sz="1800" b="0" i="0" u="none" strike="noStrike" cap="none">
              <a:solidFill>
                <a:srgbClr val="3F3F3F"/>
              </a:solidFill>
              <a:latin typeface="Calibri"/>
              <a:ea typeface="Calibri"/>
              <a:cs typeface="Calibri"/>
              <a:sym typeface="Calibri"/>
            </a:endParaRPr>
          </a:p>
          <a:p>
            <a:pPr marL="210740" marR="0" lvl="0" indent="-210740" algn="just" rtl="0">
              <a:lnSpc>
                <a:spcPct val="100000"/>
              </a:lnSpc>
              <a:spcBef>
                <a:spcPts val="45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What is an Exterior Gateway Protocol (EGP)?</a:t>
            </a:r>
            <a:endParaRPr/>
          </a:p>
          <a:p>
            <a:pPr marL="505206" marR="0" lvl="1" indent="-171449" algn="just" rtl="0">
              <a:lnSpc>
                <a:spcPct val="90000"/>
              </a:lnSpc>
              <a:spcBef>
                <a:spcPts val="450"/>
              </a:spcBef>
              <a:spcAft>
                <a:spcPts val="0"/>
              </a:spcAft>
              <a:buClr>
                <a:schemeClr val="accent2"/>
              </a:buClr>
              <a:buSzPts val="1800"/>
              <a:buFont typeface="Noto Sans Symbols"/>
              <a:buNone/>
            </a:pPr>
            <a:endParaRPr sz="1800" b="0" i="0" u="none" strike="noStrike" cap="none">
              <a:solidFill>
                <a:srgbClr val="3F3F3F"/>
              </a:solidFill>
              <a:latin typeface="Calibri"/>
              <a:ea typeface="Calibri"/>
              <a:cs typeface="Calibri"/>
              <a:sym typeface="Calibri"/>
            </a:endParaRPr>
          </a:p>
          <a:p>
            <a:pPr marL="505206" marR="0" lvl="1" indent="-200024" algn="just" rtl="0">
              <a:lnSpc>
                <a:spcPct val="90000"/>
              </a:lnSpc>
              <a:spcBef>
                <a:spcPts val="450"/>
              </a:spcBef>
              <a:spcAft>
                <a:spcPts val="0"/>
              </a:spcAft>
              <a:buClr>
                <a:schemeClr val="accent2"/>
              </a:buClr>
              <a:buSzPts val="1350"/>
              <a:buFont typeface="Noto Sans Symbols"/>
              <a:buNone/>
            </a:pPr>
            <a:endParaRPr sz="1350" b="0" i="0" u="none" strike="noStrike" cap="none">
              <a:solidFill>
                <a:srgbClr val="3F3F3F"/>
              </a:solidFill>
              <a:latin typeface="Arial"/>
              <a:ea typeface="Arial"/>
              <a:cs typeface="Arial"/>
              <a:sym typeface="Arial"/>
            </a:endParaRPr>
          </a:p>
        </p:txBody>
      </p:sp>
      <p:sp>
        <p:nvSpPr>
          <p:cNvPr id="116" name="Google Shape;116;p13"/>
          <p:cNvSpPr txBox="1"/>
          <p:nvPr/>
        </p:nvSpPr>
        <p:spPr>
          <a:xfrm>
            <a:off x="457200" y="1420938"/>
            <a:ext cx="5673885" cy="738664"/>
          </a:xfrm>
          <a:prstGeom prst="rect">
            <a:avLst/>
          </a:prstGeom>
          <a:solidFill>
            <a:srgbClr val="FAD8C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“A set of routers under the single technical administration, using an IGP and common metrics to route packets within the AS, and using an EGP to route packets to other ASs.”</a:t>
            </a:r>
            <a:endParaRPr/>
          </a:p>
        </p:txBody>
      </p:sp>
      <p:sp>
        <p:nvSpPr>
          <p:cNvPr id="117" name="Google Shape;117;p13"/>
          <p:cNvSpPr txBox="1"/>
          <p:nvPr/>
        </p:nvSpPr>
        <p:spPr>
          <a:xfrm>
            <a:off x="448162" y="2544178"/>
            <a:ext cx="5673885" cy="523220"/>
          </a:xfrm>
          <a:prstGeom prst="rect">
            <a:avLst/>
          </a:prstGeom>
          <a:solidFill>
            <a:srgbClr val="FAD8C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A routing protocol used to exchange routing information within an AS (e.g., RIP, OSPF)</a:t>
            </a:r>
            <a:endParaRPr/>
          </a:p>
        </p:txBody>
      </p:sp>
      <p:sp>
        <p:nvSpPr>
          <p:cNvPr id="118" name="Google Shape;118;p13"/>
          <p:cNvSpPr txBox="1"/>
          <p:nvPr/>
        </p:nvSpPr>
        <p:spPr>
          <a:xfrm>
            <a:off x="457200" y="3571718"/>
            <a:ext cx="5673885" cy="307777"/>
          </a:xfrm>
          <a:prstGeom prst="rect">
            <a:avLst/>
          </a:prstGeom>
          <a:solidFill>
            <a:srgbClr val="FAD8C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A routing protocol used to exchange routing information between AS</a:t>
            </a:r>
            <a:endParaRPr/>
          </a:p>
        </p:txBody>
      </p:sp>
      <p:pic>
        <p:nvPicPr>
          <p:cNvPr id="119" name="Google Shape;119;p13"/>
          <p:cNvPicPr preferRelativeResize="0"/>
          <p:nvPr/>
        </p:nvPicPr>
        <p:blipFill rotWithShape="1">
          <a:blip r:embed="rId3">
            <a:alphaModFix/>
          </a:blip>
          <a:srcRect/>
          <a:stretch/>
        </p:blipFill>
        <p:spPr>
          <a:xfrm>
            <a:off x="6177162" y="1420938"/>
            <a:ext cx="2863424" cy="25706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448162" y="1"/>
            <a:ext cx="8238600" cy="666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BGP In The Wild</a:t>
            </a:r>
            <a:endParaRPr/>
          </a:p>
        </p:txBody>
      </p:sp>
      <p:sp>
        <p:nvSpPr>
          <p:cNvPr id="126" name="Google Shape;126;p14"/>
          <p:cNvSpPr txBox="1">
            <a:spLocks noGrp="1"/>
          </p:cNvSpPr>
          <p:nvPr>
            <p:ph type="body" idx="1"/>
          </p:nvPr>
        </p:nvSpPr>
        <p:spPr>
          <a:xfrm>
            <a:off x="448162" y="771526"/>
            <a:ext cx="8238600" cy="3600300"/>
          </a:xfrm>
          <a:prstGeom prst="rect">
            <a:avLst/>
          </a:prstGeom>
          <a:noFill/>
          <a:ln>
            <a:noFill/>
          </a:ln>
        </p:spPr>
        <p:txBody>
          <a:bodyPr spcFirstLastPara="1" wrap="square" lIns="68575" tIns="34275" rIns="68575" bIns="34275" anchor="t" anchorCtr="0">
            <a:noAutofit/>
          </a:bodyPr>
          <a:lstStyle/>
          <a:p>
            <a:pPr marL="342900" lvl="0" indent="-279400" algn="l" rtl="0">
              <a:lnSpc>
                <a:spcPct val="90000"/>
              </a:lnSpc>
              <a:spcBef>
                <a:spcPts val="800"/>
              </a:spcBef>
              <a:spcAft>
                <a:spcPts val="0"/>
              </a:spcAft>
              <a:buSzPts val="1800"/>
              <a:buChar char="●"/>
            </a:pPr>
            <a:r>
              <a:rPr lang="en" sz="1900"/>
              <a:t>Over 76,000 Autonomous Systems (ASN).</a:t>
            </a:r>
            <a:endParaRPr sz="1900"/>
          </a:p>
          <a:p>
            <a:pPr marL="342900" lvl="0" indent="-279400" algn="l" rtl="0">
              <a:lnSpc>
                <a:spcPct val="90000"/>
              </a:lnSpc>
              <a:spcBef>
                <a:spcPts val="0"/>
              </a:spcBef>
              <a:spcAft>
                <a:spcPts val="0"/>
              </a:spcAft>
              <a:buSzPts val="1800"/>
              <a:buChar char="●"/>
            </a:pPr>
            <a:r>
              <a:rPr lang="en" sz="1900"/>
              <a:t>Over 1,000,000 IPv4 routes advertised.</a:t>
            </a:r>
            <a:endParaRPr sz="1900"/>
          </a:p>
          <a:p>
            <a:pPr marL="342900" lvl="0" indent="-279400" algn="l" rtl="0">
              <a:lnSpc>
                <a:spcPct val="90000"/>
              </a:lnSpc>
              <a:spcBef>
                <a:spcPts val="0"/>
              </a:spcBef>
              <a:spcAft>
                <a:spcPts val="0"/>
              </a:spcAft>
              <a:buSzPts val="1800"/>
              <a:buChar char="●"/>
            </a:pPr>
            <a:r>
              <a:rPr lang="en" sz="1900"/>
              <a:t>Over 272,000 IPv6 routes advertised.</a:t>
            </a:r>
            <a:endParaRPr sz="1900"/>
          </a:p>
          <a:p>
            <a:pPr marL="342900" lvl="0" indent="-279400" algn="l" rtl="0">
              <a:lnSpc>
                <a:spcPct val="90000"/>
              </a:lnSpc>
              <a:spcBef>
                <a:spcPts val="0"/>
              </a:spcBef>
              <a:spcAft>
                <a:spcPts val="0"/>
              </a:spcAft>
              <a:buSzPts val="1800"/>
              <a:buChar char="●"/>
            </a:pPr>
            <a:r>
              <a:rPr lang="en" sz="1900"/>
              <a:t>Each Router running BGP builds its own routing table with best path information to a subset of the internet.</a:t>
            </a:r>
            <a:endParaRPr sz="1900"/>
          </a:p>
        </p:txBody>
      </p:sp>
      <p:sp>
        <p:nvSpPr>
          <p:cNvPr id="127" name="Google Shape;127;p14"/>
          <p:cNvSpPr txBox="1">
            <a:spLocks noGrp="1"/>
          </p:cNvSpPr>
          <p:nvPr>
            <p:ph type="sldNum" idx="12"/>
          </p:nvPr>
        </p:nvSpPr>
        <p:spPr>
          <a:xfrm>
            <a:off x="8056567" y="4828918"/>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128" name="Google Shape;128;p14"/>
          <p:cNvSpPr txBox="1"/>
          <p:nvPr/>
        </p:nvSpPr>
        <p:spPr>
          <a:xfrm>
            <a:off x="292125" y="4754100"/>
            <a:ext cx="50988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Data from: https://bgp.he.net/report/prefixes#_prefixes</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a:spLocks noGrp="1"/>
          </p:cNvSpPr>
          <p:nvPr>
            <p:ph type="title"/>
          </p:nvPr>
        </p:nvSpPr>
        <p:spPr>
          <a:xfrm>
            <a:off x="448162" y="1"/>
            <a:ext cx="8238638" cy="66674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000"/>
              <a:buFont typeface="Calibri"/>
              <a:buNone/>
            </a:pPr>
            <a:r>
              <a:rPr lang="en" sz="3000">
                <a:latin typeface="Calibri"/>
                <a:ea typeface="Calibri"/>
                <a:cs typeface="Calibri"/>
                <a:sym typeface="Calibri"/>
              </a:rPr>
              <a:t>BGP Route Advertisements within an AS</a:t>
            </a:r>
            <a:endParaRPr/>
          </a:p>
        </p:txBody>
      </p:sp>
      <p:cxnSp>
        <p:nvCxnSpPr>
          <p:cNvPr id="135" name="Google Shape;135;p15"/>
          <p:cNvCxnSpPr/>
          <p:nvPr/>
        </p:nvCxnSpPr>
        <p:spPr>
          <a:xfrm>
            <a:off x="448162" y="657226"/>
            <a:ext cx="6147510" cy="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136" name="Google Shape;136;p15"/>
          <p:cNvSpPr txBox="1">
            <a:spLocks noGrp="1"/>
          </p:cNvSpPr>
          <p:nvPr>
            <p:ph type="ftr" idx="11"/>
          </p:nvPr>
        </p:nvSpPr>
        <p:spPr>
          <a:xfrm>
            <a:off x="175491" y="6459784"/>
            <a:ext cx="28817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Calibri"/>
              <a:ea typeface="Calibri"/>
              <a:cs typeface="Calibri"/>
              <a:sym typeface="Calibri"/>
            </a:endParaRPr>
          </a:p>
        </p:txBody>
      </p:sp>
      <p:sp>
        <p:nvSpPr>
          <p:cNvPr id="137" name="Google Shape;137;p15"/>
          <p:cNvSpPr txBox="1">
            <a:spLocks noGrp="1"/>
          </p:cNvSpPr>
          <p:nvPr>
            <p:ph type="sldNum" idx="12"/>
          </p:nvPr>
        </p:nvSpPr>
        <p:spPr>
          <a:xfrm>
            <a:off x="8056567" y="4828918"/>
            <a:ext cx="984019"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138" name="Google Shape;138;p15"/>
          <p:cNvSpPr txBox="1"/>
          <p:nvPr/>
        </p:nvSpPr>
        <p:spPr>
          <a:xfrm>
            <a:off x="247338" y="771526"/>
            <a:ext cx="8649324" cy="3600449"/>
          </a:xfrm>
          <a:prstGeom prst="rect">
            <a:avLst/>
          </a:prstGeom>
          <a:noFill/>
          <a:ln>
            <a:noFill/>
          </a:ln>
        </p:spPr>
        <p:txBody>
          <a:bodyPr spcFirstLastPara="1" wrap="square" lIns="0" tIns="34275" rIns="0" bIns="34275" anchor="t" anchorCtr="0">
            <a:normAutofit/>
          </a:bodyPr>
          <a:lstStyle/>
          <a:p>
            <a:pPr marL="130969" marR="0" lvl="0" indent="-130969" algn="just" rtl="0">
              <a:lnSpc>
                <a:spcPct val="100000"/>
              </a:lnSpc>
              <a:spcBef>
                <a:spcPts val="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BGP advertisements from an AS to another is referred to as External BGP (EBGP)</a:t>
            </a:r>
            <a:endParaRPr/>
          </a:p>
          <a:p>
            <a:pPr marL="130969" marR="0" lvl="0" indent="-130969" algn="just" rtl="0">
              <a:lnSpc>
                <a:spcPct val="100000"/>
              </a:lnSpc>
              <a:spcBef>
                <a:spcPts val="600"/>
              </a:spcBef>
              <a:spcAft>
                <a:spcPts val="0"/>
              </a:spcAft>
              <a:buClr>
                <a:schemeClr val="accent2"/>
              </a:buClr>
              <a:buSzPts val="1800"/>
              <a:buFont typeface="Arial"/>
              <a:buChar char="•"/>
            </a:pPr>
            <a:r>
              <a:rPr lang="en" sz="1800" b="0" i="0" u="none" strike="noStrike" cap="none">
                <a:solidFill>
                  <a:srgbClr val="3F3F3F"/>
                </a:solidFill>
                <a:latin typeface="Calibri"/>
                <a:ea typeface="Calibri"/>
                <a:cs typeface="Calibri"/>
                <a:sym typeface="Calibri"/>
              </a:rPr>
              <a:t>BGP advertisements within an AS is referred to as internal BGP (IBGP)</a:t>
            </a:r>
            <a:endParaRPr/>
          </a:p>
          <a:p>
            <a:pPr marL="130969" marR="0" lvl="0" indent="-26194" algn="just" rtl="0">
              <a:lnSpc>
                <a:spcPct val="100000"/>
              </a:lnSpc>
              <a:spcBef>
                <a:spcPts val="600"/>
              </a:spcBef>
              <a:spcAft>
                <a:spcPts val="0"/>
              </a:spcAft>
              <a:buClr>
                <a:schemeClr val="accent2"/>
              </a:buClr>
              <a:buSzPts val="1650"/>
              <a:buFont typeface="Arial"/>
              <a:buNone/>
            </a:pPr>
            <a:endParaRPr sz="1650" b="0" i="0" u="none" strike="noStrike" cap="none">
              <a:solidFill>
                <a:srgbClr val="3F3F3F"/>
              </a:solidFill>
              <a:latin typeface="Arial"/>
              <a:ea typeface="Arial"/>
              <a:cs typeface="Arial"/>
              <a:sym typeface="Arial"/>
            </a:endParaRPr>
          </a:p>
        </p:txBody>
      </p:sp>
      <p:sp>
        <p:nvSpPr>
          <p:cNvPr id="139" name="Google Shape;139;p15"/>
          <p:cNvSpPr/>
          <p:nvPr/>
        </p:nvSpPr>
        <p:spPr>
          <a:xfrm>
            <a:off x="1" y="-115416"/>
            <a:ext cx="138564" cy="23083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pic>
        <p:nvPicPr>
          <p:cNvPr id="140" name="Google Shape;140;p15"/>
          <p:cNvPicPr preferRelativeResize="0"/>
          <p:nvPr/>
        </p:nvPicPr>
        <p:blipFill rotWithShape="1">
          <a:blip r:embed="rId3">
            <a:alphaModFix/>
          </a:blip>
          <a:srcRect/>
          <a:stretch/>
        </p:blipFill>
        <p:spPr>
          <a:xfrm>
            <a:off x="1602325" y="2571750"/>
            <a:ext cx="5939349" cy="1154874"/>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2729</Words>
  <Application>Microsoft Office PowerPoint</Application>
  <PresentationFormat>On-screen Show (16:9)</PresentationFormat>
  <Paragraphs>312</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Noto Sans Symbols</vt:lpstr>
      <vt:lpstr>Retrospect</vt:lpstr>
      <vt:lpstr>Border Gateway Protocol: Concepts and Implementation Session 1 - BGP and Research and Education Networks  University of South Carolina (USC) Texas Advanced Computing Center (TACC) Energy Sciences Network (ESnet) Lawrence Berkeley National Laboratory (LBNL)  Internet2 Technology Exchange Sheraton Denver Downtown - Denver, CO December 8, 2025 </vt:lpstr>
      <vt:lpstr>Organizers      </vt:lpstr>
      <vt:lpstr>Agenda</vt:lpstr>
      <vt:lpstr>BGP Fundamentals – Basic Terminology</vt:lpstr>
      <vt:lpstr>Introduction to BGP</vt:lpstr>
      <vt:lpstr>What is BGP </vt:lpstr>
      <vt:lpstr>AS, IGP, EGP</vt:lpstr>
      <vt:lpstr>BGP In The Wild</vt:lpstr>
      <vt:lpstr>BGP Route Advertisements within an AS</vt:lpstr>
      <vt:lpstr>BGP – Best Path</vt:lpstr>
      <vt:lpstr>BGP - Best Path Care and feeding</vt:lpstr>
      <vt:lpstr>BGP Neighbor States</vt:lpstr>
      <vt:lpstr>BGP State Diagram</vt:lpstr>
      <vt:lpstr>BGP Use in R&amp;E Networks (generalities) </vt:lpstr>
      <vt:lpstr>R&amp;E vs. Commodity</vt:lpstr>
      <vt:lpstr>R&amp;E Routing Architecture</vt:lpstr>
      <vt:lpstr>Why does this matter? Example 1 - OSC</vt:lpstr>
      <vt:lpstr>Commodity vs R&amp;E OSC Troubleshooting 2</vt:lpstr>
      <vt:lpstr>Commodity vs R&amp;E: OSC Results</vt:lpstr>
      <vt:lpstr>Example 2</vt:lpstr>
      <vt:lpstr>Example 3</vt:lpstr>
      <vt:lpstr>Other examples </vt:lpstr>
      <vt:lpstr>So what do we do?</vt:lpstr>
      <vt:lpstr>BGP AS Path Length Illustrated</vt:lpstr>
      <vt:lpstr>BGP Use in ESnet</vt:lpstr>
      <vt:lpstr>ESnet Routing Architecture (High-Level, Simplified)</vt:lpstr>
      <vt:lpstr>Site Or Campus Routing Isn’t Backbone Routing</vt:lpstr>
      <vt:lpstr>BGP Use at TACC</vt:lpstr>
      <vt:lpstr>TACC Routing Architecture</vt:lpstr>
      <vt:lpstr>FRGP Routing Architecture</vt:lpstr>
      <vt:lpstr>Internet DFZ routing vs Campus / LAN</vt:lpstr>
      <vt:lpstr>BGP Hygiene - Preventing routing leaks and hijacks</vt:lpstr>
      <vt:lpstr>EXTRA STUFF</vt:lpstr>
      <vt:lpstr>Why BGP rather than an IGP?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Hans Addleman</dc:creator>
  <cp:lastModifiedBy>Ali AlSabeh</cp:lastModifiedBy>
  <cp:revision>5</cp:revision>
  <dcterms:modified xsi:type="dcterms:W3CDTF">2025-12-05T17:33:27Z</dcterms:modified>
</cp:coreProperties>
</file>