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  <p:sldMasterId id="2147483677" r:id="rId2"/>
  </p:sldMasterIdLst>
  <p:notesMasterIdLst>
    <p:notesMasterId r:id="rId39"/>
  </p:notesMasterIdLst>
  <p:handoutMasterIdLst>
    <p:handoutMasterId r:id="rId40"/>
  </p:handoutMasterIdLst>
  <p:sldIdLst>
    <p:sldId id="2176" r:id="rId3"/>
    <p:sldId id="2067" r:id="rId4"/>
    <p:sldId id="2149" r:id="rId5"/>
    <p:sldId id="1221" r:id="rId6"/>
    <p:sldId id="2080" r:id="rId7"/>
    <p:sldId id="2081" r:id="rId8"/>
    <p:sldId id="2082" r:id="rId9"/>
    <p:sldId id="2083" r:id="rId10"/>
    <p:sldId id="2144" r:id="rId11"/>
    <p:sldId id="2142" r:id="rId12"/>
    <p:sldId id="2143" r:id="rId13"/>
    <p:sldId id="2091" r:id="rId14"/>
    <p:sldId id="2073" r:id="rId15"/>
    <p:sldId id="2093" r:id="rId16"/>
    <p:sldId id="2094" r:id="rId17"/>
    <p:sldId id="2146" r:id="rId18"/>
    <p:sldId id="2147" r:id="rId19"/>
    <p:sldId id="2095" r:id="rId20"/>
    <p:sldId id="2171" r:id="rId21"/>
    <p:sldId id="2172" r:id="rId22"/>
    <p:sldId id="2173" r:id="rId23"/>
    <p:sldId id="2174" r:id="rId24"/>
    <p:sldId id="2177" r:id="rId25"/>
    <p:sldId id="2152" r:id="rId26"/>
    <p:sldId id="2154" r:id="rId27"/>
    <p:sldId id="2225" r:id="rId28"/>
    <p:sldId id="2155" r:id="rId29"/>
    <p:sldId id="2156" r:id="rId30"/>
    <p:sldId id="2157" r:id="rId31"/>
    <p:sldId id="2160" r:id="rId32"/>
    <p:sldId id="2159" r:id="rId33"/>
    <p:sldId id="2226" r:id="rId34"/>
    <p:sldId id="2179" r:id="rId35"/>
    <p:sldId id="2186" r:id="rId36"/>
    <p:sldId id="2163" r:id="rId37"/>
    <p:sldId id="2185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3C5"/>
    <a:srgbClr val="445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95" autoAdjust="0"/>
    <p:restoredTop sz="92260" autoAdjust="0"/>
  </p:normalViewPr>
  <p:slideViewPr>
    <p:cSldViewPr snapToGrid="0" snapToObjects="1">
      <p:cViewPr varScale="1">
        <p:scale>
          <a:sx n="68" d="100"/>
          <a:sy n="68" d="100"/>
        </p:scale>
        <p:origin x="436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2" d="100"/>
          <a:sy n="62" d="100"/>
        </p:scale>
        <p:origin x="2299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chigno Benitez, Jorge" userId="e8c2d0ca-3c76-40b7-b803-52729ce5e219" providerId="ADAL" clId="{36F20D73-AD49-4532-8BA8-83CCD4CC19E7}"/>
    <pc:docChg chg="modSld">
      <pc:chgData name="Crichigno Benitez, Jorge" userId="e8c2d0ca-3c76-40b7-b803-52729ce5e219" providerId="ADAL" clId="{36F20D73-AD49-4532-8BA8-83CCD4CC19E7}" dt="2024-04-24T17:37:58.523" v="69" actId="20577"/>
      <pc:docMkLst>
        <pc:docMk/>
      </pc:docMkLst>
      <pc:sldChg chg="modSp mod">
        <pc:chgData name="Crichigno Benitez, Jorge" userId="e8c2d0ca-3c76-40b7-b803-52729ce5e219" providerId="ADAL" clId="{36F20D73-AD49-4532-8BA8-83CCD4CC19E7}" dt="2024-04-24T17:37:58.523" v="69" actId="20577"/>
        <pc:sldMkLst>
          <pc:docMk/>
          <pc:sldMk cId="1804590460" sldId="2176"/>
        </pc:sldMkLst>
        <pc:spChg chg="mod">
          <ac:chgData name="Crichigno Benitez, Jorge" userId="e8c2d0ca-3c76-40b7-b803-52729ce5e219" providerId="ADAL" clId="{36F20D73-AD49-4532-8BA8-83CCD4CC19E7}" dt="2024-04-24T17:37:58.523" v="69" actId="20577"/>
          <ac:spMkLst>
            <pc:docMk/>
            <pc:sldMk cId="1804590460" sldId="2176"/>
            <ac:spMk id="2" creationId="{0D1F3A99-91F5-44A2-9A29-778E2BCA2F9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B583E93-7F06-4FD5-ADA4-45262C6273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925901-863E-43FB-9F23-CCCDED5D22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467944-E7CD-4CBF-B52C-CFDA3DC45EC0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3A2B97-BDDF-466E-9AE1-031669AAB6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9AFE7E-F29A-4A0A-827D-3961508E42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6D75D-FDCD-4C30-A01B-6DBB2744A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4098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90682D-FD54-284A-B7C8-2FCD4798133C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F9C84-074E-E141-A3FD-46DE87E4C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83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pplication-specific_integrated_circuit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9C84-074E-E141-A3FD-46DE87E4CC0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30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4B75EA-1477-344E-914C-8B632A9F76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6231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RF-DGAD vs P4-DGAD: The depth of the trees and the number of the trees are increased when computed in the control plane (much more resources). Therefore, the accuracy is improved.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4B75EA-1477-344E-914C-8B632A9F76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6651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4B75EA-1477-344E-914C-8B632A9F76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24277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4B75EA-1477-344E-914C-8B632A9F76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6207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4B75EA-1477-344E-914C-8B632A9F76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46290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4B75EA-1477-344E-914C-8B632A9F76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79684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23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880003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24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794305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25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666977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26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05993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programmer can program the ASIC (application-specific integrated circuit)</a:t>
            </a:r>
            <a:endParaRPr lang="en-US" b="0" i="0" u="none" strike="noStrike" dirty="0">
              <a:solidFill>
                <a:srgbClr val="1A0DAB"/>
              </a:solidFill>
              <a:effectLst/>
              <a:highlight>
                <a:srgbClr val="FFFFFF"/>
              </a:highlight>
              <a:latin typeface="Roboto" panose="02000000000000000000" pitchFamily="2" charset="0"/>
              <a:hlinkClick r:id="rId3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9C84-074E-E141-A3FD-46DE87E4CC0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473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27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259185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28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551358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29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237682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30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673558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31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111820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32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278255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33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862212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34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92115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F9C84-074E-E141-A3FD-46DE87E4C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314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F9C84-074E-E141-A3FD-46DE87E4C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3094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F9C84-074E-E141-A3FD-46DE87E4C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3514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6960A-E83D-6816-B5F9-5CFB3EC50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1D994D-D1CE-BF6A-FA33-5E6A6E0D42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3944F0-2B69-6F86-E5FD-4BBEBB7B33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The P4 switch collects and stores the context-aware features of the hosts</a:t>
            </a: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prstClr val="black">
                    <a:lumMod val="75000"/>
                    <a:lumOff val="25000"/>
                  </a:prstClr>
                </a:solidFill>
              </a:rPr>
              <a:t>When an NXD response is received, the switch performs DPI on the domain name to extract its context-less features</a:t>
            </a: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The switch sends the collected features to the control plane</a:t>
            </a: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The control plane runs the intelligence to classify the DGA family and initiate the appropriate incidence response</a:t>
            </a: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11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695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6960A-E83D-6816-B5F9-5CFB3EC50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1D994D-D1CE-BF6A-FA33-5E6A6E0D42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3944F0-2B69-6F86-E5FD-4BBEBB7B33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The P4 switch collects and stores the context-aware features of the hosts</a:t>
            </a: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prstClr val="black">
                    <a:lumMod val="75000"/>
                    <a:lumOff val="25000"/>
                  </a:prstClr>
                </a:solidFill>
              </a:rPr>
              <a:t>When an NXD response is received, the switch performs DPI on the domain name to extract its context-less features</a:t>
            </a: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The switch sends the collected features to the control plane</a:t>
            </a: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The control plane runs the intelligence to classify the DGA family and initiate the appropriate incidence response</a:t>
            </a: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11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317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6960A-E83D-6816-B5F9-5CFB3EC50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1D994D-D1CE-BF6A-FA33-5E6A6E0D42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3944F0-2B69-6F86-E5FD-4BBEBB7B33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The P4 switch collects and stores the context-aware features of the hosts</a:t>
            </a: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prstClr val="black">
                    <a:lumMod val="75000"/>
                    <a:lumOff val="25000"/>
                  </a:prstClr>
                </a:solidFill>
              </a:rPr>
              <a:t>When an NXD response is received, the switch performs DPI on the domain name to extract its context-less features</a:t>
            </a: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The switch sends the collected features to the control plane</a:t>
            </a: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The control plane runs the intelligence to classify the DGA family and initiate the appropriate incidence response</a:t>
            </a: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11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468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4B75EA-1477-344E-914C-8B632A9F76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2210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550" y="1"/>
            <a:ext cx="10984850" cy="888999"/>
          </a:xfrm>
        </p:spPr>
        <p:txBody>
          <a:bodyPr>
            <a:normAutofit/>
          </a:bodyPr>
          <a:lstStyle>
            <a:lvl1pPr algn="l">
              <a:defRPr sz="3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39972" y="1435395"/>
            <a:ext cx="10558130" cy="3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97550" y="1181100"/>
            <a:ext cx="10984850" cy="4800599"/>
          </a:xfrm>
        </p:spPr>
        <p:txBody>
          <a:bodyPr/>
          <a:lstStyle>
            <a:lvl1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just">
              <a:spcAft>
                <a:spcPts val="200"/>
              </a:spcAft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just">
              <a:spcAft>
                <a:spcPts val="200"/>
              </a:spcAft>
              <a:defRPr/>
            </a:lvl3pPr>
            <a:lvl4pPr algn="just">
              <a:spcAft>
                <a:spcPts val="20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just">
              <a:spcAft>
                <a:spcPts val="200"/>
              </a:spcAft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564972F-81E4-47C1-8110-0800DB019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4484" y="6459783"/>
            <a:ext cx="1312025" cy="365125"/>
          </a:xfrm>
        </p:spPr>
        <p:txBody>
          <a:bodyPr/>
          <a:lstStyle/>
          <a:p>
            <a:fld id="{38C60F48-EAB5-A54D-B834-7AA360F3093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Google Shape;90;p1">
            <a:extLst>
              <a:ext uri="{FF2B5EF4-FFF2-40B4-BE49-F238E27FC236}">
                <a16:creationId xmlns:a16="http://schemas.microsoft.com/office/drawing/2014/main" id="{719349AC-65AB-168E-307A-1DECEBCAAE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4621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EFE04-8EBD-FF4D-B1A7-069A4DCCE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0AD0E1-2551-A247-84FF-FB5F35791C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2CDE3E-CF5B-CB48-82C4-DE770E66CF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DB4C05-F19D-F249-9838-3895AA67C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30582F-FE32-6248-9A6E-3A34D2182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152802-72F0-0341-9F36-9DD2D9759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4E541-CC8F-6445-8FBA-2864A1594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599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D0E14-A71D-9D40-90A7-165FD0B01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A82FE-A115-C44D-9F19-364345FDB5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CB0BA-6553-014F-9440-46C7CDC49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670CF-8FB5-7F47-A34D-7D9419E1E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3C986-E4BE-7E40-908C-98F7214D2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4E541-CC8F-6445-8FBA-2864A1594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46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0B157C-24C3-2745-AE3D-C1A6D53E38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82D59B-B5F9-0645-A118-2312B7CE7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98FA5-321B-AF4A-A8D7-B5DC2BEF3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DDCAF-997C-1646-A619-E5D0E19A0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822E1-95DD-F345-A02C-DEA9938A9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4E541-CC8F-6445-8FBA-2864A1594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200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wirl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5039D1-3C58-4AB4-8838-F7A1854942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9D33A63-4BCF-42CF-800C-84EA4235C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63136" y="6432516"/>
            <a:ext cx="284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67">
                <a:solidFill>
                  <a:schemeClr val="bg1"/>
                </a:solidFill>
                <a:latin typeface="+mn-lt"/>
                <a:cs typeface="Intel Clear" panose="020B0604020203020204" pitchFamily="34" charset="0"/>
              </a:defRPr>
            </a:lvl1pPr>
          </a:lstStyle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2B81869B-2A58-45A4-88C0-68679F994C1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07486" y="6552846"/>
            <a:ext cx="2759081" cy="164212"/>
          </a:xfrm>
          <a:prstGeom prst="rect">
            <a:avLst/>
          </a:prstGeom>
          <a:noFill/>
          <a:ln w="50800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US" sz="1067" dirty="0">
                <a:solidFill>
                  <a:schemeClr val="bg1"/>
                </a:solidFill>
              </a:rPr>
              <a:t>Intel Confidential – Presented Under NDA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7D414E10-CC3D-4525-B98B-61C302246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484" y="411799"/>
            <a:ext cx="10972800" cy="558903"/>
          </a:xfrm>
        </p:spPr>
        <p:txBody>
          <a:bodyPr/>
          <a:lstStyle>
            <a:lvl1pPr>
              <a:defRPr b="0" i="0" baseline="0">
                <a:solidFill>
                  <a:schemeClr val="bg1"/>
                </a:solidFill>
                <a:latin typeface="+mj-lt"/>
                <a:cs typeface="Intel Clear" panose="020B0604020203020204" pitchFamily="34" charset="0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</p:spTree>
    <p:extLst>
      <p:ext uri="{BB962C8B-B14F-4D97-AF65-F5344CB8AC3E}">
        <p14:creationId xmlns:p14="http://schemas.microsoft.com/office/powerpoint/2010/main" val="30236821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n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69866"/>
            <a:ext cx="11582400" cy="639763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0566400" y="6569076"/>
            <a:ext cx="1422400" cy="212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8702C-BA5F-8D4B-B23D-DEB8E47CE4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462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68388-23E1-2440-BB5C-049C649F93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EC2C27-54EB-A342-8800-55CC2EE6B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D2EA5-2A8A-5549-8FB8-90BA5A9B7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8EFCB-98A3-084A-9E2E-6B50A1C81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175A5-540B-344B-B7D6-F31365B20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4E541-CC8F-6445-8FBA-2864A1594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131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52E81-4ECC-1847-A504-EE6CA401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3101A-3DA5-7847-8389-EB7CA56FF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63197-0568-CF48-9D6A-4C13447D5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1916E5-D150-C34F-B327-BC6382F26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70F47-4131-4C49-858C-FBEFE45C5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4E541-CC8F-6445-8FBA-2864A1594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22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19F43-6455-264E-8D65-639BB202D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EEC1E-544C-D446-AD7D-E4E77F8425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BD177-DD9A-2942-8851-36008DDC7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C17EB-5C70-0642-91B2-E1AAE726C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3BA2D-B110-364A-9D0C-34ED040A7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4E541-CC8F-6445-8FBA-2864A1594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904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5DF52-1C4E-754E-9A08-B23A7E57B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B80CA-4354-3443-8998-5ACB333D84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86077E-6A0D-8C4E-A33C-641CBA2BC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E143CC-11A4-C54C-A730-30C9135CF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E160B3-5953-4341-9172-1691A1189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34FB09-6E4C-9345-A3BC-3825967A9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4E541-CC8F-6445-8FBA-2864A1594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52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0AA52-ABFC-BA42-AE6B-2DAE1FA0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5F4F62-8676-114C-87D7-BA9948A61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CFD011-A339-3D45-AE53-60E93456A2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D2EC8D-F384-DE42-B6BC-1686CDC156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42A680-A100-E34D-9DFD-12E24F969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18C5E1-7EB4-2D49-BA63-AA457C361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BEFA34-E53A-8544-B16D-1F2309741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4E2BBB-0AB9-A245-A03A-3583303B2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4E541-CC8F-6445-8FBA-2864A1594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3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B094B-A9F2-F644-B961-C5AAF7C89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D2ADFC-48DA-AC4C-BC6C-DC29A140F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CBC437-EFE1-C541-A3ED-4040505EF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1B89CA-6B27-3248-86AF-CDCB0DCA3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4E541-CC8F-6445-8FBA-2864A1594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07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D7ECFD-0A2D-8F41-BF25-8B2D6DB27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45E9B1-28FE-834D-9C81-059BDA3A3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878616-4C64-8846-99B8-624A70A76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4E541-CC8F-6445-8FBA-2864A1594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532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2AC0F-7F49-0E4F-A2DE-AA39673EC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BFF01-E6BC-DE44-9C1C-0BC6212C4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E3DE95-4942-0A41-94B2-6940BBFBFA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C0129F-5557-7642-87D1-2225A8DFA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EEDDEB-FC66-5C4D-9CE8-3F5F94C8A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843F7C-03FA-2F41-8B2C-1EF0800CB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4E541-CC8F-6445-8FBA-2864A1594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229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67539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38C60F48-EAB5-A54D-B834-7AA360F3093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1097280" y="1737845"/>
            <a:ext cx="10063212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2452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8CC9BB-F5B2-2246-8876-717E4CE88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36FDF8-A409-5A48-98FD-46DEB6DC5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0EAF3-8756-F443-8BA7-952C3EBB27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C4F68-5556-5B4B-B093-EAC36DD283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AE6ED-CD23-784F-A89C-73289897A8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4E541-CC8F-6445-8FBA-2864A1594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78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cec.sc.edu/cyberinfr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cWaWxsqVAgc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EGQHUdrQ80M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y3a8jntm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x_7jsXsn_YU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iBuao6YZl0&amp;t=631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1F3A99-91F5-44A2-9A29-778E2BCA2F9C}"/>
              </a:ext>
            </a:extLst>
          </p:cNvPr>
          <p:cNvSpPr/>
          <p:nvPr/>
        </p:nvSpPr>
        <p:spPr>
          <a:xfrm>
            <a:off x="0" y="0"/>
            <a:ext cx="12192000" cy="68249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Overview of the Cyberinfrastructure Lab (CI) at USC</a:t>
            </a:r>
          </a:p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https://research.cec.sc.edu/cyberinfra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/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Jorge Crichigno</a:t>
            </a:r>
          </a:p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Department of Integrated Information Technology</a:t>
            </a:r>
          </a:p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College of Engineering and Computing</a:t>
            </a:r>
          </a:p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University of South Carolina</a:t>
            </a:r>
          </a:p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jcrichigno@cec.sc.edu</a:t>
            </a:r>
          </a:p>
          <a:p>
            <a:pPr algn="ctr"/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Meeting USC – Savannah River National Laboratory</a:t>
            </a:r>
          </a:p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College of Engineering and Computing</a:t>
            </a:r>
          </a:p>
          <a:p>
            <a:pPr algn="ctr"/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University of South Carolina</a:t>
            </a:r>
          </a:p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Columbia, South Carolina</a:t>
            </a:r>
          </a:p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April 24, 2024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/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FDFD71-6C4B-430D-0A7D-F7BC9239C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05" y="197997"/>
            <a:ext cx="2103965" cy="130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90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6A070-4D8D-42AE-7493-5A195E988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B2906-82D8-14CD-8EE2-E072C18B4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550" y="40560"/>
            <a:ext cx="10984850" cy="785305"/>
          </a:xfrm>
        </p:spPr>
        <p:txBody>
          <a:bodyPr/>
          <a:lstStyle/>
          <a:p>
            <a:r>
              <a:rPr lang="en-US" dirty="0"/>
              <a:t>Proposed System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C09E5E7-29E9-5D44-9862-4A7D932D9308}"/>
              </a:ext>
            </a:extLst>
          </p:cNvPr>
          <p:cNvCxnSpPr>
            <a:cxnSpLocks/>
          </p:cNvCxnSpPr>
          <p:nvPr/>
        </p:nvCxnSpPr>
        <p:spPr>
          <a:xfrm>
            <a:off x="597550" y="825473"/>
            <a:ext cx="3898607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8BA87A-E6D7-27B9-A4F1-7602AC9AF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051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10</a:t>
            </a:fld>
            <a:endParaRPr lang="en-US" sz="1051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11D119-6307-5E1E-9A61-DAC95453A075}"/>
              </a:ext>
            </a:extLst>
          </p:cNvPr>
          <p:cNvSpPr txBox="1"/>
          <p:nvPr/>
        </p:nvSpPr>
        <p:spPr>
          <a:xfrm>
            <a:off x="248293" y="869785"/>
            <a:ext cx="11610627" cy="1315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2093" marR="0" lvl="0" indent="-292093" algn="just" defTabSz="91437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The switch collects and stores the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traffic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features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of the hosts (Traffic Pattern Analysis)</a:t>
            </a:r>
          </a:p>
          <a:p>
            <a:pPr marL="800100" marR="0" lvl="1" indent="-342900" algn="just" defTabSz="914377" rtl="0" eaLnBrk="1" fontAlgn="auto" latinLnBrk="0" hangingPunct="1">
              <a:lnSpc>
                <a:spcPct val="100000"/>
              </a:lnSpc>
              <a:buClr>
                <a:srgbClr val="9B2D1F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Number of IP addresses contacted, number of DNS requests made, Inter-arrival Time (IAT) between consecutive IP packets, time it takes for the first NXD response to arrive, IAT between subsequent NXD responses</a:t>
            </a:r>
          </a:p>
          <a:p>
            <a:pPr marL="749293" marR="0" lvl="1" indent="-292093" algn="just" defTabSz="91437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FA9804F-BFFD-01CE-7DCD-D739E3F2A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127" y="2323718"/>
            <a:ext cx="7723696" cy="398523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194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6A070-4D8D-42AE-7493-5A195E988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B2906-82D8-14CD-8EE2-E072C18B4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550" y="40560"/>
            <a:ext cx="10984850" cy="785305"/>
          </a:xfrm>
        </p:spPr>
        <p:txBody>
          <a:bodyPr/>
          <a:lstStyle/>
          <a:p>
            <a:r>
              <a:rPr lang="en-US" dirty="0"/>
              <a:t>Proposed System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C09E5E7-29E9-5D44-9862-4A7D932D9308}"/>
              </a:ext>
            </a:extLst>
          </p:cNvPr>
          <p:cNvCxnSpPr>
            <a:cxnSpLocks/>
          </p:cNvCxnSpPr>
          <p:nvPr/>
        </p:nvCxnSpPr>
        <p:spPr>
          <a:xfrm>
            <a:off x="597550" y="825473"/>
            <a:ext cx="3898607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8BA87A-E6D7-27B9-A4F1-7602AC9AF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051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11</a:t>
            </a:fld>
            <a:endParaRPr lang="en-US" sz="1051"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A4FC5A2-6785-D760-B289-DC44EEBB6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127" y="2323718"/>
            <a:ext cx="7723696" cy="398523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11D119-6307-5E1E-9A61-DAC95453A075}"/>
              </a:ext>
            </a:extLst>
          </p:cNvPr>
          <p:cNvSpPr txBox="1"/>
          <p:nvPr/>
        </p:nvSpPr>
        <p:spPr>
          <a:xfrm>
            <a:off x="248293" y="869785"/>
            <a:ext cx="11610627" cy="2146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2093" marR="0" lvl="0" indent="-292093" algn="just" defTabSz="91437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When an NXD response is received, the switch performs deep-packet inspection (DPI) on the domain name to extract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domain features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(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Domain Name Analysis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)</a:t>
            </a:r>
          </a:p>
          <a:p>
            <a:pPr marL="800100" lvl="1" indent="-342900" algn="just" defTabSz="914377">
              <a:spcBef>
                <a:spcPts val="300"/>
              </a:spcBef>
              <a:spcAft>
                <a:spcPts val="600"/>
              </a:spcAft>
              <a:buClr>
                <a:srgbClr val="9B2D1F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For classification, the data plane sends the collected features to the control plane, which runs the intelligence to classify the DGA family and initiate the appropriate response</a:t>
            </a:r>
            <a:endParaRPr kumimoji="0" lang="en-US" sz="16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749293" lvl="1" indent="-292093" algn="just" defTabSz="914377"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749293" marR="0" lvl="1" indent="-292093" algn="just" defTabSz="91437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4986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4477" y="151630"/>
            <a:ext cx="5620486" cy="639763"/>
          </a:xfrm>
        </p:spPr>
        <p:txBody>
          <a:bodyPr>
            <a:normAutofit/>
          </a:bodyPr>
          <a:lstStyle/>
          <a:p>
            <a:r>
              <a:rPr lang="en-US" sz="3733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System</a:t>
            </a:r>
          </a:p>
        </p:txBody>
      </p: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6BD2FA2D-51F8-4775-84F9-24701DBE9694}"/>
              </a:ext>
            </a:extLst>
          </p:cNvPr>
          <p:cNvCxnSpPr>
            <a:cxnSpLocks/>
          </p:cNvCxnSpPr>
          <p:nvPr/>
        </p:nvCxnSpPr>
        <p:spPr>
          <a:xfrm flipV="1">
            <a:off x="712768" y="791393"/>
            <a:ext cx="3839354" cy="8667"/>
          </a:xfrm>
          <a:prstGeom prst="line">
            <a:avLst/>
          </a:prstGeom>
          <a:noFill/>
          <a:ln w="25400" cap="flat" cmpd="sng" algn="ctr">
            <a:solidFill>
              <a:srgbClr val="A2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EA7A3D8D-EDD6-901F-501C-263D42FEE07D}"/>
              </a:ext>
            </a:extLst>
          </p:cNvPr>
          <p:cNvSpPr txBox="1"/>
          <p:nvPr/>
        </p:nvSpPr>
        <p:spPr>
          <a:xfrm>
            <a:off x="548216" y="975980"/>
            <a:ext cx="1104081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2093" indent="-292093" algn="just" defTabSz="914377"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The scheme uses the bigram technique for the domain name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analysis:</a:t>
            </a:r>
          </a:p>
          <a:p>
            <a:pPr marL="625475" lvl="1" indent="-336550" algn="just" defTabSz="914377"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It computes the bigram of the domain name; a bigram model may suffice to predict whether a domain name is a legitimate human readable domain</a:t>
            </a:r>
          </a:p>
          <a:p>
            <a:pPr marL="625475" lvl="1" indent="-336550" algn="just" defTabSz="914377"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100000"/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625475" lvl="1" indent="-336550" algn="just" defTabSz="914377"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100000"/>
              <a:buFont typeface="Wingdings" panose="05000000000000000000" pitchFamily="2" charset="2"/>
              <a:buChar char="Ø"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625475" lvl="1" indent="-336550" algn="just" defTabSz="914377"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100000"/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288925" lvl="1" algn="just" defTabSz="914377"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100000"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625475" lvl="1" indent="-336550" algn="just" defTabSz="914377"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The frequency value of a bigram b is pre-computed and stored in a Match-Action Table (MAT)</a:t>
            </a:r>
          </a:p>
          <a:p>
            <a:pPr marL="625475" lvl="1" indent="-336550" algn="just" defTabSz="914377"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Example: the bigrams of “google” are: “go”, “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oo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”, “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og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”, “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gl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”, “le”</a:t>
            </a:r>
          </a:p>
          <a:p>
            <a:pPr marL="625475" lvl="1" indent="-336550" algn="just" defTabSz="914377"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The lower the score, the more random the domain name</a:t>
            </a:r>
          </a:p>
          <a:p>
            <a:pPr marL="625475" lvl="1" indent="-336550" algn="just" defTabSz="914377"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100000"/>
              <a:buFont typeface="Wingdings" panose="05000000000000000000" pitchFamily="2" charset="2"/>
              <a:buChar char="Ø"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292093" marR="0" lvl="0" indent="-292093" algn="just" defTabSz="91437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292093" marR="0" lvl="0" indent="-292093" algn="just" defTabSz="91437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749293" marR="0" lvl="1" indent="-292093" algn="just" defTabSz="91437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Google Shape;90;p1">
            <a:extLst>
              <a:ext uri="{FF2B5EF4-FFF2-40B4-BE49-F238E27FC236}">
                <a16:creationId xmlns:a16="http://schemas.microsoft.com/office/drawing/2014/main" id="{097CBED0-6D4A-76A4-F802-4D4118F9BE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995A467-E44F-06BF-55F5-C7A147EF4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807" y="2089786"/>
            <a:ext cx="4691508" cy="11047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2F3209-61DC-95F4-4C11-EFA28E7D7802}"/>
              </a:ext>
            </a:extLst>
          </p:cNvPr>
          <p:cNvSpPr txBox="1"/>
          <p:nvPr/>
        </p:nvSpPr>
        <p:spPr>
          <a:xfrm>
            <a:off x="7021483" y="2329272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         is the frequency of the bigram b in the subdomain 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AE485D-0D7C-966D-A055-B42E7B0A3AE7}"/>
                  </a:ext>
                </a:extLst>
              </p:cNvPr>
              <p:cNvSpPr txBox="1"/>
              <p:nvPr/>
            </p:nvSpPr>
            <p:spPr>
              <a:xfrm>
                <a:off x="7810060" y="2329272"/>
                <a:ext cx="308611" cy="2819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AE485D-0D7C-966D-A055-B42E7B0A3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0060" y="2329272"/>
                <a:ext cx="308611" cy="281937"/>
              </a:xfrm>
              <a:prstGeom prst="rect">
                <a:avLst/>
              </a:prstGeom>
              <a:blipFill>
                <a:blip r:embed="rId4"/>
                <a:stretch>
                  <a:fillRect l="-27451" t="-4348" r="-5882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00D9F-02D1-E07A-EEC6-D7E54402B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98702C-BA5F-8D4B-B23D-DEB8E47CE420}" type="slidenum">
              <a:rPr lang="en-US" sz="1200" smtClean="0">
                <a:solidFill>
                  <a:schemeClr val="tx1"/>
                </a:solidFill>
              </a:rPr>
              <a:pPr/>
              <a:t>12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20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4477" y="151630"/>
            <a:ext cx="3649410" cy="639763"/>
          </a:xfrm>
        </p:spPr>
        <p:txBody>
          <a:bodyPr>
            <a:normAutofit/>
          </a:bodyPr>
          <a:lstStyle/>
          <a:p>
            <a:r>
              <a:rPr lang="en-US" sz="3733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</a:p>
        </p:txBody>
      </p: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6BD2FA2D-51F8-4775-84F9-24701DBE9694}"/>
              </a:ext>
            </a:extLst>
          </p:cNvPr>
          <p:cNvCxnSpPr>
            <a:cxnSpLocks/>
          </p:cNvCxnSpPr>
          <p:nvPr/>
        </p:nvCxnSpPr>
        <p:spPr>
          <a:xfrm flipV="1">
            <a:off x="712768" y="791393"/>
            <a:ext cx="2308728" cy="8667"/>
          </a:xfrm>
          <a:prstGeom prst="line">
            <a:avLst/>
          </a:prstGeom>
          <a:noFill/>
          <a:ln w="25400" cap="flat" cmpd="sng" algn="ctr">
            <a:solidFill>
              <a:srgbClr val="A2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EA7A3D8D-EDD6-901F-501C-263D42FEE07D}"/>
              </a:ext>
            </a:extLst>
          </p:cNvPr>
          <p:cNvSpPr txBox="1"/>
          <p:nvPr/>
        </p:nvSpPr>
        <p:spPr>
          <a:xfrm>
            <a:off x="614477" y="970635"/>
            <a:ext cx="10943540" cy="2200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2093" indent="-292093" algn="just" defTabSz="914377"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Experimental setup</a:t>
            </a:r>
          </a:p>
          <a:p>
            <a:pPr marL="749293" lvl="1" indent="-292093" algn="just" defTabSz="914377"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Hundreds of GB of malware samples; 1,311 samples containing 50 DGA families</a:t>
            </a:r>
            <a:r>
              <a:rPr lang="en-US" baseline="30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749293" lvl="1" indent="-292093" algn="just" defTabSz="914377"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We used samples that receive NXD responses containing domain names generated by DGAs</a:t>
            </a:r>
            <a:r>
              <a:rPr lang="en-US" baseline="30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</a:t>
            </a:r>
            <a:endParaRPr lang="en-US" sz="22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749293" lvl="1" indent="-292093" algn="just" defTabSz="914377"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 collected dataset was used to train ML models offline on a general-purpose CPU</a:t>
            </a:r>
          </a:p>
          <a:p>
            <a:pPr marL="749293" lvl="1" indent="-292093" algn="just" defTabSz="914377"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80% of data was used for training and 20% for testing</a:t>
            </a:r>
          </a:p>
          <a:p>
            <a:pPr marL="749293" lvl="1" indent="-292093" algn="just" defTabSz="914377"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100000"/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Google Shape;90;p1">
            <a:extLst>
              <a:ext uri="{FF2B5EF4-FFF2-40B4-BE49-F238E27FC236}">
                <a16:creationId xmlns:a16="http://schemas.microsoft.com/office/drawing/2014/main" id="{097CBED0-6D4A-76A4-F802-4D4118F9BE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D76B3B-6B63-C6FF-1F70-53F94AD061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98702C-BA5F-8D4B-B23D-DEB8E47CE420}" type="slidenum">
              <a:rPr lang="en-US" sz="1200" smtClean="0">
                <a:solidFill>
                  <a:schemeClr val="tx1"/>
                </a:solidFill>
              </a:rPr>
              <a:pPr/>
              <a:t>13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F0B5EC-345C-02FE-CBEE-42945EB0E59D}"/>
              </a:ext>
            </a:extLst>
          </p:cNvPr>
          <p:cNvSpPr txBox="1"/>
          <p:nvPr/>
        </p:nvSpPr>
        <p:spPr>
          <a:xfrm>
            <a:off x="830484" y="6521587"/>
            <a:ext cx="58181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baseline="30000" dirty="0">
                <a:effectLst/>
                <a:latin typeface="Arial" panose="020B0604020202020204" pitchFamily="34" charset="0"/>
              </a:rPr>
              <a:t>1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D. Lohmann, “DGArchive.” [Online]. Available: https://tinyurl. com/yc6whwrc.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D4C19F8-921B-34CD-D543-889402F434BF}"/>
              </a:ext>
            </a:extLst>
          </p:cNvPr>
          <p:cNvCxnSpPr>
            <a:cxnSpLocks/>
          </p:cNvCxnSpPr>
          <p:nvPr/>
        </p:nvCxnSpPr>
        <p:spPr>
          <a:xfrm>
            <a:off x="830484" y="6521587"/>
            <a:ext cx="549411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9610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4477" y="151630"/>
            <a:ext cx="3649410" cy="639763"/>
          </a:xfrm>
        </p:spPr>
        <p:txBody>
          <a:bodyPr>
            <a:normAutofit/>
          </a:bodyPr>
          <a:lstStyle/>
          <a:p>
            <a:r>
              <a:rPr lang="en-US" sz="3733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</a:p>
        </p:txBody>
      </p: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6BD2FA2D-51F8-4775-84F9-24701DBE9694}"/>
              </a:ext>
            </a:extLst>
          </p:cNvPr>
          <p:cNvCxnSpPr>
            <a:cxnSpLocks/>
          </p:cNvCxnSpPr>
          <p:nvPr/>
        </p:nvCxnSpPr>
        <p:spPr>
          <a:xfrm flipV="1">
            <a:off x="712768" y="791393"/>
            <a:ext cx="2308728" cy="8667"/>
          </a:xfrm>
          <a:prstGeom prst="line">
            <a:avLst/>
          </a:prstGeom>
          <a:noFill/>
          <a:ln w="25400" cap="flat" cmpd="sng" algn="ctr">
            <a:solidFill>
              <a:srgbClr val="A2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EA7A3D8D-EDD6-901F-501C-263D42FEE07D}"/>
              </a:ext>
            </a:extLst>
          </p:cNvPr>
          <p:cNvSpPr txBox="1"/>
          <p:nvPr/>
        </p:nvSpPr>
        <p:spPr>
          <a:xfrm>
            <a:off x="614477" y="970635"/>
            <a:ext cx="10943540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2093" indent="-292093" algn="just" defTabSz="914377"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 evaluation reports the accuracy (ACC) of different ML classifiers during the first 50 NXD responses</a:t>
            </a:r>
          </a:p>
          <a:p>
            <a:pPr marL="749293" lvl="1" indent="-292093" algn="just" defTabSz="914377"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P4-DGAD RF (detection) is fully implemented in the data plane</a:t>
            </a:r>
          </a:p>
          <a:p>
            <a:pPr marL="749293" lvl="1" indent="-292093" algn="just" defTabSz="914377"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For detection, all algorithms have an ACC &gt; 0.9 with four or more NXD responses</a:t>
            </a:r>
          </a:p>
          <a:p>
            <a:pPr marL="749293" lvl="1" indent="-292093" algn="just" defTabSz="914377"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For classification, the ACC of the proposed scheme is comparable to that of CPU-based schemes (with minimal control-plane intervention)</a:t>
            </a:r>
          </a:p>
          <a:p>
            <a:pPr marL="749293" lvl="1" indent="-292093" algn="just" defTabSz="914377"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100000"/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Google Shape;90;p1">
            <a:extLst>
              <a:ext uri="{FF2B5EF4-FFF2-40B4-BE49-F238E27FC236}">
                <a16:creationId xmlns:a16="http://schemas.microsoft.com/office/drawing/2014/main" id="{097CBED0-6D4A-76A4-F802-4D4118F9BE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DD5754-E23A-9B1E-D96F-C64ACDEB35CC}"/>
              </a:ext>
            </a:extLst>
          </p:cNvPr>
          <p:cNvSpPr txBox="1"/>
          <p:nvPr/>
        </p:nvSpPr>
        <p:spPr>
          <a:xfrm>
            <a:off x="614477" y="5950804"/>
            <a:ext cx="108767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RF: Random Forest; SVM: Support Vector Machine; MLP: Multilayer perceptron; LR: Logistic Regression; GNB: Gaussian Naive Bayes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P4-DGAD: DGA detection algorithm runs fully in the data plane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DGAD: Detection algorithm runs in the control plane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DGAMC: Classifier algorithm runs in the control plane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4CAD22-71FF-1EC8-4E90-3E3E80497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98702C-BA5F-8D4B-B23D-DEB8E47CE420}" type="slidenum">
              <a:rPr lang="en-US" sz="1200" smtClean="0">
                <a:solidFill>
                  <a:schemeClr val="tx1"/>
                </a:solidFill>
              </a:rPr>
              <a:pPr/>
              <a:t>14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4" name="Picture 3" descr="A table with numbers and letters&#10;&#10;Description automatically generated">
            <a:extLst>
              <a:ext uri="{FF2B5EF4-FFF2-40B4-BE49-F238E27FC236}">
                <a16:creationId xmlns:a16="http://schemas.microsoft.com/office/drawing/2014/main" id="{A2BE3D58-5EED-9B27-A7DA-A17BBAE7F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77" y="2893317"/>
            <a:ext cx="10418644" cy="310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40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4477" y="151630"/>
            <a:ext cx="3649410" cy="639763"/>
          </a:xfrm>
        </p:spPr>
        <p:txBody>
          <a:bodyPr>
            <a:normAutofit/>
          </a:bodyPr>
          <a:lstStyle/>
          <a:p>
            <a:r>
              <a:rPr lang="en-US" sz="3733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</a:p>
        </p:txBody>
      </p: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6BD2FA2D-51F8-4775-84F9-24701DBE9694}"/>
              </a:ext>
            </a:extLst>
          </p:cNvPr>
          <p:cNvCxnSpPr>
            <a:cxnSpLocks/>
          </p:cNvCxnSpPr>
          <p:nvPr/>
        </p:nvCxnSpPr>
        <p:spPr>
          <a:xfrm flipV="1">
            <a:off x="712768" y="791393"/>
            <a:ext cx="2308728" cy="8667"/>
          </a:xfrm>
          <a:prstGeom prst="line">
            <a:avLst/>
          </a:prstGeom>
          <a:noFill/>
          <a:ln w="25400" cap="flat" cmpd="sng" algn="ctr">
            <a:solidFill>
              <a:srgbClr val="A2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EA7A3D8D-EDD6-901F-501C-263D42FEE07D}"/>
              </a:ext>
            </a:extLst>
          </p:cNvPr>
          <p:cNvSpPr txBox="1"/>
          <p:nvPr/>
        </p:nvSpPr>
        <p:spPr>
          <a:xfrm>
            <a:off x="614477" y="970635"/>
            <a:ext cx="1094354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2093" indent="-292093" algn="just" defTabSz="914377"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 scheme can accurately characterize traffic flows (traffic features)</a:t>
            </a:r>
          </a:p>
          <a:p>
            <a:pPr marL="749293" lvl="1" indent="-292093" algn="just" defTabSz="914377"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100000"/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Google Shape;90;p1">
            <a:extLst>
              <a:ext uri="{FF2B5EF4-FFF2-40B4-BE49-F238E27FC236}">
                <a16:creationId xmlns:a16="http://schemas.microsoft.com/office/drawing/2014/main" id="{097CBED0-6D4A-76A4-F802-4D4118F9BE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graph of a number of individuals&#10;&#10;Description automatically generated">
            <a:extLst>
              <a:ext uri="{FF2B5EF4-FFF2-40B4-BE49-F238E27FC236}">
                <a16:creationId xmlns:a16="http://schemas.microsoft.com/office/drawing/2014/main" id="{2412316D-5425-8213-CC79-4012329DF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649" y="1802668"/>
            <a:ext cx="5815642" cy="4320008"/>
          </a:xfrm>
          <a:prstGeom prst="rect">
            <a:avLst/>
          </a:prstGeom>
        </p:spPr>
      </p:pic>
      <p:pic>
        <p:nvPicPr>
          <p:cNvPr id="4" name="Picture 3" descr="A graph of a number of people with numbers&#10;&#10;Description automatically generated">
            <a:extLst>
              <a:ext uri="{FF2B5EF4-FFF2-40B4-BE49-F238E27FC236}">
                <a16:creationId xmlns:a16="http://schemas.microsoft.com/office/drawing/2014/main" id="{74FC17C6-06B2-D673-700C-F5D2BBF5B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262" y="1795186"/>
            <a:ext cx="4449836" cy="422515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97E97-AF26-94B2-3D5D-3FA1C051C3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98702C-BA5F-8D4B-B23D-DEB8E47CE420}" type="slidenum">
              <a:rPr lang="en-US" sz="1200" smtClean="0">
                <a:solidFill>
                  <a:schemeClr val="tx1"/>
                </a:solidFill>
              </a:rPr>
              <a:pPr/>
              <a:t>15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BF5E38-7904-C427-3A96-4DE3A409F35C}"/>
              </a:ext>
            </a:extLst>
          </p:cNvPr>
          <p:cNvSpPr txBox="1"/>
          <p:nvPr/>
        </p:nvSpPr>
        <p:spPr>
          <a:xfrm>
            <a:off x="1291471" y="6282072"/>
            <a:ext cx="99264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100000"/>
              <a:defRPr/>
            </a:pP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Interarrival times between NXDs of DGA families with the largest number of samples</a:t>
            </a:r>
          </a:p>
        </p:txBody>
      </p:sp>
    </p:spTree>
    <p:extLst>
      <p:ext uri="{BB962C8B-B14F-4D97-AF65-F5344CB8AC3E}">
        <p14:creationId xmlns:p14="http://schemas.microsoft.com/office/powerpoint/2010/main" val="3818022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4477" y="151630"/>
            <a:ext cx="3649410" cy="639763"/>
          </a:xfrm>
        </p:spPr>
        <p:txBody>
          <a:bodyPr>
            <a:normAutofit/>
          </a:bodyPr>
          <a:lstStyle/>
          <a:p>
            <a:r>
              <a:rPr lang="en-US" sz="3733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</a:p>
        </p:txBody>
      </p: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6BD2FA2D-51F8-4775-84F9-24701DBE9694}"/>
              </a:ext>
            </a:extLst>
          </p:cNvPr>
          <p:cNvCxnSpPr>
            <a:cxnSpLocks/>
          </p:cNvCxnSpPr>
          <p:nvPr/>
        </p:nvCxnSpPr>
        <p:spPr>
          <a:xfrm flipV="1">
            <a:off x="712768" y="791393"/>
            <a:ext cx="2308728" cy="8667"/>
          </a:xfrm>
          <a:prstGeom prst="line">
            <a:avLst/>
          </a:prstGeom>
          <a:noFill/>
          <a:ln w="25400" cap="flat" cmpd="sng" algn="ctr">
            <a:solidFill>
              <a:srgbClr val="A2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EA7A3D8D-EDD6-901F-501C-263D42FEE07D}"/>
              </a:ext>
            </a:extLst>
          </p:cNvPr>
          <p:cNvSpPr txBox="1"/>
          <p:nvPr/>
        </p:nvSpPr>
        <p:spPr>
          <a:xfrm>
            <a:off x="614477" y="970635"/>
            <a:ext cx="1094354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2093" indent="-292093" algn="just" defTabSz="914377"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 scheme can accurately characterize traffic flows (traffic features)</a:t>
            </a:r>
          </a:p>
          <a:p>
            <a:pPr marL="800100" lvl="1" indent="-342900" algn="just" defTabSz="914377"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Normal (benign) hosts typically generates a few NXDs (at most)</a:t>
            </a:r>
          </a:p>
          <a:p>
            <a:pPr marL="749293" lvl="1" indent="-292093" algn="just" defTabSz="914377"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100000"/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Google Shape;90;p1">
            <a:extLst>
              <a:ext uri="{FF2B5EF4-FFF2-40B4-BE49-F238E27FC236}">
                <a16:creationId xmlns:a16="http://schemas.microsoft.com/office/drawing/2014/main" id="{097CBED0-6D4A-76A4-F802-4D4118F9BEC6}"/>
              </a:ext>
            </a:extLst>
          </p:cNvPr>
          <p:cNvSpPr/>
          <p:nvPr/>
        </p:nvSpPr>
        <p:spPr>
          <a:xfrm>
            <a:off x="0" y="18288"/>
            <a:ext cx="12192000" cy="6858000"/>
          </a:xfrm>
          <a:prstGeom prst="rect">
            <a:avLst/>
          </a:prstGeom>
          <a:noFill/>
          <a:ln w="762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97E97-AF26-94B2-3D5D-3FA1C051C3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98702C-BA5F-8D4B-B23D-DEB8E47CE420}" type="slidenum">
              <a:rPr lang="en-US" sz="1200" smtClean="0">
                <a:solidFill>
                  <a:schemeClr val="tx1"/>
                </a:solidFill>
              </a:rPr>
              <a:pPr/>
              <a:t>16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7" name="Picture 6" descr="A graph of different sizes and numbers&#10;&#10;Description automatically generated">
            <a:extLst>
              <a:ext uri="{FF2B5EF4-FFF2-40B4-BE49-F238E27FC236}">
                <a16:creationId xmlns:a16="http://schemas.microsoft.com/office/drawing/2014/main" id="{FFC9AC3C-E2D7-2B1A-66C2-B48BA8E1A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552" y="2478187"/>
            <a:ext cx="5077387" cy="33681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13317C-E91A-BBEF-A5B9-D1CDF034C17E}"/>
              </a:ext>
            </a:extLst>
          </p:cNvPr>
          <p:cNvSpPr txBox="1"/>
          <p:nvPr/>
        </p:nvSpPr>
        <p:spPr>
          <a:xfrm rot="16200000">
            <a:off x="2290728" y="3811265"/>
            <a:ext cx="276148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4377"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100000"/>
              <a:defRPr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Number of hosts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2781D3-0C92-9CDE-3EB6-C02716C9BC38}"/>
              </a:ext>
            </a:extLst>
          </p:cNvPr>
          <p:cNvSpPr txBox="1"/>
          <p:nvPr/>
        </p:nvSpPr>
        <p:spPr>
          <a:xfrm>
            <a:off x="4582823" y="5654280"/>
            <a:ext cx="371293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4377"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100000"/>
              <a:defRPr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Number of different NXDs per host</a:t>
            </a:r>
          </a:p>
        </p:txBody>
      </p:sp>
    </p:spTree>
    <p:extLst>
      <p:ext uri="{BB962C8B-B14F-4D97-AF65-F5344CB8AC3E}">
        <p14:creationId xmlns:p14="http://schemas.microsoft.com/office/powerpoint/2010/main" val="764864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4477" y="151630"/>
            <a:ext cx="3649410" cy="639763"/>
          </a:xfrm>
        </p:spPr>
        <p:txBody>
          <a:bodyPr>
            <a:normAutofit/>
          </a:bodyPr>
          <a:lstStyle/>
          <a:p>
            <a:r>
              <a:rPr lang="en-US" sz="3733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</a:p>
        </p:txBody>
      </p: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6BD2FA2D-51F8-4775-84F9-24701DBE9694}"/>
              </a:ext>
            </a:extLst>
          </p:cNvPr>
          <p:cNvCxnSpPr>
            <a:cxnSpLocks/>
          </p:cNvCxnSpPr>
          <p:nvPr/>
        </p:nvCxnSpPr>
        <p:spPr>
          <a:xfrm flipV="1">
            <a:off x="712768" y="791393"/>
            <a:ext cx="2308728" cy="8667"/>
          </a:xfrm>
          <a:prstGeom prst="line">
            <a:avLst/>
          </a:prstGeom>
          <a:noFill/>
          <a:ln w="25400" cap="flat" cmpd="sng" algn="ctr">
            <a:solidFill>
              <a:srgbClr val="A2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EA7A3D8D-EDD6-901F-501C-263D42FEE07D}"/>
              </a:ext>
            </a:extLst>
          </p:cNvPr>
          <p:cNvSpPr txBox="1"/>
          <p:nvPr/>
        </p:nvSpPr>
        <p:spPr>
          <a:xfrm>
            <a:off x="614477" y="970635"/>
            <a:ext cx="10943540" cy="2662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2093" indent="-292093" algn="just" defTabSz="914377"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 scheme can accurately characterize traffic flows (traffic features)</a:t>
            </a:r>
          </a:p>
          <a:p>
            <a:pPr marL="749293" lvl="1" indent="-292093" algn="just" defTabSz="914377"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When a normal (benign) hosts queries a given domain, the DNS system returns a corresponding IP address (ratio of DNS requests to IP addresses is approximately 1)</a:t>
            </a:r>
          </a:p>
          <a:p>
            <a:pPr marL="749293" lvl="1" indent="-292093" algn="just" defTabSz="914377"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DGAs often query hundreds of domains; only few queries return an IP address (at best) (ratio of DNS requests to IP addresses &gt; 1)</a:t>
            </a:r>
          </a:p>
          <a:p>
            <a:pPr marL="749293" lvl="1" indent="-292093" algn="just" defTabSz="914377"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100000"/>
              <a:buFont typeface="Wingdings" panose="05000000000000000000" pitchFamily="2" charset="2"/>
              <a:buChar char="Ø"/>
              <a:defRPr/>
            </a:pP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749293" lvl="1" indent="-292093" algn="just" defTabSz="914377"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749293" lvl="1" indent="-292093" algn="just" defTabSz="914377"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100000"/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Google Shape;90;p1">
            <a:extLst>
              <a:ext uri="{FF2B5EF4-FFF2-40B4-BE49-F238E27FC236}">
                <a16:creationId xmlns:a16="http://schemas.microsoft.com/office/drawing/2014/main" id="{097CBED0-6D4A-76A4-F802-4D4118F9BE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97E97-AF26-94B2-3D5D-3FA1C051C3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98702C-BA5F-8D4B-B23D-DEB8E47CE420}" type="slidenum">
              <a:rPr lang="en-US" sz="1200" smtClean="0">
                <a:solidFill>
                  <a:schemeClr val="tx1"/>
                </a:solidFill>
              </a:rPr>
              <a:pPr/>
              <a:t>17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3" name="Picture 2" descr="A graph of a line&#10;&#10;Description automatically generated">
            <a:extLst>
              <a:ext uri="{FF2B5EF4-FFF2-40B4-BE49-F238E27FC236}">
                <a16:creationId xmlns:a16="http://schemas.microsoft.com/office/drawing/2014/main" id="{ED639292-130E-7186-E4BC-461E81972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614" y="2887719"/>
            <a:ext cx="4525265" cy="299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04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4477" y="151630"/>
            <a:ext cx="3649410" cy="639763"/>
          </a:xfrm>
        </p:spPr>
        <p:txBody>
          <a:bodyPr>
            <a:normAutofit/>
          </a:bodyPr>
          <a:lstStyle/>
          <a:p>
            <a:r>
              <a:rPr lang="en-US" sz="3733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</a:p>
        </p:txBody>
      </p: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6BD2FA2D-51F8-4775-84F9-24701DBE9694}"/>
              </a:ext>
            </a:extLst>
          </p:cNvPr>
          <p:cNvCxnSpPr>
            <a:cxnSpLocks/>
          </p:cNvCxnSpPr>
          <p:nvPr/>
        </p:nvCxnSpPr>
        <p:spPr>
          <a:xfrm flipV="1">
            <a:off x="712768" y="791393"/>
            <a:ext cx="2308728" cy="8667"/>
          </a:xfrm>
          <a:prstGeom prst="line">
            <a:avLst/>
          </a:prstGeom>
          <a:noFill/>
          <a:ln w="25400" cap="flat" cmpd="sng" algn="ctr">
            <a:solidFill>
              <a:srgbClr val="A2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EA7A3D8D-EDD6-901F-501C-263D42FEE07D}"/>
              </a:ext>
            </a:extLst>
          </p:cNvPr>
          <p:cNvSpPr txBox="1"/>
          <p:nvPr/>
        </p:nvSpPr>
        <p:spPr>
          <a:xfrm>
            <a:off x="614477" y="970635"/>
            <a:ext cx="5343793" cy="353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2093" indent="-292093" algn="just" defTabSz="914377">
              <a:spcBef>
                <a:spcPts val="300"/>
              </a:spcBef>
              <a:spcAft>
                <a:spcPts val="600"/>
              </a:spcAft>
              <a:buClr>
                <a:srgbClr val="9B2D1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Comparison of the feature extraction time of the proposed approach vs EXPLAIN</a:t>
            </a:r>
            <a:r>
              <a:rPr lang="en-US" sz="2200" baseline="30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</a:t>
            </a:r>
          </a:p>
          <a:p>
            <a:pPr marL="685800" lvl="1" indent="-338138" algn="just" defTabSz="914377">
              <a:spcBef>
                <a:spcPts val="300"/>
              </a:spcBef>
              <a:spcAft>
                <a:spcPts val="600"/>
              </a:spcAft>
              <a:buClr>
                <a:srgbClr val="9B2D1F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 proposed approach runs on the switch data plane</a:t>
            </a:r>
          </a:p>
          <a:p>
            <a:pPr marL="685800" lvl="1" indent="-338138" algn="just" defTabSz="914377">
              <a:spcBef>
                <a:spcPts val="300"/>
              </a:spcBef>
              <a:spcAft>
                <a:spcPts val="600"/>
              </a:spcAft>
              <a:buClr>
                <a:srgbClr val="9B2D1F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EXPLAIN runs on a general-purposed CPU with 64 GB RAM, 2.9 GHz processor with eight cores</a:t>
            </a:r>
          </a:p>
          <a:p>
            <a:pPr marL="292093" indent="-292093" algn="just" defTabSz="914377"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749293" lvl="1" indent="-292093" algn="just" defTabSz="914377"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100000"/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Google Shape;90;p1">
            <a:extLst>
              <a:ext uri="{FF2B5EF4-FFF2-40B4-BE49-F238E27FC236}">
                <a16:creationId xmlns:a16="http://schemas.microsoft.com/office/drawing/2014/main" id="{097CBED0-6D4A-76A4-F802-4D4118F9BE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4E6F0E8D-E83F-6C40-2825-AD72CD110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342" y="602888"/>
            <a:ext cx="5171181" cy="44167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C094A7-8182-3541-0145-A86DEB8BE94E}"/>
              </a:ext>
            </a:extLst>
          </p:cNvPr>
          <p:cNvSpPr txBox="1"/>
          <p:nvPr/>
        </p:nvSpPr>
        <p:spPr>
          <a:xfrm>
            <a:off x="383695" y="6216188"/>
            <a:ext cx="104218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aseline="30000" dirty="0"/>
              <a:t>1</a:t>
            </a:r>
            <a:r>
              <a:rPr lang="en-US" sz="1400" dirty="0"/>
              <a:t>A. </a:t>
            </a:r>
            <a:r>
              <a:rPr lang="en-US" sz="1400" dirty="0" err="1"/>
              <a:t>Drichel</a:t>
            </a:r>
            <a:r>
              <a:rPr lang="en-US" sz="1400" dirty="0"/>
              <a:t>, N. </a:t>
            </a:r>
            <a:r>
              <a:rPr lang="en-US" sz="1400" dirty="0" err="1"/>
              <a:t>Faerber</a:t>
            </a:r>
            <a:r>
              <a:rPr lang="en-US" sz="1400" dirty="0"/>
              <a:t>, U. Meyer, “First step towards explainable DGA multiclass classification,” in the 16th International Conference on</a:t>
            </a:r>
          </a:p>
          <a:p>
            <a:r>
              <a:rPr lang="en-US" sz="1400" dirty="0"/>
              <a:t>Availability, Reliability and Security, pp. 1–13, 2021.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292AC1-2C81-10B7-C127-B6A7945AC878}"/>
              </a:ext>
            </a:extLst>
          </p:cNvPr>
          <p:cNvCxnSpPr>
            <a:cxnSpLocks/>
          </p:cNvCxnSpPr>
          <p:nvPr/>
        </p:nvCxnSpPr>
        <p:spPr>
          <a:xfrm>
            <a:off x="460253" y="6220384"/>
            <a:ext cx="1012466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6EFEC1-D51D-5717-24AD-825EA96C8D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98702C-BA5F-8D4B-B23D-DEB8E47CE420}" type="slidenum">
              <a:rPr lang="en-US" sz="1200" smtClean="0">
                <a:solidFill>
                  <a:schemeClr val="tx1"/>
                </a:solidFill>
              </a:rPr>
              <a:pPr/>
              <a:t>18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432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65401"/>
            <a:ext cx="11348720" cy="1661159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DEMO – High-resolution Measurements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>
                <a:hlinkClick r:id="rId2"/>
              </a:rPr>
              <a:t>https://youtu.be/cWaWxsqVAgc</a:t>
            </a:r>
            <a:br>
              <a:rPr lang="en-US" sz="3200" dirty="0"/>
            </a:br>
            <a:r>
              <a:rPr lang="en-US" sz="3200" dirty="0"/>
              <a:t> </a:t>
            </a:r>
            <a:endParaRPr lang="en-US" sz="3200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60F48-EAB5-A54D-B834-7AA360F30939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717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z="1200" smtClean="0"/>
              <a:t>2</a:t>
            </a:fld>
            <a:endParaRPr lang="en-US" sz="12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923190-80D7-32A7-A9A4-A0D33A3A2AA7}"/>
              </a:ext>
            </a:extLst>
          </p:cNvPr>
          <p:cNvSpPr/>
          <p:nvPr/>
        </p:nvSpPr>
        <p:spPr>
          <a:xfrm>
            <a:off x="1550504" y="1620078"/>
            <a:ext cx="9153980" cy="365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Introduction to P4 Programmable Switches</a:t>
            </a:r>
          </a:p>
        </p:txBody>
      </p:sp>
    </p:spTree>
    <p:extLst>
      <p:ext uri="{BB962C8B-B14F-4D97-AF65-F5344CB8AC3E}">
        <p14:creationId xmlns:p14="http://schemas.microsoft.com/office/powerpoint/2010/main" val="2151349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P4 PDP Switches based on Intel’s Tofino Chip - Demo</a:t>
            </a:r>
            <a:endParaRPr lang="en-US" sz="3200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9572610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60F48-EAB5-A54D-B834-7AA360F30939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DP">
            <a:hlinkClick r:id="" action="ppaction://media"/>
            <a:extLst>
              <a:ext uri="{FF2B5EF4-FFF2-40B4-BE49-F238E27FC236}">
                <a16:creationId xmlns:a16="http://schemas.microsoft.com/office/drawing/2014/main" id="{02AB3C93-7E21-6E2B-31FC-A88511AC63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3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42161"/>
            <a:ext cx="11348720" cy="1706879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DEMO – DoS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>
                <a:hlinkClick r:id="rId2"/>
              </a:rPr>
              <a:t>https://youtu.be/EGQHUdrQ80M</a:t>
            </a:r>
            <a:r>
              <a:rPr lang="en-US" sz="3200" dirty="0"/>
              <a:t> </a:t>
            </a:r>
            <a:endParaRPr lang="en-US" sz="3200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60F48-EAB5-A54D-B834-7AA360F30939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85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P4 PDP Switches based on Intel’s Tofino Chip - Demo</a:t>
            </a:r>
            <a:endParaRPr lang="en-US" sz="3200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9572610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60F48-EAB5-A54D-B834-7AA360F30939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SYN Flood video">
            <a:hlinkClick r:id="" action="ppaction://media"/>
            <a:extLst>
              <a:ext uri="{FF2B5EF4-FFF2-40B4-BE49-F238E27FC236}">
                <a16:creationId xmlns:a16="http://schemas.microsoft.com/office/drawing/2014/main" id="{BEA2FB46-73C8-FF05-8779-BB6C8DEDE7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7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549" y="1024399"/>
            <a:ext cx="10984851" cy="4800599"/>
          </a:xfrm>
        </p:spPr>
        <p:txBody>
          <a:bodyPr>
            <a:normAutofit/>
          </a:bodyPr>
          <a:lstStyle/>
          <a:p>
            <a:pPr marL="573582" lvl="1" indent="-280981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0981" indent="-280981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23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4F7A7D-0361-C0DC-2348-1EEB210DE9C3}"/>
              </a:ext>
            </a:extLst>
          </p:cNvPr>
          <p:cNvSpPr/>
          <p:nvPr/>
        </p:nvSpPr>
        <p:spPr>
          <a:xfrm>
            <a:off x="2149520" y="1576390"/>
            <a:ext cx="7880909" cy="369661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NSF Advanced Technological Education Project:</a:t>
            </a:r>
          </a:p>
          <a:p>
            <a:pPr algn="ctr"/>
            <a:r>
              <a:rPr lang="en-US" sz="2000" dirty="0"/>
              <a:t>Cyber-con</a:t>
            </a:r>
            <a:r>
              <a:rPr lang="en-US" sz="2000" baseline="30000" dirty="0"/>
              <a:t>2</a:t>
            </a:r>
            <a:r>
              <a:rPr lang="en-US" sz="2000" dirty="0"/>
              <a:t>: “Multi-sector Convergence to Advance the Preparation of Learners for OT and IT Cybersecurity Convergence Workforce”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July 1 2024 – June 30 2027</a:t>
            </a:r>
          </a:p>
          <a:p>
            <a:pPr algn="ctr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4DC03D-232B-FB35-70B6-A4BD7C08C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163" y="4239955"/>
            <a:ext cx="1005673" cy="91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53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24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9" y="0"/>
            <a:ext cx="5027763" cy="726225"/>
          </a:xfrm>
        </p:spPr>
        <p:txBody>
          <a:bodyPr>
            <a:noAutofit/>
          </a:bodyPr>
          <a:lstStyle/>
          <a:p>
            <a:r>
              <a:rPr lang="en-US" sz="3600" dirty="0"/>
              <a:t>NSF ATE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1907053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264583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Cyber-con</a:t>
            </a:r>
            <a:r>
              <a:rPr lang="en-US" sz="2400" baseline="30000" dirty="0"/>
              <a:t>2</a:t>
            </a:r>
            <a:r>
              <a:rPr lang="en-US" sz="2400" dirty="0"/>
              <a:t>: “Multi-sector Convergence to Advance the Preparation of Learners for OT and IT Cybersecurity Convergence Workforce”</a:t>
            </a: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64C0A6-2656-DE55-6CC8-23F5A3C86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19" y="2020597"/>
            <a:ext cx="5618072" cy="39343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7BA5C4-F628-C7EC-AFA6-BC9F1488E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5085" y="1768636"/>
            <a:ext cx="4178078" cy="436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099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25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9" y="0"/>
            <a:ext cx="5027763" cy="726225"/>
          </a:xfrm>
        </p:spPr>
        <p:txBody>
          <a:bodyPr>
            <a:noAutofit/>
          </a:bodyPr>
          <a:lstStyle/>
          <a:p>
            <a:r>
              <a:rPr lang="en-US" sz="3600" dirty="0"/>
              <a:t>NSF ATE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1907053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13276" y="726225"/>
            <a:ext cx="11386075" cy="5264583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 1: Expand the Academic Cloud to support large-scale learning on OT/ICS and IT cybersecurity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 and deploy virtual labs on OT/ICS cybersecurity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 and deploy virtual labs on IT cybersecurity</a:t>
            </a: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0B1B1C0-7CCF-8BB4-DCF9-D70236800294}"/>
              </a:ext>
            </a:extLst>
          </p:cNvPr>
          <p:cNvGraphicFramePr>
            <a:graphicFrameLocks noGrp="1"/>
          </p:cNvGraphicFramePr>
          <p:nvPr/>
        </p:nvGraphicFramePr>
        <p:xfrm>
          <a:off x="643976" y="1849732"/>
          <a:ext cx="10924674" cy="4522717"/>
        </p:xfrm>
        <a:graphic>
          <a:graphicData uri="http://schemas.openxmlformats.org/drawingml/2006/table">
            <a:tbl>
              <a:tblPr firstRow="1" firstCol="1" bandRow="1"/>
              <a:tblGrid>
                <a:gridCol w="671824">
                  <a:extLst>
                    <a:ext uri="{9D8B030D-6E8A-4147-A177-3AD203B41FA5}">
                      <a16:colId xmlns:a16="http://schemas.microsoft.com/office/drawing/2014/main" val="3576036447"/>
                    </a:ext>
                  </a:extLst>
                </a:gridCol>
                <a:gridCol w="2413257">
                  <a:extLst>
                    <a:ext uri="{9D8B030D-6E8A-4147-A177-3AD203B41FA5}">
                      <a16:colId xmlns:a16="http://schemas.microsoft.com/office/drawing/2014/main" val="1562638338"/>
                    </a:ext>
                  </a:extLst>
                </a:gridCol>
                <a:gridCol w="4636636">
                  <a:extLst>
                    <a:ext uri="{9D8B030D-6E8A-4147-A177-3AD203B41FA5}">
                      <a16:colId xmlns:a16="http://schemas.microsoft.com/office/drawing/2014/main" val="1278141498"/>
                    </a:ext>
                  </a:extLst>
                </a:gridCol>
                <a:gridCol w="1727590">
                  <a:extLst>
                    <a:ext uri="{9D8B030D-6E8A-4147-A177-3AD203B41FA5}">
                      <a16:colId xmlns:a16="http://schemas.microsoft.com/office/drawing/2014/main" val="1298037830"/>
                    </a:ext>
                  </a:extLst>
                </a:gridCol>
                <a:gridCol w="1475367">
                  <a:extLst>
                    <a:ext uri="{9D8B030D-6E8A-4147-A177-3AD203B41FA5}">
                      <a16:colId xmlns:a16="http://schemas.microsoft.com/office/drawing/2014/main" val="969790402"/>
                    </a:ext>
                  </a:extLst>
                </a:gridCol>
              </a:tblGrid>
              <a:tr h="2885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D6E3BC"/>
                          </a:highligh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Lib #</a:t>
                      </a:r>
                      <a:endParaRPr lang="en-US" sz="1400" dirty="0">
                        <a:effectLst/>
                        <a:highlight>
                          <a:srgbClr val="D6E3B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D6E3BC"/>
                          </a:highligh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Lib Name</a:t>
                      </a:r>
                      <a:endParaRPr lang="en-US" sz="1400" dirty="0">
                        <a:effectLst/>
                        <a:highlight>
                          <a:srgbClr val="D6E3B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D6E3BC"/>
                          </a:highligh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Sample Outcomes</a:t>
                      </a:r>
                      <a:endParaRPr lang="en-US" sz="1400" dirty="0">
                        <a:effectLst/>
                        <a:highlight>
                          <a:srgbClr val="D6E3B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D6E3BC"/>
                          </a:highligh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CIE’s Pillar</a:t>
                      </a:r>
                      <a:endParaRPr lang="en-US" sz="1400" dirty="0">
                        <a:effectLst/>
                        <a:highlight>
                          <a:srgbClr val="D6E3B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D6E3BC"/>
                          </a:highligh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Level </a:t>
                      </a:r>
                      <a:endParaRPr lang="en-US" sz="1400" dirty="0">
                        <a:effectLst/>
                        <a:highlight>
                          <a:srgbClr val="D6E3B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799408"/>
                  </a:ext>
                </a:extLst>
              </a:tr>
              <a:tr h="28852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1, 2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Intro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OT / ICS Cybersecurity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 libraries)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Understand the fundamentals of PLCs used in critical infrastructures.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Write basic apps with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OpenPLC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using Ladder diagrams.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Describe the elements of a SCADA system.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Awareness.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Entry-level high school.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655869"/>
                  </a:ext>
                </a:extLst>
              </a:tr>
              <a:tr h="4887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Awareness, Education.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Entry-level college.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7597169"/>
                  </a:ext>
                </a:extLst>
              </a:tr>
              <a:tr h="9067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ICS Protocols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 library)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Understand the Modbus Remote Terminal Unit (RTU) and Modbus over TCP.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Implement a SCADA system with Modbus.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Secure SCADA systems and protocols for ICS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Development, Current Infrastructure.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Intermediate-level college.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2600457"/>
                  </a:ext>
                </a:extLst>
              </a:tr>
              <a:tr h="8843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Adv. Cybersecurity for OT / ICS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(1 library)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Use passive and active discovery tools to map ICS devices.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Launch C2 attacks against an ICS using Metasploit.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Exploit the vulnerability of a SCADA/PLC system.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Development, Current Infrastructure.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Advanced-level college.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652969"/>
                  </a:ext>
                </a:extLst>
              </a:tr>
              <a:tr h="11658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Water Quality (WQ) Critical Infrastructure Models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 library)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Explain how to model WQ within critical ICSs.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Replay attacks to water distribution networks (WDNs).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Characterize and analyze attacks on WDNs, including reconnaissance, DDoS, MITM.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Develop mitigation algorithms for WDN attacks.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Development, Current Infrastructure.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Advanced-level college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955191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B265299-1685-18DE-3F6A-564EBCC8819D}"/>
              </a:ext>
            </a:extLst>
          </p:cNvPr>
          <p:cNvSpPr txBox="1"/>
          <p:nvPr/>
        </p:nvSpPr>
        <p:spPr>
          <a:xfrm>
            <a:off x="546756" y="6390046"/>
            <a:ext cx="657205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CIE: Cyber Informed Engineering (national strategy): </a:t>
            </a:r>
            <a:r>
              <a:rPr lang="en-US" sz="1500" dirty="0">
                <a:hlinkClick r:id="rId3"/>
              </a:rPr>
              <a:t>https://tinyurl.com/y3a8jntm</a:t>
            </a:r>
            <a:r>
              <a:rPr lang="en-US" sz="15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79416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26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9" y="0"/>
            <a:ext cx="5027763" cy="726225"/>
          </a:xfrm>
        </p:spPr>
        <p:txBody>
          <a:bodyPr>
            <a:noAutofit/>
          </a:bodyPr>
          <a:lstStyle/>
          <a:p>
            <a:r>
              <a:rPr lang="en-US" sz="3600" dirty="0"/>
              <a:t>NSF ATE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1907053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13276" y="726225"/>
            <a:ext cx="11386075" cy="5264583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 1: Expand the Academic Cloud to support large-scale learning on OT/ICS and IT cybersecurity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 and deploy virtual labs on OT/ICS cybersecurity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 and deploy virtual labs on IT cybersecurity</a:t>
            </a: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115C516-680F-F054-31CC-82B584DA12ED}"/>
              </a:ext>
            </a:extLst>
          </p:cNvPr>
          <p:cNvGraphicFramePr>
            <a:graphicFrameLocks noGrp="1"/>
          </p:cNvGraphicFramePr>
          <p:nvPr/>
        </p:nvGraphicFramePr>
        <p:xfrm>
          <a:off x="550228" y="1895212"/>
          <a:ext cx="10956757" cy="4747133"/>
        </p:xfrm>
        <a:graphic>
          <a:graphicData uri="http://schemas.openxmlformats.org/drawingml/2006/table">
            <a:tbl>
              <a:tblPr firstRow="1" firstCol="1" bandRow="1"/>
              <a:tblGrid>
                <a:gridCol w="681950">
                  <a:extLst>
                    <a:ext uri="{9D8B030D-6E8A-4147-A177-3AD203B41FA5}">
                      <a16:colId xmlns:a16="http://schemas.microsoft.com/office/drawing/2014/main" val="2784090534"/>
                    </a:ext>
                  </a:extLst>
                </a:gridCol>
                <a:gridCol w="1591056">
                  <a:extLst>
                    <a:ext uri="{9D8B030D-6E8A-4147-A177-3AD203B41FA5}">
                      <a16:colId xmlns:a16="http://schemas.microsoft.com/office/drawing/2014/main" val="1724947179"/>
                    </a:ext>
                  </a:extLst>
                </a:gridCol>
                <a:gridCol w="5673627">
                  <a:extLst>
                    <a:ext uri="{9D8B030D-6E8A-4147-A177-3AD203B41FA5}">
                      <a16:colId xmlns:a16="http://schemas.microsoft.com/office/drawing/2014/main" val="1721468835"/>
                    </a:ext>
                  </a:extLst>
                </a:gridCol>
                <a:gridCol w="1505062">
                  <a:extLst>
                    <a:ext uri="{9D8B030D-6E8A-4147-A177-3AD203B41FA5}">
                      <a16:colId xmlns:a16="http://schemas.microsoft.com/office/drawing/2014/main" val="1654280243"/>
                    </a:ext>
                  </a:extLst>
                </a:gridCol>
                <a:gridCol w="1505062">
                  <a:extLst>
                    <a:ext uri="{9D8B030D-6E8A-4147-A177-3AD203B41FA5}">
                      <a16:colId xmlns:a16="http://schemas.microsoft.com/office/drawing/2014/main" val="1451986711"/>
                    </a:ext>
                  </a:extLst>
                </a:gridCol>
              </a:tblGrid>
              <a:tr h="1177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D6E3BC"/>
                          </a:highligh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Lib #</a:t>
                      </a:r>
                      <a:endParaRPr lang="en-US" sz="1200" dirty="0">
                        <a:effectLst/>
                        <a:highlight>
                          <a:srgbClr val="D6E3B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D6E3BC"/>
                          </a:highligh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Lib Name</a:t>
                      </a:r>
                      <a:endParaRPr lang="en-US" sz="1200" dirty="0">
                        <a:effectLst/>
                        <a:highlight>
                          <a:srgbClr val="D6E3B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D6E3BC"/>
                          </a:highligh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Sample Outcomes</a:t>
                      </a:r>
                      <a:endParaRPr lang="en-US" sz="1200" dirty="0">
                        <a:effectLst/>
                        <a:highlight>
                          <a:srgbClr val="D6E3B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highlight>
                            <a:srgbClr val="D6E3BC"/>
                          </a:highligh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Cert</a:t>
                      </a:r>
                      <a:endParaRPr lang="en-US" sz="1200">
                        <a:effectLst/>
                        <a:highlight>
                          <a:srgbClr val="D6E3B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highlight>
                            <a:srgbClr val="D6E3BC"/>
                          </a:highligh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Level </a:t>
                      </a:r>
                      <a:endParaRPr lang="en-US" sz="1200">
                        <a:effectLst/>
                        <a:highlight>
                          <a:srgbClr val="D6E3B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661939"/>
                  </a:ext>
                </a:extLst>
              </a:tr>
              <a:tr h="270684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6, 7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Intro to IT Cybersecurity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 libraries)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173038" marR="0" lvl="0" indent="-173038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Analyze and explain the types of attack surfaces.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3038" marR="0" lvl="0" indent="-173038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Execute malwares using real deployments and investigate their behavior.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3038" marR="0" lvl="0" indent="-173038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Analyze and characterize C2 communication used against IT / OT systems.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CompTIA Security+.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Entry-level college.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7390306"/>
                  </a:ext>
                </a:extLst>
              </a:tr>
              <a:tr h="3850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Cisco CCST Cyber.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Entry-level high school.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5758457"/>
                  </a:ext>
                </a:extLst>
              </a:tr>
              <a:tr h="43714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Intro to IT Networks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 library)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3038" marR="0" lvl="0" indent="-173038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Analyze TCP sessions using a protocol analyzer.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3038" marR="0" lvl="0" indent="-173038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Perform network hardening.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3038" marR="0" lvl="0" indent="-173038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Use secure protocols for network management.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Cisco CCNA.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Entry-level college.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7356678"/>
                  </a:ext>
                </a:extLst>
              </a:tr>
              <a:tr h="5464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Cybersecurity Operations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 library)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3038" marR="0" lvl="0" indent="-173038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Explain features of OS (Linux, Windows) used for cybersecurity analysis.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3038" marR="0" lvl="0" indent="-173038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Use tools and log files (e.g., PowerShell, syslog) to identify anomalies.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3038" marR="0" lvl="0" indent="-173038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Apply the security onion to protect systems.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Cisco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CyberOps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Intermediate-level college.</a:t>
                      </a: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2371626"/>
                  </a:ext>
                </a:extLst>
              </a:tr>
              <a:tr h="49477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Open-Source Intelligence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 library)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3038" marR="0" lvl="0" indent="-173038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Perform Internet scanning and probing events.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3038" marR="0" lvl="0" indent="-173038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Analyze log files using Suricata.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3038" marR="0" lvl="0" indent="-173038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Develop ML classifiers for malwares with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Zeek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Intermediate-level college.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3969542"/>
                  </a:ext>
                </a:extLst>
              </a:tr>
              <a:tr h="270684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11, 12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Threat Detection w/ NGFWs, I and II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 libraries)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173038" marR="0" lvl="0" indent="-173038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Develop and implement security and NAT policies.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3038" marR="0" lvl="0" indent="-173038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Implement IDS and IPS using an NGFW.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3038" marR="0" lvl="0" indent="-173038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Use deep packet inspection to identify applications and users.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PCCE (Technician).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Intermediate-level college.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183923"/>
                  </a:ext>
                </a:extLst>
              </a:tr>
              <a:tr h="3497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PCNSA (engineer).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Advanced-level college.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5353091"/>
                  </a:ext>
                </a:extLst>
              </a:tr>
              <a:tr h="49477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Cloud Security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(1 library)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3038" marR="0" lvl="0" indent="-173038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Understand virtual patching in the cloud.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3038" marR="0" lvl="0" indent="-173038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Set up and manage a cloud infrastructure using APIs.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3038" marR="0" lvl="0" indent="-173038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 familiar with Azure and AWS toolsets.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AWS Cloud Foundations, AWS Sec. Foundations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Advanced-level college.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6591035"/>
                  </a:ext>
                </a:extLst>
              </a:tr>
              <a:tr h="65571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14, 15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Fine-gained Telemetry w/ P4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(2 libraries)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3038" marR="0" lvl="0" indent="-173038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Describe the architectures of P4 devices.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3038" marR="0" lvl="0" indent="-173038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Identify and block attacks in the data plane.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3038" marR="0" lvl="0" indent="-173038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Develop security apps with P4 switches and smart NICs.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NA (state-of-the-art, research).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Advanced-level college.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3" marR="54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27148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55256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27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9" y="0"/>
            <a:ext cx="5027763" cy="726225"/>
          </a:xfrm>
        </p:spPr>
        <p:txBody>
          <a:bodyPr>
            <a:noAutofit/>
          </a:bodyPr>
          <a:lstStyle/>
          <a:p>
            <a:r>
              <a:rPr lang="en-US" sz="3600" dirty="0"/>
              <a:t>NSF ATE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1907053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264583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Integration of virtual labs into high-school and college programs</a:t>
            </a: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5B7F50-C970-90EB-B416-25B8D9BDA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548" y="1800519"/>
            <a:ext cx="7448525" cy="34736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2A339E-2D98-CD0B-0F4A-BF4412717BD2}"/>
              </a:ext>
            </a:extLst>
          </p:cNvPr>
          <p:cNvSpPr txBox="1"/>
          <p:nvPr/>
        </p:nvSpPr>
        <p:spPr>
          <a:xfrm>
            <a:off x="1734533" y="5604091"/>
            <a:ext cx="80976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effectLst/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Virtual lab libraries marked with a ribbon will be aligned with stackable industry certificates</a:t>
            </a:r>
          </a:p>
        </p:txBody>
      </p:sp>
    </p:spTree>
    <p:extLst>
      <p:ext uri="{BB962C8B-B14F-4D97-AF65-F5344CB8AC3E}">
        <p14:creationId xmlns:p14="http://schemas.microsoft.com/office/powerpoint/2010/main" val="27997403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28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9" y="0"/>
            <a:ext cx="5027763" cy="726225"/>
          </a:xfrm>
        </p:spPr>
        <p:txBody>
          <a:bodyPr>
            <a:noAutofit/>
          </a:bodyPr>
          <a:lstStyle/>
          <a:p>
            <a:r>
              <a:rPr lang="en-US" sz="3600" dirty="0"/>
              <a:t>NSF ATE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1907053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 2: Develop an internship program on OT/ICS and IT cybersecurity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Pre-internship seminars will help connect interns with organizations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Internship enables students to acquire soft skills, teamwork, time management, and communication skills</a:t>
            </a: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0263E70-E867-8EB4-712F-1D96602B70FF}"/>
              </a:ext>
            </a:extLst>
          </p:cNvPr>
          <p:cNvGrpSpPr/>
          <p:nvPr/>
        </p:nvGrpSpPr>
        <p:grpSpPr>
          <a:xfrm>
            <a:off x="2515450" y="3329069"/>
            <a:ext cx="3110273" cy="1080000"/>
            <a:chOff x="5023" y="1927201"/>
            <a:chExt cx="3110273" cy="1080000"/>
          </a:xfrm>
        </p:grpSpPr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6D323C2D-9A81-158A-252A-325E977B8988}"/>
                </a:ext>
              </a:extLst>
            </p:cNvPr>
            <p:cNvSpPr/>
            <p:nvPr/>
          </p:nvSpPr>
          <p:spPr>
            <a:xfrm>
              <a:off x="5023" y="1927201"/>
              <a:ext cx="3110273" cy="1080000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Arrow: Chevron 4">
              <a:extLst>
                <a:ext uri="{FF2B5EF4-FFF2-40B4-BE49-F238E27FC236}">
                  <a16:creationId xmlns:a16="http://schemas.microsoft.com/office/drawing/2014/main" id="{307A474C-70BD-3603-0B81-B5AE446D3096}"/>
                </a:ext>
              </a:extLst>
            </p:cNvPr>
            <p:cNvSpPr txBox="1"/>
            <p:nvPr/>
          </p:nvSpPr>
          <p:spPr>
            <a:xfrm>
              <a:off x="545023" y="1927201"/>
              <a:ext cx="2030273" cy="108000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80010" tIns="26670" rIns="26670" bIns="2667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Pre-internship Seminars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E2D3F82-8D09-7DFA-6607-75365540B821}"/>
              </a:ext>
            </a:extLst>
          </p:cNvPr>
          <p:cNvGrpSpPr/>
          <p:nvPr/>
        </p:nvGrpSpPr>
        <p:grpSpPr>
          <a:xfrm>
            <a:off x="6462610" y="3329069"/>
            <a:ext cx="3110273" cy="1080000"/>
            <a:chOff x="5023" y="1927201"/>
            <a:chExt cx="3110273" cy="1080000"/>
          </a:xfrm>
        </p:grpSpPr>
        <p:sp>
          <p:nvSpPr>
            <p:cNvPr id="19" name="Arrow: Chevron 18">
              <a:extLst>
                <a:ext uri="{FF2B5EF4-FFF2-40B4-BE49-F238E27FC236}">
                  <a16:creationId xmlns:a16="http://schemas.microsoft.com/office/drawing/2014/main" id="{13BA3293-B044-012D-7D8E-EE5347467994}"/>
                </a:ext>
              </a:extLst>
            </p:cNvPr>
            <p:cNvSpPr/>
            <p:nvPr/>
          </p:nvSpPr>
          <p:spPr>
            <a:xfrm>
              <a:off x="5023" y="1927201"/>
              <a:ext cx="3110273" cy="1080000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Arrow: Chevron 4">
              <a:extLst>
                <a:ext uri="{FF2B5EF4-FFF2-40B4-BE49-F238E27FC236}">
                  <a16:creationId xmlns:a16="http://schemas.microsoft.com/office/drawing/2014/main" id="{4B572CDB-E28D-20EE-863C-2EBE2C868B6D}"/>
                </a:ext>
              </a:extLst>
            </p:cNvPr>
            <p:cNvSpPr txBox="1"/>
            <p:nvPr/>
          </p:nvSpPr>
          <p:spPr>
            <a:xfrm>
              <a:off x="545023" y="1927201"/>
              <a:ext cx="2030273" cy="108000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80010" tIns="26670" rIns="26670" bIns="2667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Internships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2F57A1E-9019-37A8-74E8-1E11676137A6}"/>
              </a:ext>
            </a:extLst>
          </p:cNvPr>
          <p:cNvSpPr txBox="1"/>
          <p:nvPr/>
        </p:nvSpPr>
        <p:spPr>
          <a:xfrm>
            <a:off x="2515450" y="4474164"/>
            <a:ext cx="2972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>
                <a:solidFill>
                  <a:srgbClr val="3B3B3B"/>
                </a:solidFill>
              </a:rPr>
              <a:t>Spring and Fall semesters</a:t>
            </a:r>
          </a:p>
          <a:p>
            <a:pPr algn="ctr" defTabSz="914400"/>
            <a:r>
              <a:rPr lang="en-US" sz="1600" dirty="0">
                <a:solidFill>
                  <a:srgbClr val="3B3B3B"/>
                </a:solidFill>
              </a:rPr>
              <a:t>(Monday-Wednesday-Friday)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AB5DB8-C053-F903-5688-2589AD911BBA}"/>
              </a:ext>
            </a:extLst>
          </p:cNvPr>
          <p:cNvSpPr txBox="1"/>
          <p:nvPr/>
        </p:nvSpPr>
        <p:spPr>
          <a:xfrm>
            <a:off x="6600426" y="4474163"/>
            <a:ext cx="2972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>
                <a:solidFill>
                  <a:srgbClr val="3B3B3B"/>
                </a:solidFill>
              </a:rPr>
              <a:t>Summer semester</a:t>
            </a:r>
          </a:p>
          <a:p>
            <a:pPr algn="ctr" defTabSz="914400"/>
            <a:r>
              <a:rPr lang="en-US" sz="1600" dirty="0">
                <a:solidFill>
                  <a:srgbClr val="3B3B3B"/>
                </a:solidFill>
              </a:rPr>
              <a:t>(400 hours)</a:t>
            </a:r>
          </a:p>
        </p:txBody>
      </p:sp>
    </p:spTree>
    <p:extLst>
      <p:ext uri="{BB962C8B-B14F-4D97-AF65-F5344CB8AC3E}">
        <p14:creationId xmlns:p14="http://schemas.microsoft.com/office/powerpoint/2010/main" val="15506484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29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9" y="0"/>
            <a:ext cx="5027763" cy="726225"/>
          </a:xfrm>
        </p:spPr>
        <p:txBody>
          <a:bodyPr>
            <a:noAutofit/>
          </a:bodyPr>
          <a:lstStyle/>
          <a:p>
            <a:r>
              <a:rPr lang="en-US" sz="3600" dirty="0"/>
              <a:t>NSF ATE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1907053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 2: Develop an internship program on OT/ICS and IT cybersecurity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the end of the Pre-internship Seminars, the goal is to secure 100+ paid internships each summer</a:t>
            </a: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037C06-56E8-A929-9190-7BEFC48B8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64" y="2991963"/>
            <a:ext cx="1816642" cy="6819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DF37A2-6BA1-49F1-6404-E76311D18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998" y="4169723"/>
            <a:ext cx="2312475" cy="589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61CB97-4711-6BB0-3B12-0AF06BC24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3204" y="3084573"/>
            <a:ext cx="2379144" cy="589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DF39FE-747A-8A7E-260B-3C5FA78B3B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4493" y="3884509"/>
            <a:ext cx="1837751" cy="6299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DAC8F5-15A7-2ACF-39D8-6B4E6DD6E3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3033" y="2079937"/>
            <a:ext cx="2421736" cy="6956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10FCDA-2406-B36E-0293-118DF41F03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1063" y="3068188"/>
            <a:ext cx="1354358" cy="8584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F8A415-51C6-78C2-F8B9-5234D5F4C5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997" y="1940907"/>
            <a:ext cx="2489069" cy="6148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897121-BB47-ECA7-1EDE-203AD4FAAC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3228" y="2030864"/>
            <a:ext cx="1649875" cy="7938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70A2132-D72C-A473-BA7A-5EEC989675B6}"/>
              </a:ext>
            </a:extLst>
          </p:cNvPr>
          <p:cNvSpPr/>
          <p:nvPr/>
        </p:nvSpPr>
        <p:spPr>
          <a:xfrm>
            <a:off x="327998" y="1940906"/>
            <a:ext cx="6960986" cy="2860604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71CCAE9-BDB0-4255-5A16-E01AD2A0EB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746" y="4133097"/>
            <a:ext cx="2671759" cy="6437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794EA51-FC4A-F04E-241B-8976761407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47342" y="5149523"/>
            <a:ext cx="4316661" cy="16302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4B8E5B8-CBAC-BC69-A00C-579366D8D79F}"/>
              </a:ext>
            </a:extLst>
          </p:cNvPr>
          <p:cNvSpPr txBox="1"/>
          <p:nvPr/>
        </p:nvSpPr>
        <p:spPr>
          <a:xfrm>
            <a:off x="2912826" y="5296311"/>
            <a:ext cx="4656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Visit to the Defense Information Systems Agency (DISA)</a:t>
            </a:r>
          </a:p>
          <a:p>
            <a:pPr algn="ctr"/>
            <a:r>
              <a:rPr lang="en-US" sz="1400" dirty="0"/>
              <a:t>August 2</a:t>
            </a:r>
            <a:r>
              <a:rPr lang="en-US" sz="1400" baseline="30000" dirty="0"/>
              <a:t>nd</a:t>
            </a:r>
            <a:r>
              <a:rPr lang="en-US" sz="1400" dirty="0"/>
              <a:t> 2023 - Baltimore, MD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DFB6264-0AD3-1646-4B7D-1C89239A5B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32582" y="1855739"/>
            <a:ext cx="3470724" cy="27765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25609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P4 Programmable Switches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1" y="876301"/>
            <a:ext cx="6037165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200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3</a:t>
            </a:fld>
            <a:endParaRPr lang="en-US" sz="120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1EDAAD2-235B-4BA9-82E4-729A161D1B45}"/>
              </a:ext>
            </a:extLst>
          </p:cNvPr>
          <p:cNvSpPr txBox="1">
            <a:spLocks/>
          </p:cNvSpPr>
          <p:nvPr/>
        </p:nvSpPr>
        <p:spPr>
          <a:xfrm>
            <a:off x="597550" y="1157270"/>
            <a:ext cx="10984850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P4</a:t>
            </a:r>
            <a:r>
              <a:rPr lang="en-US" sz="2200" baseline="30000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1</a:t>
            </a: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 programmable switches permit </a:t>
            </a:r>
            <a:r>
              <a:rPr lang="en-US" sz="2200" b="1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programmers</a:t>
            </a: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 to program the data plane </a:t>
            </a: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rgbClr val="D34817"/>
              </a:buClr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prstClr val="black">
                  <a:lumMod val="75000"/>
                  <a:lumOff val="25000"/>
                </a:prstClr>
              </a:solidFill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E38A64-59CF-42AF-92E6-716807F19CA5}"/>
              </a:ext>
            </a:extLst>
          </p:cNvPr>
          <p:cNvSpPr txBox="1"/>
          <p:nvPr/>
        </p:nvSpPr>
        <p:spPr>
          <a:xfrm>
            <a:off x="498723" y="5981699"/>
            <a:ext cx="97779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chemeClr val="accent2"/>
              </a:buClr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1. P4 stands for stands for Programming Protocol-independent Packet Processors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EB2490D6-AB29-3860-AFAF-49446192F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4310" y="4899903"/>
            <a:ext cx="19623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altLang="en-US" sz="1600" dirty="0"/>
              <a:t>Programmable chip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0CA43A-6B16-50F5-4FEE-5625C391A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88" y="1845580"/>
            <a:ext cx="5388922" cy="3012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21D83FE2-D923-14A9-3E70-03CA25031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4673" y="4899903"/>
            <a:ext cx="9364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altLang="en-US" sz="1600" dirty="0"/>
              <a:t>P4 code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938BCA-1897-7449-A98F-FA022C8F9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2670" y="2725974"/>
            <a:ext cx="2736411" cy="213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282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30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9" y="0"/>
            <a:ext cx="5027763" cy="726225"/>
          </a:xfrm>
        </p:spPr>
        <p:txBody>
          <a:bodyPr>
            <a:noAutofit/>
          </a:bodyPr>
          <a:lstStyle/>
          <a:p>
            <a:r>
              <a:rPr lang="en-US" sz="3600" dirty="0"/>
              <a:t>NSF ATE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1907053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 3: Advance formal and informal communities for OT/ICS and IT cybersecurity training and education</a:t>
            </a: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C9986FF-BB61-3021-B1D7-F0C267DE6682}"/>
              </a:ext>
            </a:extLst>
          </p:cNvPr>
          <p:cNvGraphicFramePr>
            <a:graphicFrameLocks noGrp="1"/>
          </p:cNvGraphicFramePr>
          <p:nvPr/>
        </p:nvGraphicFramePr>
        <p:xfrm>
          <a:off x="609601" y="1970093"/>
          <a:ext cx="10972799" cy="3896273"/>
        </p:xfrm>
        <a:graphic>
          <a:graphicData uri="http://schemas.openxmlformats.org/drawingml/2006/table">
            <a:tbl>
              <a:tblPr firstRow="1" firstCol="1" bandRow="1"/>
              <a:tblGrid>
                <a:gridCol w="342506">
                  <a:extLst>
                    <a:ext uri="{9D8B030D-6E8A-4147-A177-3AD203B41FA5}">
                      <a16:colId xmlns:a16="http://schemas.microsoft.com/office/drawing/2014/main" val="145572435"/>
                    </a:ext>
                  </a:extLst>
                </a:gridCol>
                <a:gridCol w="2375555">
                  <a:extLst>
                    <a:ext uri="{9D8B030D-6E8A-4147-A177-3AD203B41FA5}">
                      <a16:colId xmlns:a16="http://schemas.microsoft.com/office/drawing/2014/main" val="2565138167"/>
                    </a:ext>
                  </a:extLst>
                </a:gridCol>
                <a:gridCol w="1696825">
                  <a:extLst>
                    <a:ext uri="{9D8B030D-6E8A-4147-A177-3AD203B41FA5}">
                      <a16:colId xmlns:a16="http://schemas.microsoft.com/office/drawing/2014/main" val="1079585114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531391913"/>
                    </a:ext>
                  </a:extLst>
                </a:gridCol>
                <a:gridCol w="3814713">
                  <a:extLst>
                    <a:ext uri="{9D8B030D-6E8A-4147-A177-3AD203B41FA5}">
                      <a16:colId xmlns:a16="http://schemas.microsoft.com/office/drawing/2014/main" val="1103693401"/>
                    </a:ext>
                  </a:extLst>
                </a:gridCol>
              </a:tblGrid>
              <a:tr h="4725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b="1">
                          <a:solidFill>
                            <a:srgbClr val="231F20"/>
                          </a:solidFill>
                          <a:effectLst/>
                          <a:highlight>
                            <a:srgbClr val="D6E3BC"/>
                          </a:highligh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highlight>
                          <a:srgbClr val="D6E3B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b="1">
                          <a:solidFill>
                            <a:srgbClr val="231F20"/>
                          </a:solidFill>
                          <a:effectLst/>
                          <a:highlight>
                            <a:srgbClr val="D6E3BC"/>
                          </a:highligh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Activity</a:t>
                      </a:r>
                      <a:endParaRPr lang="en-US" sz="1400">
                        <a:effectLst/>
                        <a:highlight>
                          <a:srgbClr val="D6E3B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b="1" dirty="0">
                          <a:solidFill>
                            <a:srgbClr val="231F20"/>
                          </a:solidFill>
                          <a:effectLst/>
                          <a:highlight>
                            <a:srgbClr val="D6E3BC"/>
                          </a:highligh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Community</a:t>
                      </a:r>
                      <a:endParaRPr lang="en-US" sz="1400" dirty="0">
                        <a:effectLst/>
                        <a:highlight>
                          <a:srgbClr val="D6E3B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b="1">
                          <a:solidFill>
                            <a:srgbClr val="231F20"/>
                          </a:solidFill>
                          <a:effectLst/>
                          <a:highlight>
                            <a:srgbClr val="D6E3BC"/>
                          </a:highligh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Subject / Libraries</a:t>
                      </a:r>
                      <a:endParaRPr lang="en-US" sz="1400">
                        <a:effectLst/>
                        <a:highlight>
                          <a:srgbClr val="D6E3B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b="1">
                          <a:solidFill>
                            <a:srgbClr val="231F20"/>
                          </a:solidFill>
                          <a:effectLst/>
                          <a:highlight>
                            <a:srgbClr val="D6E3BC"/>
                          </a:highligh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Support Type</a:t>
                      </a:r>
                      <a:endParaRPr lang="en-US" sz="1400">
                        <a:effectLst/>
                        <a:highlight>
                          <a:srgbClr val="D6E3B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683381"/>
                  </a:ext>
                </a:extLst>
              </a:tr>
              <a:tr h="55027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Academic courses (16-week – formal, supervised)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Colleges in the Carolinas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All college-level libraries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(1) Access to Academic Cloud; (2) Train instructors (train-the-trainer).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62153"/>
                  </a:ext>
                </a:extLst>
              </a:tr>
              <a:tr h="282804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High school courses, 16+16- (formal, supervised)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High schools in the Carolinas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Intro to OT/ICS Cybersecurity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(1) Access to Academic Cloud; (2) Train instructors (train-the-trainer).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986908"/>
                  </a:ext>
                </a:extLst>
              </a:tr>
              <a:tr h="3089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Intro to IT Cybersecurity and Intro to IT Networks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4551664"/>
                  </a:ext>
                </a:extLst>
              </a:tr>
              <a:tr h="44865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Third party academic courses (formal, unsupervised)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Other high schools, colleges, universities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All libraries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(1) Access to the Academic Cloud (unsupervised); (2) Train instructors (train-the-trainer).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1901308"/>
                  </a:ext>
                </a:extLst>
              </a:tr>
              <a:tr h="54675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Train-the-trainer courses (formal, supervised)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CSSIA, WASTC, SCC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All libraries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(1) Access to Academic Cloud; (2) Train instructors (train-the-trainer).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2330754"/>
                  </a:ext>
                </a:extLst>
              </a:tr>
              <a:tr h="52790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b="1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b="1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ICS courses (informal, unsupervised)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b="1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ICS COP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b="1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All OT / CCS cybersecurity libraries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b="1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(1) Access to Academic Cloud; (2) Train instructors (train-the-trainer).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854543"/>
                  </a:ext>
                </a:extLst>
              </a:tr>
              <a:tr h="56560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IT tutorials (informal, unsupervised)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Internet2 and LBNL’s COP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All college-level IT cybersecurity libraries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(1) Access to Academic Cloud; (2) Training tutorials.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914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46328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31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9" y="0"/>
            <a:ext cx="5027763" cy="726225"/>
          </a:xfrm>
        </p:spPr>
        <p:txBody>
          <a:bodyPr>
            <a:noAutofit/>
          </a:bodyPr>
          <a:lstStyle/>
          <a:p>
            <a:r>
              <a:rPr lang="en-US" sz="3600" dirty="0"/>
              <a:t>NSF ATE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1907053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 3: Advance formal and informal communities for OT/ICS and IT cybersecurity training and education</a:t>
            </a: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C9986FF-BB61-3021-B1D7-F0C267DE6682}"/>
              </a:ext>
            </a:extLst>
          </p:cNvPr>
          <p:cNvGraphicFramePr>
            <a:graphicFrameLocks noGrp="1"/>
          </p:cNvGraphicFramePr>
          <p:nvPr/>
        </p:nvGraphicFramePr>
        <p:xfrm>
          <a:off x="609601" y="1965436"/>
          <a:ext cx="10972799" cy="2846255"/>
        </p:xfrm>
        <a:graphic>
          <a:graphicData uri="http://schemas.openxmlformats.org/drawingml/2006/table">
            <a:tbl>
              <a:tblPr firstRow="1" firstCol="1" bandRow="1"/>
              <a:tblGrid>
                <a:gridCol w="342506">
                  <a:extLst>
                    <a:ext uri="{9D8B030D-6E8A-4147-A177-3AD203B41FA5}">
                      <a16:colId xmlns:a16="http://schemas.microsoft.com/office/drawing/2014/main" val="145572435"/>
                    </a:ext>
                  </a:extLst>
                </a:gridCol>
                <a:gridCol w="2375555">
                  <a:extLst>
                    <a:ext uri="{9D8B030D-6E8A-4147-A177-3AD203B41FA5}">
                      <a16:colId xmlns:a16="http://schemas.microsoft.com/office/drawing/2014/main" val="2565138167"/>
                    </a:ext>
                  </a:extLst>
                </a:gridCol>
                <a:gridCol w="1696825">
                  <a:extLst>
                    <a:ext uri="{9D8B030D-6E8A-4147-A177-3AD203B41FA5}">
                      <a16:colId xmlns:a16="http://schemas.microsoft.com/office/drawing/2014/main" val="1079585114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531391913"/>
                    </a:ext>
                  </a:extLst>
                </a:gridCol>
                <a:gridCol w="3814713">
                  <a:extLst>
                    <a:ext uri="{9D8B030D-6E8A-4147-A177-3AD203B41FA5}">
                      <a16:colId xmlns:a16="http://schemas.microsoft.com/office/drawing/2014/main" val="1103693401"/>
                    </a:ext>
                  </a:extLst>
                </a:gridCol>
              </a:tblGrid>
              <a:tr h="2037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b="1">
                          <a:solidFill>
                            <a:srgbClr val="231F20"/>
                          </a:solidFill>
                          <a:effectLst/>
                          <a:highlight>
                            <a:srgbClr val="D6E3BC"/>
                          </a:highligh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highlight>
                          <a:srgbClr val="D6E3B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b="1">
                          <a:solidFill>
                            <a:srgbClr val="231F20"/>
                          </a:solidFill>
                          <a:effectLst/>
                          <a:highlight>
                            <a:srgbClr val="D6E3BC"/>
                          </a:highligh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Activity</a:t>
                      </a:r>
                      <a:endParaRPr lang="en-US" sz="1400">
                        <a:effectLst/>
                        <a:highlight>
                          <a:srgbClr val="D6E3B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b="1">
                          <a:solidFill>
                            <a:srgbClr val="231F20"/>
                          </a:solidFill>
                          <a:effectLst/>
                          <a:highlight>
                            <a:srgbClr val="D6E3BC"/>
                          </a:highligh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Community</a:t>
                      </a:r>
                      <a:endParaRPr lang="en-US" sz="1400">
                        <a:effectLst/>
                        <a:highlight>
                          <a:srgbClr val="D6E3B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b="1">
                          <a:solidFill>
                            <a:srgbClr val="231F20"/>
                          </a:solidFill>
                          <a:effectLst/>
                          <a:highlight>
                            <a:srgbClr val="D6E3BC"/>
                          </a:highligh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Subject / Libraries</a:t>
                      </a:r>
                      <a:endParaRPr lang="en-US" sz="1400">
                        <a:effectLst/>
                        <a:highlight>
                          <a:srgbClr val="D6E3B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b="1">
                          <a:solidFill>
                            <a:srgbClr val="231F20"/>
                          </a:solidFill>
                          <a:effectLst/>
                          <a:highlight>
                            <a:srgbClr val="D6E3BC"/>
                          </a:highligh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Support Type</a:t>
                      </a:r>
                      <a:endParaRPr lang="en-US" sz="1400">
                        <a:effectLst/>
                        <a:highlight>
                          <a:srgbClr val="D6E3B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683381"/>
                  </a:ext>
                </a:extLst>
              </a:tr>
              <a:tr h="63886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Self-paced training courses for military-connected personnel (informal, unsupervised)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CIAB, U.S. National Guard, NIWC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All college-level libraries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(1) Access to the Academic Cloud; (2) Courses to train military instructors (train-the-trainer).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1621186"/>
                  </a:ext>
                </a:extLst>
              </a:tr>
              <a:tr h="8564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FABRIC tutorials (informal, unsupervised)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FABRIC COP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Advanced programmable networks (smart NICs and P4 programmable switches)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(1) Access to Academic Cloud; (2) Co-located training tutorials to FABRIC community events.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0498627"/>
                  </a:ext>
                </a:extLst>
              </a:tr>
              <a:tr h="103949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Cybersecurity Competitions: DOE’s </a:t>
                      </a:r>
                      <a:r>
                        <a:rPr lang="en-US" sz="1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CyberForce</a:t>
                      </a:r>
                      <a:r>
                        <a:rPr lang="en-US" sz="1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and SC’s PCDC (informal, unsupervised)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High schools and colleges in the Carolinas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Libraries 1-2 for DOE’s </a:t>
                      </a:r>
                      <a:r>
                        <a:rPr lang="en-US" sz="1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CyberForce</a:t>
                      </a:r>
                      <a:r>
                        <a:rPr lang="en-US" sz="1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Competition, and libraries 6-8 for PCDC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(1) Access to Academic Cloud to high-school and college instructors and their students, participating in the competitions.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94" marR="54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3397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70095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549" y="1024399"/>
            <a:ext cx="10984851" cy="4800599"/>
          </a:xfrm>
        </p:spPr>
        <p:txBody>
          <a:bodyPr>
            <a:normAutofit/>
          </a:bodyPr>
          <a:lstStyle/>
          <a:p>
            <a:pPr marL="573582" lvl="1" indent="-280981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0981" indent="-280981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32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4F7A7D-0361-C0DC-2348-1EEB210DE9C3}"/>
              </a:ext>
            </a:extLst>
          </p:cNvPr>
          <p:cNvSpPr/>
          <p:nvPr/>
        </p:nvSpPr>
        <p:spPr>
          <a:xfrm>
            <a:off x="2149520" y="1576390"/>
            <a:ext cx="7880909" cy="369661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Office of Naval Research</a:t>
            </a:r>
          </a:p>
          <a:p>
            <a:pPr algn="ctr"/>
            <a:r>
              <a:rPr lang="en-US" sz="2000" dirty="0"/>
              <a:t>“Preparing Cyber Warfare Professionals by Integration of Curriculum, Experiences, and Internships”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February 1 2023 – January 30 2026</a:t>
            </a:r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779D22-4EAE-CCCE-092F-F40D05EA1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157" y="4231324"/>
            <a:ext cx="1927634" cy="90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146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33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9" y="0"/>
            <a:ext cx="5027763" cy="726225"/>
          </a:xfrm>
        </p:spPr>
        <p:txBody>
          <a:bodyPr>
            <a:noAutofit/>
          </a:bodyPr>
          <a:lstStyle/>
          <a:p>
            <a:r>
              <a:rPr lang="en-US" sz="3600" dirty="0"/>
              <a:t>ONR Cyber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2321833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 1: Advance formal and informal cyber communities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Twelve-week C4ISR1 research experience (formal learning)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Workshops and tutorials (informal learning)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5333CD-1280-D7AD-F0EA-A7FC308F1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36" y="1522617"/>
            <a:ext cx="1933575" cy="17430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CFDADF-DCEE-E70D-92A8-C9CB7D935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514" y="1584529"/>
            <a:ext cx="1895475" cy="1619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9161DB-8201-CFA5-28F8-E95C2AE77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3793" y="1603579"/>
            <a:ext cx="1866900" cy="15811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18E3328-51D8-1479-51E9-EA16F0214FAA}"/>
              </a:ext>
            </a:extLst>
          </p:cNvPr>
          <p:cNvSpPr txBox="1"/>
          <p:nvPr/>
        </p:nvSpPr>
        <p:spPr>
          <a:xfrm>
            <a:off x="811331" y="6530454"/>
            <a:ext cx="86502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0" i="0" dirty="0">
                <a:solidFill>
                  <a:srgbClr val="040C28"/>
                </a:solidFill>
                <a:effectLst/>
                <a:latin typeface="+mj-lt"/>
              </a:rPr>
              <a:t>1. C4ISR: Command, Control, Communications, Computers, Intelligence, Surveillance and Reconnaissance</a:t>
            </a:r>
            <a:endParaRPr lang="en-US" sz="1400" dirty="0"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90AE5F8-738D-B296-BB5B-ECCC214C4B54}"/>
              </a:ext>
            </a:extLst>
          </p:cNvPr>
          <p:cNvCxnSpPr>
            <a:cxnSpLocks/>
          </p:cNvCxnSpPr>
          <p:nvPr/>
        </p:nvCxnSpPr>
        <p:spPr>
          <a:xfrm>
            <a:off x="930923" y="6490986"/>
            <a:ext cx="75626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408F209-FC39-2311-BC81-5BAA762658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41" y="3929409"/>
            <a:ext cx="4168164" cy="2344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129A50-0033-A8EC-D07A-C370A76B62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755" y="2113036"/>
            <a:ext cx="3507104" cy="263192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B565F8-375C-F49A-9F4B-D5696A145187}"/>
              </a:ext>
            </a:extLst>
          </p:cNvPr>
          <p:cNvSpPr txBox="1"/>
          <p:nvPr/>
        </p:nvSpPr>
        <p:spPr>
          <a:xfrm>
            <a:off x="5001358" y="4342226"/>
            <a:ext cx="2339213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Workshop on Security Applications with P4, FABRIC Community Workshop, Austin, TX, April 24, 2023 (with Texas Advanced Computing Center).</a:t>
            </a:r>
            <a:endParaRPr lang="en-US" sz="13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0D631E-3B12-AA53-E4BF-5D7E4D66BC49}"/>
              </a:ext>
            </a:extLst>
          </p:cNvPr>
          <p:cNvSpPr txBox="1"/>
          <p:nvPr/>
        </p:nvSpPr>
        <p:spPr>
          <a:xfrm>
            <a:off x="7734561" y="4815447"/>
            <a:ext cx="40887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Workshop on Fine-grained Network Measurements with P4, Internet2 Technology Exchange Conference, Minneapolis, MN, Sep. 18, 2023 (with LBNL / ESnet).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459929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867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34</a:t>
            </a:fld>
            <a:endParaRPr lang="en-US" sz="1867" dirty="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9" y="0"/>
            <a:ext cx="5027763" cy="726225"/>
          </a:xfrm>
        </p:spPr>
        <p:txBody>
          <a:bodyPr>
            <a:noAutofit/>
          </a:bodyPr>
          <a:lstStyle/>
          <a:p>
            <a:r>
              <a:rPr lang="en-US" sz="3600" dirty="0"/>
              <a:t>ONR Cyber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77928" y="726224"/>
            <a:ext cx="2321833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477928" y="796708"/>
            <a:ext cx="11386075" cy="546586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 2: Expand the Academic Cloud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Example: Lab library on “Fundamentals of Cybersecurity”</a:t>
            </a: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356" lvl="1" indent="-3429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0437" lvl="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0981" indent="-28098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2DEFFDBF-2E75-126E-F3B3-425CD42A7DB4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28" y="1715176"/>
            <a:ext cx="5893572" cy="41822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12DF8D-DBC7-51EE-DE0C-09F27825676D}"/>
              </a:ext>
            </a:extLst>
          </p:cNvPr>
          <p:cNvSpPr txBox="1"/>
          <p:nvPr/>
        </p:nvSpPr>
        <p:spPr>
          <a:xfrm>
            <a:off x="477928" y="5926126"/>
            <a:ext cx="58935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2601" lvl="1" algn="ctr">
              <a:spcBef>
                <a:spcPts val="600"/>
              </a:spcBef>
              <a:spcAft>
                <a:spcPts val="0"/>
              </a:spcAft>
            </a:pPr>
            <a:r>
              <a:rPr lang="en-US" sz="1400" dirty="0"/>
              <a:t>Border router implements policy rules to protect internal network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630A64-CDDF-EB5F-DE5F-B9234076E849}"/>
              </a:ext>
            </a:extLst>
          </p:cNvPr>
          <p:cNvSpPr txBox="1"/>
          <p:nvPr/>
        </p:nvSpPr>
        <p:spPr>
          <a:xfrm>
            <a:off x="6846217" y="1067102"/>
            <a:ext cx="5017786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1963" indent="-461963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Lab 1: 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Reconnaissance: Scanning with NMAP, Vulnerability Assessment with OpenVAS</a:t>
            </a:r>
          </a:p>
          <a:p>
            <a:pPr marL="461963" indent="-461963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Lab 2: 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Remote Access Trojan (RAT) using Reverse TCP Meterpreter</a:t>
            </a:r>
          </a:p>
          <a:p>
            <a:pPr marL="461963" indent="-461963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Lab 3: 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Escalating Privileges and Installing a Backdoor</a:t>
            </a:r>
          </a:p>
          <a:p>
            <a:pPr marL="461963" indent="-461963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Lab 4: 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Collecting Information with Spyware: Screen Captures and Keyloggers</a:t>
            </a:r>
          </a:p>
          <a:p>
            <a:pPr marL="461963" indent="-461963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Lab 5: 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Social Engineering Attack: Credentials Harvesting and Remote Access through Phishing Emails</a:t>
            </a:r>
          </a:p>
          <a:p>
            <a:pPr marL="461963" indent="-461963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Lab 6: 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SQL Injection Attack on a Web Application</a:t>
            </a:r>
          </a:p>
          <a:p>
            <a:pPr marL="461963" indent="-461963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Lab 7: 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Cross-site Scripting (XSS) Attack on a Web Application</a:t>
            </a:r>
          </a:p>
          <a:p>
            <a:pPr marL="461963" indent="-461963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Lab 8: 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Denial of Service (DoS) Attacks: SYN/FIN/RST Flood, Smurf attack, and </a:t>
            </a:r>
            <a:r>
              <a:rPr lang="en-US" sz="12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SlowLoris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cs typeface="Arial" panose="020B0604020202020204" pitchFamily="34" charset="0"/>
            </a:endParaRPr>
          </a:p>
          <a:p>
            <a:pPr marL="461963" indent="-461963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Lab 9: 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Cryptographic Hashing and Symmetric Encryption</a:t>
            </a:r>
          </a:p>
          <a:p>
            <a:pPr marL="461963" indent="-461963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Lab 10: 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Asymmetric Encryption: RSA, Digital Signatures, Diffie-Hellman</a:t>
            </a:r>
          </a:p>
          <a:p>
            <a:pPr marL="461963" indent="-461963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Lab 11: 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Public Key Infrastructure: Certificate Authority, Digital Certificate</a:t>
            </a:r>
          </a:p>
          <a:p>
            <a:pPr marL="461963" indent="-461963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Lab 12: 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Configuring a Stateful Packet Filter using iptables</a:t>
            </a:r>
          </a:p>
          <a:p>
            <a:pPr marL="461963" indent="-461963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Lab 13: 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Online Dictionary Attack against a Login Webpage</a:t>
            </a:r>
          </a:p>
          <a:p>
            <a:pPr marL="461963" indent="-461963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Lab 14: 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Intrusion Detection and Prevention using Suricata</a:t>
            </a:r>
          </a:p>
          <a:p>
            <a:pPr marL="461963" indent="-461963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200" b="1" i="0" u="none" strike="noStrike" kern="1200" dirty="0">
                <a:solidFill>
                  <a:srgbClr val="444444"/>
                </a:solidFill>
                <a:effectLst/>
                <a:cs typeface="Arial" panose="020B0604020202020204" pitchFamily="34" charset="0"/>
              </a:rPr>
              <a:t>Lab 15: </a:t>
            </a:r>
            <a:r>
              <a:rPr lang="en-US" sz="1200" b="0" i="0" u="none" strike="noStrike" kern="1200" dirty="0">
                <a:solidFill>
                  <a:srgbClr val="444444"/>
                </a:solidFill>
                <a:effectLst/>
                <a:cs typeface="Arial" panose="020B0604020202020204" pitchFamily="34" charset="0"/>
              </a:rPr>
              <a:t>Packet Sniffing and Relay Attack</a:t>
            </a:r>
          </a:p>
          <a:p>
            <a:pPr marL="461963" indent="-461963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200" b="1" i="0" u="none" strike="noStrike" kern="1200" dirty="0">
                <a:solidFill>
                  <a:srgbClr val="444444"/>
                </a:solidFill>
                <a:effectLst/>
                <a:cs typeface="Arial" panose="020B0604020202020204" pitchFamily="34" charset="0"/>
              </a:rPr>
              <a:t>Lab 16: </a:t>
            </a:r>
            <a:r>
              <a:rPr lang="en-US" sz="1200" b="0" i="0" u="none" strike="noStrike" kern="1200" dirty="0">
                <a:solidFill>
                  <a:srgbClr val="444444"/>
                </a:solidFill>
                <a:effectLst/>
                <a:cs typeface="Arial" panose="020B0604020202020204" pitchFamily="34" charset="0"/>
              </a:rPr>
              <a:t>DNS Cache Poisoning</a:t>
            </a:r>
          </a:p>
          <a:p>
            <a:pPr marL="461963" indent="-461963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200" b="1" i="0" u="none" strike="noStrike" kern="1200" dirty="0">
                <a:solidFill>
                  <a:srgbClr val="444444"/>
                </a:solidFill>
                <a:effectLst/>
                <a:cs typeface="Arial" panose="020B0604020202020204" pitchFamily="34" charset="0"/>
              </a:rPr>
              <a:t>Lab 17: </a:t>
            </a:r>
            <a:r>
              <a:rPr lang="en-US" sz="1200" b="0" i="0" u="none" strike="noStrike" kern="1200" dirty="0">
                <a:solidFill>
                  <a:srgbClr val="444444"/>
                </a:solidFill>
                <a:effectLst/>
                <a:cs typeface="Arial" panose="020B0604020202020204" pitchFamily="34" charset="0"/>
              </a:rPr>
              <a:t>Man in the Middle Attack using ARP Spoofing</a:t>
            </a:r>
          </a:p>
          <a:p>
            <a:pPr marL="461963" indent="-461963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200" b="1" i="0" u="none" strike="noStrike" kern="1200" dirty="0">
                <a:solidFill>
                  <a:srgbClr val="444444"/>
                </a:solidFill>
                <a:effectLst/>
                <a:cs typeface="Arial" panose="020B0604020202020204" pitchFamily="34" charset="0"/>
              </a:rPr>
              <a:t>Lab 18: </a:t>
            </a:r>
            <a:r>
              <a:rPr lang="en-US" sz="1200" b="0" i="0" u="none" strike="noStrike" kern="1200" dirty="0">
                <a:solidFill>
                  <a:srgbClr val="444444"/>
                </a:solidFill>
                <a:effectLst/>
                <a:cs typeface="Arial" panose="020B0604020202020204" pitchFamily="34" charset="0"/>
              </a:rPr>
              <a:t>Understanding Buffer Overflow Attacks in a Vulnerable Application</a:t>
            </a:r>
          </a:p>
          <a:p>
            <a:pPr marL="461963" indent="-461963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200" b="1" i="0" u="none" strike="noStrike" kern="1200" dirty="0">
                <a:solidFill>
                  <a:srgbClr val="444444"/>
                </a:solidFill>
                <a:effectLst/>
                <a:cs typeface="Arial" panose="020B0604020202020204" pitchFamily="34" charset="0"/>
              </a:rPr>
              <a:t>Lab 19: </a:t>
            </a:r>
            <a:r>
              <a:rPr lang="en-US" sz="1200" b="0" i="0" u="none" strike="noStrike" kern="1200" dirty="0">
                <a:solidFill>
                  <a:srgbClr val="444444"/>
                </a:solidFill>
                <a:effectLst/>
                <a:cs typeface="Arial" panose="020B0604020202020204" pitchFamily="34" charset="0"/>
              </a:rPr>
              <a:t>Conducting Offline Password Attacks</a:t>
            </a:r>
            <a:endParaRPr lang="en-US" sz="1200" b="0" i="0" u="none" strike="noStrike" dirty="0">
              <a:effectLst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0628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65401"/>
            <a:ext cx="11348720" cy="1579879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DEMO – Spyware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>
                <a:hlinkClick r:id="rId2"/>
              </a:rPr>
              <a:t>https://youtu.be/x_7jsXsn_YU</a:t>
            </a:r>
            <a:r>
              <a:rPr lang="en-US" sz="3200" dirty="0"/>
              <a:t>  </a:t>
            </a:r>
            <a:endParaRPr lang="en-US" sz="3200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2490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F546B-8223-4D9B-4090-6AD23D19A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26451-C177-E6BE-C4A8-7BC011E71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449FA-375C-B8A5-AD69-73872BCAA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38C60F48-EAB5-A54D-B834-7AA360F30939}" type="slidenum">
              <a:rPr lang="en-US" kern="1200">
                <a:latin typeface="Calibri" panose="020F0502020204030204"/>
                <a:ea typeface="+mn-ea"/>
                <a:cs typeface="+mn-cs"/>
              </a:rPr>
              <a:pPr defTabSz="457189"/>
              <a:t>36</a:t>
            </a:fld>
            <a:endParaRPr lang="en-US" kern="1200"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02CF020-D342-0FAC-62BB-56789CE332E9}"/>
              </a:ext>
            </a:extLst>
          </p:cNvPr>
          <p:cNvCxnSpPr>
            <a:cxnSpLocks/>
          </p:cNvCxnSpPr>
          <p:nvPr/>
        </p:nvCxnSpPr>
        <p:spPr>
          <a:xfrm>
            <a:off x="597549" y="876301"/>
            <a:ext cx="1485251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3" name="SPYWARE">
            <a:hlinkClick r:id="" action="ppaction://media"/>
            <a:extLst>
              <a:ext uri="{FF2B5EF4-FFF2-40B4-BE49-F238E27FC236}">
                <a16:creationId xmlns:a16="http://schemas.microsoft.com/office/drawing/2014/main" id="{01541AA8-C054-F3B7-A197-BC2FD5E2C4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7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P4 Programmable Switches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1" y="876301"/>
            <a:ext cx="6037165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200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4</a:t>
            </a:fld>
            <a:endParaRPr lang="en-US" sz="1200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1EDAAD2-235B-4BA9-82E4-729A161D1B45}"/>
              </a:ext>
            </a:extLst>
          </p:cNvPr>
          <p:cNvSpPr txBox="1">
            <a:spLocks/>
          </p:cNvSpPr>
          <p:nvPr/>
        </p:nvSpPr>
        <p:spPr>
          <a:xfrm>
            <a:off x="597550" y="1153999"/>
            <a:ext cx="10545372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P4</a:t>
            </a:r>
            <a:r>
              <a:rPr lang="en-US" sz="2200" baseline="30000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1</a:t>
            </a: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 programmable switches permit </a:t>
            </a:r>
            <a:r>
              <a:rPr lang="en-US" sz="2200" b="1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programmers</a:t>
            </a: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 to program the data plane </a:t>
            </a:r>
          </a:p>
          <a:p>
            <a:pPr marL="673591" lvl="1" indent="-38099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Define and parse new protocols</a:t>
            </a: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  <a:sym typeface="Arial"/>
            </a:endParaRPr>
          </a:p>
          <a:p>
            <a:pPr marL="673591" lvl="1" indent="-380990" defTabSz="914377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Customize packet processing functions</a:t>
            </a:r>
          </a:p>
          <a:p>
            <a:pPr marL="673591" lvl="1" indent="-380990" defTabSz="914377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Measure events occurring in the data plane with </a:t>
            </a:r>
          </a:p>
          <a:p>
            <a:pPr marL="292601" lvl="1" indent="0" defTabSz="914377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None/>
              <a:defRPr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     </a:t>
            </a: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high precision</a:t>
            </a:r>
          </a:p>
          <a:p>
            <a:pPr marL="673591" lvl="1" indent="-380990" defTabSz="914377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Offload applications to the data plane</a:t>
            </a:r>
            <a:endParaRPr lang="en-US" sz="1800" dirty="0">
              <a:solidFill>
                <a:prstClr val="black">
                  <a:lumMod val="75000"/>
                  <a:lumOff val="25000"/>
                </a:prstClr>
              </a:solidFill>
              <a:sym typeface="Arial"/>
            </a:endParaRP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rgbClr val="D34817"/>
              </a:buClr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prstClr val="black">
                  <a:lumMod val="75000"/>
                  <a:lumOff val="25000"/>
                </a:prstClr>
              </a:solidFill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B27137-D0AA-497D-9760-FD51A5985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841" y="1765301"/>
            <a:ext cx="4669080" cy="32225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7F81F34-93EC-4CED-8AC2-0CD09B8EEEEB}"/>
              </a:ext>
            </a:extLst>
          </p:cNvPr>
          <p:cNvSpPr txBox="1"/>
          <p:nvPr/>
        </p:nvSpPr>
        <p:spPr>
          <a:xfrm>
            <a:off x="1364937" y="5724406"/>
            <a:ext cx="97779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9B2D1F"/>
              </a:buClr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Reproduced from N. McKeown. Creating an End-to-End Programming Model for Packet Forwarding. Available: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https://www.youtube.com/watch?v=fiBuao6YZl0&amp;t=631s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997689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60F48-EAB5-A54D-B834-7AA360F309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923190-80D7-32A7-A9A4-A0D33A3A2AA7}"/>
              </a:ext>
            </a:extLst>
          </p:cNvPr>
          <p:cNvSpPr/>
          <p:nvPr/>
        </p:nvSpPr>
        <p:spPr>
          <a:xfrm>
            <a:off x="1550504" y="1620078"/>
            <a:ext cx="9153980" cy="365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cs typeface="Arial" panose="020B0604020202020204" pitchFamily="34" charset="0"/>
              </a:rPr>
              <a:t>NSF </a:t>
            </a:r>
            <a:r>
              <a:rPr lang="en-US" sz="2000" dirty="0" err="1">
                <a:solidFill>
                  <a:prstClr val="white"/>
                </a:solidFill>
                <a:cs typeface="Arial" panose="020B0604020202020204" pitchFamily="34" charset="0"/>
              </a:rPr>
              <a:t>Cybertraining</a:t>
            </a:r>
            <a:r>
              <a:rPr lang="en-US" sz="2000" dirty="0">
                <a:solidFill>
                  <a:prstClr val="white"/>
                </a:solidFill>
                <a:cs typeface="Arial" panose="020B0604020202020204" pitchFamily="34" charset="0"/>
              </a:rPr>
              <a:t> 2403360: “OAC Core: Enhancing Network Security by Implementing an ML Malware Detection and Classification Scheme in P4 Programmable Data Planes and </a:t>
            </a:r>
            <a:r>
              <a:rPr lang="en-US" sz="2000" dirty="0" err="1">
                <a:solidFill>
                  <a:prstClr val="white"/>
                </a:solidFill>
                <a:cs typeface="Arial" panose="020B0604020202020204" pitchFamily="34" charset="0"/>
              </a:rPr>
              <a:t>SmartNICs</a:t>
            </a:r>
            <a:r>
              <a:rPr lang="en-US" sz="2000" dirty="0">
                <a:solidFill>
                  <a:prstClr val="white"/>
                </a:solidFill>
                <a:cs typeface="Arial" panose="020B0604020202020204" pitchFamily="34" charset="0"/>
              </a:rPr>
              <a:t>”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cs typeface="Arial" panose="020B0604020202020204" pitchFamily="34" charset="0"/>
              </a:rPr>
              <a:t>July 1, 2024 – June 30, 2027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E1F0FD-273D-E1B0-E84F-9E9F7976D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163" y="4239955"/>
            <a:ext cx="1005673" cy="91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89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DGAs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549" y="1028700"/>
            <a:ext cx="10984851" cy="4800599"/>
          </a:xfrm>
        </p:spPr>
        <p:txBody>
          <a:bodyPr>
            <a:normAutofit/>
          </a:bodyPr>
          <a:lstStyle/>
          <a:p>
            <a:pPr marL="233363" indent="-233363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Attackers often use a Command and Control (C2) server to establish communication between infected host/s and bot master </a:t>
            </a:r>
          </a:p>
          <a:p>
            <a:pPr marL="233363" indent="-233363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Domain Generation Algorithms (DGAs) are the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de facto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dynamic C2 communication method used by malware, including botnets, ransomware, and many others</a:t>
            </a:r>
          </a:p>
          <a:p>
            <a:pPr marL="280981" indent="-280981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1" y="876303"/>
            <a:ext cx="4580736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200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6</a:t>
            </a:fld>
            <a:endParaRPr lang="en-US" sz="1200"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9856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DGAs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549" y="1028700"/>
            <a:ext cx="5498451" cy="4800599"/>
          </a:xfrm>
        </p:spPr>
        <p:txBody>
          <a:bodyPr>
            <a:normAutofit/>
          </a:bodyPr>
          <a:lstStyle/>
          <a:p>
            <a:pPr marL="233363" indent="-233363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DGAs evade firewall controls by frequently changing the domain name selected from a large pool of candidates</a:t>
            </a:r>
          </a:p>
          <a:p>
            <a:pPr marL="233363" indent="-233363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malware makes DNS queries to resolve the IP addresses of these generated domains</a:t>
            </a:r>
          </a:p>
          <a:p>
            <a:pPr marL="233363" indent="-233363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Only a few of these queries will be successful; most of them will result in Non-Existent Domain (NXD) responses</a:t>
            </a:r>
          </a:p>
          <a:p>
            <a:pPr marL="280981" indent="-280981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1" y="876303"/>
            <a:ext cx="4580736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200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7</a:t>
            </a:fld>
            <a:endParaRPr lang="en-US" sz="1200"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CA1FB6-AB3B-4C59-20C6-B16670B8F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397" y="774581"/>
            <a:ext cx="4930020" cy="360764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A02E92F4-DA2A-471A-B183-3DAF9DD4DBCC}"/>
              </a:ext>
            </a:extLst>
          </p:cNvPr>
          <p:cNvSpPr txBox="1"/>
          <p:nvPr/>
        </p:nvSpPr>
        <p:spPr>
          <a:xfrm>
            <a:off x="6744099" y="4404068"/>
            <a:ext cx="498931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just">
              <a:spcBef>
                <a:spcPts val="0"/>
              </a:spcBef>
              <a:spcAft>
                <a:spcPts val="1000"/>
              </a:spcAft>
            </a:pPr>
            <a:r>
              <a:rPr lang="en-US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(1) DNS queries. (2) (NXD) replies. (3) Eventually, a query for the actual domain is sent and malware-C2 communication starts.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634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DGAs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549" y="1028700"/>
            <a:ext cx="5498451" cy="4800599"/>
          </a:xfrm>
        </p:spPr>
        <p:txBody>
          <a:bodyPr>
            <a:normAutofit/>
          </a:bodyPr>
          <a:lstStyle/>
          <a:p>
            <a:pPr marL="233363" indent="-233363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DGAs evade firewall controls by frequently changing the domain name selected from a large pool of candidates</a:t>
            </a:r>
          </a:p>
          <a:p>
            <a:pPr marL="233363" indent="-233363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malware makes DNS queries to resolve the IP addresses of these generated domains</a:t>
            </a:r>
          </a:p>
          <a:p>
            <a:pPr marL="233363" indent="-233363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Only a few of these queries will be successful; most of them will result in Non-Existent Domain (NXD) responses</a:t>
            </a:r>
          </a:p>
          <a:p>
            <a:pPr marL="280981" indent="-280981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1" y="876303"/>
            <a:ext cx="4580736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200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8</a:t>
            </a:fld>
            <a:endParaRPr lang="en-US" sz="1200"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81A337-001B-C963-4D4A-A8E7D52B7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4624" y="979004"/>
            <a:ext cx="4399827" cy="411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10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6A070-4D8D-42AE-7493-5A195E988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B2906-82D8-14CD-8EE2-E072C18B4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550" y="40561"/>
            <a:ext cx="10984850" cy="740602"/>
          </a:xfrm>
        </p:spPr>
        <p:txBody>
          <a:bodyPr/>
          <a:lstStyle/>
          <a:p>
            <a:r>
              <a:rPr lang="en-US" dirty="0"/>
              <a:t>Proposed System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C09E5E7-29E9-5D44-9862-4A7D932D9308}"/>
              </a:ext>
            </a:extLst>
          </p:cNvPr>
          <p:cNvCxnSpPr>
            <a:cxnSpLocks/>
          </p:cNvCxnSpPr>
          <p:nvPr/>
        </p:nvCxnSpPr>
        <p:spPr>
          <a:xfrm>
            <a:off x="597550" y="825473"/>
            <a:ext cx="3898607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8BA87A-E6D7-27B9-A4F1-7602AC9AF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051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9</a:t>
            </a:fld>
            <a:endParaRPr lang="en-US" sz="1051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11D119-6307-5E1E-9A61-DAC95453A075}"/>
              </a:ext>
            </a:extLst>
          </p:cNvPr>
          <p:cNvSpPr txBox="1"/>
          <p:nvPr/>
        </p:nvSpPr>
        <p:spPr>
          <a:xfrm>
            <a:off x="248293" y="869785"/>
            <a:ext cx="11610627" cy="1641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2093" marR="0" lvl="0" indent="-292093" algn="just" defTabSz="914377" rtl="0" eaLnBrk="1" fontAlgn="auto" latinLnBrk="0" hangingPunct="1">
              <a:lnSpc>
                <a:spcPct val="100000"/>
              </a:lnSpc>
              <a:spcBef>
                <a:spcPts val="300"/>
              </a:spcBef>
              <a:buClr>
                <a:srgbClr val="9B2D1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The proposed system uses P4 programmable data plane switches to </a:t>
            </a:r>
          </a:p>
          <a:p>
            <a:pPr marL="746125" marR="0" lvl="1" indent="-288925" algn="just" defTabSz="914377" rtl="0" eaLnBrk="1" fontAlgn="auto" latinLnBrk="0" hangingPunct="1">
              <a:lnSpc>
                <a:spcPct val="100000"/>
              </a:lnSpc>
              <a:spcBef>
                <a:spcPts val="200"/>
              </a:spcBef>
              <a:buClr>
                <a:srgbClr val="9B2D1F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Run a customized packet parser</a:t>
            </a:r>
          </a:p>
          <a:p>
            <a:pPr marL="746125" lvl="1" indent="-288925" algn="just" defTabSz="914377">
              <a:spcBef>
                <a:spcPts val="200"/>
              </a:spcBef>
              <a:buClr>
                <a:srgbClr val="9B2D1F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 fine-grained measurements</a:t>
            </a:r>
          </a:p>
          <a:p>
            <a:pPr marL="746125" marR="0" lvl="1" indent="-288925" algn="just" defTabSz="914377" rtl="0" eaLnBrk="1" fontAlgn="auto" latinLnBrk="0" hangingPunct="1">
              <a:lnSpc>
                <a:spcPct val="100000"/>
              </a:lnSpc>
              <a:spcBef>
                <a:spcPts val="200"/>
              </a:spcBef>
              <a:buClr>
                <a:srgbClr val="9B2D1F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Perform per-packet inspection</a:t>
            </a:r>
          </a:p>
          <a:p>
            <a:pPr marL="746125" marR="0" lvl="1" indent="-288925" algn="just" defTabSz="914377" rtl="0" eaLnBrk="1" fontAlgn="auto" latinLnBrk="0" hangingPunct="1">
              <a:lnSpc>
                <a:spcPct val="100000"/>
              </a:lnSpc>
              <a:spcBef>
                <a:spcPts val="200"/>
              </a:spcBef>
              <a:buClr>
                <a:srgbClr val="9B2D1F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Process packets at line rate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B757912-191A-B4D2-FF0F-8B1898972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734" y="2528966"/>
            <a:ext cx="7218532" cy="372457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03C200-C53E-0830-177C-4C1D12D9BEEF}"/>
              </a:ext>
            </a:extLst>
          </p:cNvPr>
          <p:cNvSpPr txBox="1"/>
          <p:nvPr/>
        </p:nvSpPr>
        <p:spPr>
          <a:xfrm>
            <a:off x="640480" y="6334780"/>
            <a:ext cx="106950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1. A. </a:t>
            </a:r>
            <a:r>
              <a:rPr lang="en-US" sz="1400" dirty="0" err="1"/>
              <a:t>AlSabeh</a:t>
            </a:r>
            <a:r>
              <a:rPr lang="en-US" sz="1400" dirty="0"/>
              <a:t>, K. Friday, E. </a:t>
            </a:r>
            <a:r>
              <a:rPr lang="en-US" sz="1400" dirty="0" err="1"/>
              <a:t>Kfoury</a:t>
            </a:r>
            <a:r>
              <a:rPr lang="en-US" sz="1400" dirty="0"/>
              <a:t>, J. Crichigno, E. Bou-</a:t>
            </a:r>
            <a:r>
              <a:rPr lang="en-US" sz="1400" dirty="0" err="1"/>
              <a:t>Harb</a:t>
            </a:r>
            <a:r>
              <a:rPr lang="en-US" sz="1400" dirty="0"/>
              <a:t>, “On DGA Detection and Classification using P4 Programmable Switches,” under review, Journal of Computers and Security.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F4EC82F-13F8-7A0F-5AB2-69681451BD6D}"/>
              </a:ext>
            </a:extLst>
          </p:cNvPr>
          <p:cNvCxnSpPr>
            <a:cxnSpLocks/>
          </p:cNvCxnSpPr>
          <p:nvPr/>
        </p:nvCxnSpPr>
        <p:spPr>
          <a:xfrm>
            <a:off x="712768" y="6334780"/>
            <a:ext cx="1042167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687078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13602</TotalTime>
  <Words>3055</Words>
  <Application>Microsoft Office PowerPoint</Application>
  <PresentationFormat>Widescreen</PresentationFormat>
  <Paragraphs>447</Paragraphs>
  <Slides>36</Slides>
  <Notes>27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Arial</vt:lpstr>
      <vt:lpstr>Calibri</vt:lpstr>
      <vt:lpstr>Calibri </vt:lpstr>
      <vt:lpstr>Calibri Light</vt:lpstr>
      <vt:lpstr>Cambria Math</vt:lpstr>
      <vt:lpstr>Roboto</vt:lpstr>
      <vt:lpstr>Symbol</vt:lpstr>
      <vt:lpstr>Times New Roman</vt:lpstr>
      <vt:lpstr>Wingdings</vt:lpstr>
      <vt:lpstr>1_Retrospect</vt:lpstr>
      <vt:lpstr>Office Theme</vt:lpstr>
      <vt:lpstr>PowerPoint Presentation</vt:lpstr>
      <vt:lpstr>PowerPoint Presentation</vt:lpstr>
      <vt:lpstr>P4 Programmable Switches</vt:lpstr>
      <vt:lpstr>P4 Programmable Switches</vt:lpstr>
      <vt:lpstr>PowerPoint Presentation</vt:lpstr>
      <vt:lpstr>Introduction to DGAs</vt:lpstr>
      <vt:lpstr>Introduction to DGAs</vt:lpstr>
      <vt:lpstr>Introduction to DGAs</vt:lpstr>
      <vt:lpstr>Proposed System</vt:lpstr>
      <vt:lpstr>Proposed System</vt:lpstr>
      <vt:lpstr>Proposed System</vt:lpstr>
      <vt:lpstr>Proposed System</vt:lpstr>
      <vt:lpstr>Evaluation</vt:lpstr>
      <vt:lpstr>Evaluation</vt:lpstr>
      <vt:lpstr>Evaluation</vt:lpstr>
      <vt:lpstr>Evaluation</vt:lpstr>
      <vt:lpstr>Evaluation</vt:lpstr>
      <vt:lpstr>Evaluation</vt:lpstr>
      <vt:lpstr>DEMO – High-resolution Measurements  https://youtu.be/cWaWxsqVAgc  </vt:lpstr>
      <vt:lpstr>P4 PDP Switches based on Intel’s Tofino Chip - Demo</vt:lpstr>
      <vt:lpstr>DEMO – DoS  https://youtu.be/EGQHUdrQ80M </vt:lpstr>
      <vt:lpstr>P4 PDP Switches based on Intel’s Tofino Chip - Demo</vt:lpstr>
      <vt:lpstr>PowerPoint Presentation</vt:lpstr>
      <vt:lpstr>NSF ATE</vt:lpstr>
      <vt:lpstr>NSF ATE</vt:lpstr>
      <vt:lpstr>NSF ATE</vt:lpstr>
      <vt:lpstr>NSF ATE</vt:lpstr>
      <vt:lpstr>NSF ATE</vt:lpstr>
      <vt:lpstr>NSF ATE</vt:lpstr>
      <vt:lpstr>NSF ATE</vt:lpstr>
      <vt:lpstr>NSF ATE</vt:lpstr>
      <vt:lpstr>PowerPoint Presentation</vt:lpstr>
      <vt:lpstr>ONR Cyber</vt:lpstr>
      <vt:lpstr>ONR Cyber</vt:lpstr>
      <vt:lpstr>DEMO – Spyware  https://youtu.be/x_7jsXsn_YU  </vt:lpstr>
      <vt:lpstr>Demo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Crichigno Benitez, Jorge</cp:lastModifiedBy>
  <cp:revision>216</cp:revision>
  <dcterms:created xsi:type="dcterms:W3CDTF">2020-04-03T21:33:21Z</dcterms:created>
  <dcterms:modified xsi:type="dcterms:W3CDTF">2024-04-24T17:38:00Z</dcterms:modified>
</cp:coreProperties>
</file>