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0"/>
  </p:notesMasterIdLst>
  <p:sldIdLst>
    <p:sldId id="259" r:id="rId3"/>
    <p:sldId id="260" r:id="rId4"/>
    <p:sldId id="274" r:id="rId5"/>
    <p:sldId id="285" r:id="rId6"/>
    <p:sldId id="287" r:id="rId7"/>
    <p:sldId id="280" r:id="rId8"/>
    <p:sldId id="314" r:id="rId9"/>
    <p:sldId id="281" r:id="rId10"/>
    <p:sldId id="283" r:id="rId11"/>
    <p:sldId id="288" r:id="rId12"/>
    <p:sldId id="286" r:id="rId13"/>
    <p:sldId id="311" r:id="rId14"/>
    <p:sldId id="289" r:id="rId15"/>
    <p:sldId id="291" r:id="rId16"/>
    <p:sldId id="292" r:id="rId17"/>
    <p:sldId id="293" r:id="rId18"/>
    <p:sldId id="294" r:id="rId19"/>
    <p:sldId id="310" r:id="rId20"/>
    <p:sldId id="284" r:id="rId21"/>
    <p:sldId id="298" r:id="rId22"/>
    <p:sldId id="304" r:id="rId23"/>
    <p:sldId id="315" r:id="rId24"/>
    <p:sldId id="305" r:id="rId25"/>
    <p:sldId id="306" r:id="rId26"/>
    <p:sldId id="307" r:id="rId27"/>
    <p:sldId id="308" r:id="rId28"/>
    <p:sldId id="27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643" autoAdjust="0"/>
  </p:normalViewPr>
  <p:slideViewPr>
    <p:cSldViewPr snapToGrid="0">
      <p:cViewPr varScale="1">
        <p:scale>
          <a:sx n="64" d="100"/>
          <a:sy n="64" d="100"/>
        </p:scale>
        <p:origin x="12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AE53F-F2DE-4495-B45A-0DF4FAA9984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69448-113E-4EC9-84FA-8EDF0EC2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4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</a:t>
            </a:r>
            <a:r>
              <a:rPr lang="en-US" baseline="0" dirty="0"/>
              <a:t> information provided in the following slides must be suitable for dissemination to the public and must not include any proprietary/confidential information.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69448-113E-4EC9-84FA-8EDF0EC2CD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10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31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119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01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97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218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8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366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19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282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7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437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154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69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Usage: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59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56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82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08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only information that is approved for public release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69448-113E-4EC9-84FA-8EDF0EC2CD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23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89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040C28"/>
                </a:solidFill>
                <a:effectLst/>
                <a:latin typeface="Google Sans"/>
              </a:rPr>
              <a:t>C4ISR: Command, Control, Communications, Computers (C4) Intelligence, Surveillance and Reconnaissance (ISR)</a:t>
            </a:r>
            <a:r>
              <a:rPr lang="fr-FR" b="0" i="0" dirty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428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Approximately 400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9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Ty: US Marine Corps – Washington DC</a:t>
            </a:r>
          </a:p>
          <a:p>
            <a:r>
              <a:rPr lang="en-US" baseline="0" dirty="0"/>
              <a:t>Jack </a:t>
            </a:r>
            <a:r>
              <a:rPr lang="en-US" baseline="0" dirty="0" err="1"/>
              <a:t>Sadle</a:t>
            </a:r>
            <a:r>
              <a:rPr lang="en-US" baseline="0" dirty="0"/>
              <a:t>: Signal Officer, Army Reserve</a:t>
            </a:r>
          </a:p>
          <a:p>
            <a:r>
              <a:rPr lang="en-US" baseline="0"/>
              <a:t>Matt Driver: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73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75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058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circle the strategic priorities that apply. </a:t>
            </a:r>
          </a:p>
          <a:p>
            <a:r>
              <a:rPr lang="en-US" baseline="0" dirty="0"/>
              <a:t>1 Slide Maximum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51092-659D-4EDA-A25A-91530A863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32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BF0820E-5426-4E15-9401-67BA752E3881}"/>
              </a:ext>
            </a:extLst>
          </p:cNvPr>
          <p:cNvSpPr/>
          <p:nvPr/>
        </p:nvSpPr>
        <p:spPr>
          <a:xfrm>
            <a:off x="0" y="2006751"/>
            <a:ext cx="9144000" cy="3233978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53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422" i="1" dirty="0">
              <a:solidFill>
                <a:srgbClr val="FFFFFF"/>
              </a:solidFill>
            </a:endParaRP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91353" y="1148539"/>
            <a:ext cx="8198223" cy="246799"/>
          </a:xfrm>
          <a:ln w="9525"/>
        </p:spPr>
        <p:txBody>
          <a:bodyPr lIns="91440" tIns="45720" rIns="91440" bIns="45720"/>
          <a:lstStyle>
            <a:lvl1pPr>
              <a:defRPr sz="1181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214281" y="5430376"/>
            <a:ext cx="6400800" cy="180627"/>
          </a:xfrm>
          <a:ln w="9525"/>
        </p:spPr>
        <p:txBody>
          <a:bodyPr lIns="91440" tIns="45720" rIns="91440" bIns="45720"/>
          <a:lstStyle>
            <a:lvl1pPr marL="0" indent="0" algn="r">
              <a:lnSpc>
                <a:spcPct val="85000"/>
              </a:lnSpc>
              <a:buFontTx/>
              <a:buNone/>
              <a:defRPr sz="675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683CDBEE-8FF5-479A-8610-4333E9B31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76411"/>
            <a:ext cx="9144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385753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422" i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E3F9C5-0330-4ADE-B126-1DA02B816D55}"/>
              </a:ext>
            </a:extLst>
          </p:cNvPr>
          <p:cNvSpPr/>
          <p:nvPr/>
        </p:nvSpPr>
        <p:spPr>
          <a:xfrm>
            <a:off x="0" y="8"/>
            <a:ext cx="9144000" cy="547463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5753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422" i="1" dirty="0">
              <a:solidFill>
                <a:srgbClr val="FFFF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8D9BBF-1BB0-4048-9D1D-6AA0A01C4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6" y="2932746"/>
            <a:ext cx="2740436" cy="12495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40">
            <a:extLst>
              <a:ext uri="{FF2B5EF4-FFF2-40B4-BE49-F238E27FC236}">
                <a16:creationId xmlns:a16="http://schemas.microsoft.com/office/drawing/2014/main" id="{8D072B4E-6A7D-448A-A6D0-A9D6F758BA8B}"/>
              </a:ext>
            </a:extLst>
          </p:cNvPr>
          <p:cNvGrpSpPr/>
          <p:nvPr/>
        </p:nvGrpSpPr>
        <p:grpSpPr>
          <a:xfrm>
            <a:off x="3386498" y="2226858"/>
            <a:ext cx="5380986" cy="2786749"/>
            <a:chOff x="3146780" y="1995427"/>
            <a:chExt cx="5725934" cy="29653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7A9964C-26D6-4C1C-8ADE-0B7EACBE0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" t="1265" r="906" b="2134"/>
            <a:stretch/>
          </p:blipFill>
          <p:spPr>
            <a:xfrm>
              <a:off x="3295806" y="2069077"/>
              <a:ext cx="1704504" cy="9942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AA1776B-139C-4B37-B07B-A84469E54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30"/>
            <a:stretch/>
          </p:blipFill>
          <p:spPr>
            <a:xfrm>
              <a:off x="3146780" y="3647673"/>
              <a:ext cx="2389295" cy="12690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9724285-9FF2-4CBA-AE2E-06F054596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201" y="2194069"/>
              <a:ext cx="2400480" cy="146829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787419-06A2-427F-9011-D5218185E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0" r="7856"/>
            <a:stretch/>
          </p:blipFill>
          <p:spPr>
            <a:xfrm>
              <a:off x="6837809" y="1995427"/>
              <a:ext cx="1777272" cy="7886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3E664CE-2946-4BA0-BB07-CC6CCABF0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4"/>
            <a:stretch/>
          </p:blipFill>
          <p:spPr>
            <a:xfrm>
              <a:off x="4651661" y="3479617"/>
              <a:ext cx="1244760" cy="7664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45073DA-6A3F-47F6-B576-1888C2CB6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442" y="2989642"/>
              <a:ext cx="1777272" cy="118484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1BC900F-28A5-4213-BD04-98E1211B6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6" b="5926"/>
            <a:stretch/>
          </p:blipFill>
          <p:spPr>
            <a:xfrm>
              <a:off x="6134908" y="3997019"/>
              <a:ext cx="1633578" cy="9638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9597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142" y="300595"/>
            <a:ext cx="5952894" cy="260520"/>
          </a:xfrm>
        </p:spPr>
        <p:txBody>
          <a:bodyPr/>
          <a:lstStyle>
            <a:lvl1pPr algn="r">
              <a:lnSpc>
                <a:spcPct val="85000"/>
              </a:lnSpc>
              <a:spcBef>
                <a:spcPts val="0"/>
              </a:spcBef>
              <a:defRPr sz="1575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5082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131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A20735-2B8F-4E60-9E1A-29BA0EBDE2D5}"/>
              </a:ext>
            </a:extLst>
          </p:cNvPr>
          <p:cNvGrpSpPr/>
          <p:nvPr userDrawn="1"/>
        </p:nvGrpSpPr>
        <p:grpSpPr>
          <a:xfrm>
            <a:off x="-2441" y="1915371"/>
            <a:ext cx="9148882" cy="3185546"/>
            <a:chOff x="-2441" y="1915371"/>
            <a:chExt cx="9148882" cy="31855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25B225-7EE8-402C-B5DE-C964282D54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30"/>
            <a:stretch/>
          </p:blipFill>
          <p:spPr>
            <a:xfrm>
              <a:off x="-2441" y="3575743"/>
              <a:ext cx="2848897" cy="151313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6AC772-1834-4080-B98B-AA74B68E4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8897" y="1944322"/>
              <a:ext cx="3450806" cy="211074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AD60E3-C8C9-40BD-89C2-215427B56F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" t="1265" r="906" b="2134"/>
            <a:stretch/>
          </p:blipFill>
          <p:spPr>
            <a:xfrm>
              <a:off x="0" y="1915371"/>
              <a:ext cx="2846456" cy="16603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FAD137-1D3F-4802-8141-97280B5DF7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0" r="7856"/>
            <a:stretch/>
          </p:blipFill>
          <p:spPr>
            <a:xfrm>
              <a:off x="6283239" y="1944320"/>
              <a:ext cx="2863202" cy="12705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673C31-8659-4C9E-AE36-6177A69AF3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239" y="3192119"/>
              <a:ext cx="2863202" cy="19087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814071-3716-47C8-A557-CF7A90EAA61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4"/>
            <a:stretch/>
          </p:blipFill>
          <p:spPr>
            <a:xfrm>
              <a:off x="2848897" y="4055066"/>
              <a:ext cx="1698541" cy="10458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807D89-710F-4680-B2FA-9F2F9288CC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6" b="5926"/>
            <a:stretch/>
          </p:blipFill>
          <p:spPr>
            <a:xfrm>
              <a:off x="4528563" y="4055065"/>
              <a:ext cx="1752235" cy="1033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65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2" y="351536"/>
            <a:ext cx="5955135" cy="208967"/>
          </a:xfrm>
        </p:spPr>
        <p:txBody>
          <a:bodyPr/>
          <a:lstStyle>
            <a:lvl1pPr>
              <a:lnSpc>
                <a:spcPct val="85000"/>
              </a:lnSpc>
              <a:defRPr sz="11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idx="1"/>
          </p:nvPr>
        </p:nvSpPr>
        <p:spPr bwMode="gray">
          <a:xfrm>
            <a:off x="381002" y="1066802"/>
            <a:ext cx="8293443" cy="569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408" y="20410"/>
            <a:ext cx="810778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9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142" y="326371"/>
            <a:ext cx="5952894" cy="208967"/>
          </a:xfrm>
        </p:spPr>
        <p:txBody>
          <a:bodyPr/>
          <a:lstStyle>
            <a:lvl1pPr algn="ctr">
              <a:lnSpc>
                <a:spcPct val="85000"/>
              </a:lnSpc>
              <a:spcBef>
                <a:spcPts val="0"/>
              </a:spcBef>
              <a:defRPr sz="11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408" y="20410"/>
            <a:ext cx="810778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2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2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408" y="20410"/>
            <a:ext cx="810778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2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A20735-2B8F-4E60-9E1A-29BA0EBDE2D5}"/>
              </a:ext>
            </a:extLst>
          </p:cNvPr>
          <p:cNvGrpSpPr/>
          <p:nvPr/>
        </p:nvGrpSpPr>
        <p:grpSpPr>
          <a:xfrm>
            <a:off x="-2441" y="1915371"/>
            <a:ext cx="9148882" cy="3185546"/>
            <a:chOff x="-2441" y="1915371"/>
            <a:chExt cx="9148882" cy="31855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25B225-7EE8-402C-B5DE-C964282D5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30"/>
            <a:stretch/>
          </p:blipFill>
          <p:spPr>
            <a:xfrm>
              <a:off x="-2441" y="3575743"/>
              <a:ext cx="2848897" cy="151313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6AC772-1834-4080-B98B-AA74B68E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8897" y="1944322"/>
              <a:ext cx="3450806" cy="211074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AD60E3-C8C9-40BD-89C2-215427B56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" t="1265" r="906" b="2134"/>
            <a:stretch/>
          </p:blipFill>
          <p:spPr>
            <a:xfrm>
              <a:off x="0" y="1915371"/>
              <a:ext cx="2846456" cy="16603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FAD137-1D3F-4802-8141-97280B5DF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0" r="7856"/>
            <a:stretch/>
          </p:blipFill>
          <p:spPr>
            <a:xfrm>
              <a:off x="6283239" y="1944320"/>
              <a:ext cx="2863202" cy="12705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673C31-8659-4C9E-AE36-6177A69AF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3239" y="3192119"/>
              <a:ext cx="2863202" cy="19087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814071-3716-47C8-A557-CF7A90EAA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4"/>
            <a:stretch/>
          </p:blipFill>
          <p:spPr>
            <a:xfrm>
              <a:off x="2848897" y="4055066"/>
              <a:ext cx="1698541" cy="10458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807D89-710F-4680-B2FA-9F2F9288C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6" b="5926"/>
            <a:stretch/>
          </p:blipFill>
          <p:spPr>
            <a:xfrm>
              <a:off x="4528563" y="4055065"/>
              <a:ext cx="1752235" cy="1033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77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2" y="325760"/>
            <a:ext cx="5955135" cy="260520"/>
          </a:xfrm>
        </p:spPr>
        <p:txBody>
          <a:bodyPr/>
          <a:lstStyle>
            <a:lvl1pPr>
              <a:lnSpc>
                <a:spcPct val="85000"/>
              </a:lnSpc>
              <a:defRPr sz="15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idx="1"/>
          </p:nvPr>
        </p:nvSpPr>
        <p:spPr bwMode="gray">
          <a:xfrm>
            <a:off x="381001" y="1066803"/>
            <a:ext cx="4469090" cy="697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048251" y="1066800"/>
            <a:ext cx="3867150" cy="46166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icon to add picture/image that is representative of your program</a:t>
            </a:r>
          </a:p>
        </p:txBody>
      </p:sp>
    </p:spTree>
    <p:extLst>
      <p:ext uri="{BB962C8B-B14F-4D97-AF65-F5344CB8AC3E}">
        <p14:creationId xmlns:p14="http://schemas.microsoft.com/office/powerpoint/2010/main" val="500218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 userDrawn="1"/>
        </p:nvSpPr>
        <p:spPr bwMode="auto">
          <a:xfrm>
            <a:off x="228600" y="3539133"/>
            <a:ext cx="8686800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en-US" sz="1266">
              <a:solidFill>
                <a:srgbClr val="002060"/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4552950" y="1110258"/>
            <a:ext cx="0" cy="5104805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en-US" sz="1266">
              <a:solidFill>
                <a:srgbClr val="00206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 userDrawn="1"/>
        </p:nvSpPr>
        <p:spPr bwMode="auto">
          <a:xfrm>
            <a:off x="4572000" y="1056481"/>
            <a:ext cx="3505200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75" b="1" dirty="0">
                <a:solidFill>
                  <a:srgbClr val="002060"/>
                </a:solidFill>
              </a:rPr>
              <a:t>Description:</a:t>
            </a:r>
          </a:p>
        </p:txBody>
      </p:sp>
      <p:sp>
        <p:nvSpPr>
          <p:cNvPr id="12" name="Text Box 8"/>
          <p:cNvSpPr txBox="1">
            <a:spLocks noChangeArrowheads="1"/>
          </p:cNvSpPr>
          <p:nvPr userDrawn="1"/>
        </p:nvSpPr>
        <p:spPr bwMode="auto">
          <a:xfrm>
            <a:off x="4648200" y="3580805"/>
            <a:ext cx="4267200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9435" indent="-112738"/>
            <a:r>
              <a:rPr lang="en-US" sz="975" b="1">
                <a:solidFill>
                  <a:srgbClr val="002060"/>
                </a:solidFill>
              </a:rPr>
              <a:t>Major Accomplishments:</a:t>
            </a:r>
            <a:endParaRPr lang="en-US" sz="975">
              <a:solidFill>
                <a:srgbClr val="002060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 userDrawn="1"/>
        </p:nvSpPr>
        <p:spPr bwMode="auto">
          <a:xfrm>
            <a:off x="126493" y="3572669"/>
            <a:ext cx="3505200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75" b="1" dirty="0">
                <a:solidFill>
                  <a:srgbClr val="002060"/>
                </a:solidFill>
              </a:rPr>
              <a:t>Naval Relevance: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1143000"/>
            <a:ext cx="4191000" cy="2286000"/>
          </a:xfrm>
        </p:spPr>
        <p:txBody>
          <a:bodyPr/>
          <a:lstStyle>
            <a:lvl1pPr marL="0" indent="0">
              <a:buNone/>
              <a:defRPr sz="825" baseline="0"/>
            </a:lvl1pPr>
          </a:lstStyle>
          <a:p>
            <a:r>
              <a:rPr lang="en-US"/>
              <a:t>Q1. Click icon to insert architectural graphic, diagram or a picture to depict the program/project, its use, products, etc. Do not use command logos here.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1285877"/>
            <a:ext cx="4267200" cy="2143125"/>
          </a:xfrm>
        </p:spPr>
        <p:txBody>
          <a:bodyPr/>
          <a:lstStyle>
            <a:lvl1pPr marL="0" indent="0">
              <a:buNone/>
              <a:defRPr sz="825" baseline="0"/>
            </a:lvl1pPr>
          </a:lstStyle>
          <a:p>
            <a:pPr lvl="0"/>
            <a:r>
              <a:rPr lang="en-US"/>
              <a:t>Q2. Click to enter text.  Use narrative style to describe the program/project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3826219"/>
            <a:ext cx="4191000" cy="1785938"/>
          </a:xfrm>
        </p:spPr>
        <p:txBody>
          <a:bodyPr/>
          <a:lstStyle>
            <a:lvl1pPr marL="120551" indent="-120551">
              <a:buNone/>
              <a:tabLst>
                <a:tab pos="120551" algn="l"/>
              </a:tabLst>
              <a:defRPr sz="825" baseline="0"/>
            </a:lvl1pPr>
          </a:lstStyle>
          <a:p>
            <a:pPr lvl="0"/>
            <a:r>
              <a:rPr lang="en-US"/>
              <a:t>Q3. Click to enter text. Bullet format to describe how operational mission needs will be satisfied/fulfilled.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4648200" y="3848579"/>
            <a:ext cx="4267200" cy="2295046"/>
          </a:xfrm>
        </p:spPr>
        <p:txBody>
          <a:bodyPr>
            <a:normAutofit/>
          </a:bodyPr>
          <a:lstStyle>
            <a:lvl1pPr marL="120551" indent="-120551">
              <a:buFont typeface="Arial" pitchFamily="34" charset="0"/>
              <a:buNone/>
              <a:tabLst>
                <a:tab pos="120551" algn="l"/>
              </a:tabLst>
              <a:defRPr sz="825"/>
            </a:lvl1pPr>
          </a:lstStyle>
          <a:p>
            <a:pPr lvl="0"/>
            <a:r>
              <a:rPr lang="en-US"/>
              <a:t>Q4. Click to enter text.  Use bullets.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228600" y="5640131"/>
            <a:ext cx="4191000" cy="370738"/>
          </a:xfrm>
        </p:spPr>
        <p:txBody>
          <a:bodyPr>
            <a:noAutofit/>
          </a:bodyPr>
          <a:lstStyle>
            <a:lvl1pPr marL="128588" indent="-128588">
              <a:spcBef>
                <a:spcPts val="0"/>
              </a:spcBef>
              <a:buFont typeface="Arial" panose="020B0604020202020204" pitchFamily="34" charset="0"/>
              <a:buChar char="•"/>
              <a:defRPr sz="825" baseline="0"/>
            </a:lvl1pPr>
          </a:lstStyle>
          <a:p>
            <a:pPr lvl="0"/>
            <a:r>
              <a:rPr lang="en-US" dirty="0"/>
              <a:t>Grant #, Period of Performance</a:t>
            </a:r>
          </a:p>
          <a:p>
            <a:pPr lvl="0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88605" y="266710"/>
            <a:ext cx="2128691" cy="332458"/>
          </a:xfrm>
        </p:spPr>
        <p:txBody>
          <a:bodyPr>
            <a:noAutofit/>
          </a:bodyPr>
          <a:lstStyle>
            <a:lvl1pPr algn="ctr">
              <a:defRPr sz="1200" b="1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Program Title</a:t>
            </a:r>
            <a:br>
              <a:rPr lang="en-US"/>
            </a:br>
            <a:r>
              <a:rPr lang="en-US" b="0">
                <a:solidFill>
                  <a:schemeClr val="tx1"/>
                </a:solidFill>
              </a:rPr>
              <a:t>POC: PI Name, Organization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58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BF0820E-5426-4E15-9401-67BA752E3881}"/>
              </a:ext>
            </a:extLst>
          </p:cNvPr>
          <p:cNvSpPr/>
          <p:nvPr userDrawn="1"/>
        </p:nvSpPr>
        <p:spPr>
          <a:xfrm>
            <a:off x="0" y="2006751"/>
            <a:ext cx="9144000" cy="3233978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563" i="1">
              <a:solidFill>
                <a:srgbClr val="FFFFFF"/>
              </a:solidFill>
            </a:endParaRP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291353" y="1122760"/>
            <a:ext cx="8198223" cy="298351"/>
          </a:xfrm>
          <a:ln w="9525"/>
        </p:spPr>
        <p:txBody>
          <a:bodyPr lIns="91440" tIns="45720" rIns="91440" bIns="45720"/>
          <a:lstStyle>
            <a:lvl1pPr>
              <a:defRPr sz="1575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Naval STEM Program Review: Program Title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subTitle" idx="1" hasCustomPrompt="1"/>
          </p:nvPr>
        </p:nvSpPr>
        <p:spPr bwMode="auto">
          <a:xfrm>
            <a:off x="2214281" y="5430375"/>
            <a:ext cx="6400800" cy="210058"/>
          </a:xfrm>
          <a:ln w="9525"/>
        </p:spPr>
        <p:txBody>
          <a:bodyPr lIns="91440" tIns="45720" rIns="91440" bIns="45720"/>
          <a:lstStyle>
            <a:lvl1pPr marL="0" indent="0" algn="r">
              <a:lnSpc>
                <a:spcPct val="85000"/>
              </a:lnSpc>
              <a:buFontTx/>
              <a:buNone/>
              <a:defRPr sz="9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Principal Investigator and/or presenter, Organization, Location and Date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8D9BBF-1BB0-4048-9D1D-6AA0A01C4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6" y="2932746"/>
            <a:ext cx="2740436" cy="12495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40">
            <a:extLst>
              <a:ext uri="{FF2B5EF4-FFF2-40B4-BE49-F238E27FC236}">
                <a16:creationId xmlns:a16="http://schemas.microsoft.com/office/drawing/2014/main" id="{8D072B4E-6A7D-448A-A6D0-A9D6F758BA8B}"/>
              </a:ext>
            </a:extLst>
          </p:cNvPr>
          <p:cNvGrpSpPr/>
          <p:nvPr userDrawn="1"/>
        </p:nvGrpSpPr>
        <p:grpSpPr>
          <a:xfrm>
            <a:off x="3386498" y="2226858"/>
            <a:ext cx="5380986" cy="2786749"/>
            <a:chOff x="3146780" y="1995427"/>
            <a:chExt cx="5725934" cy="29653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7A9964C-26D6-4C1C-8ADE-0B7EACBE02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" t="1265" r="906" b="2134"/>
            <a:stretch/>
          </p:blipFill>
          <p:spPr>
            <a:xfrm>
              <a:off x="3295806" y="2069077"/>
              <a:ext cx="1704504" cy="9942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AA1776B-139C-4B37-B07B-A84469E54E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330"/>
            <a:stretch/>
          </p:blipFill>
          <p:spPr>
            <a:xfrm>
              <a:off x="3146780" y="3647673"/>
              <a:ext cx="2389295" cy="12690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9724285-9FF2-4CBA-AE2E-06F0545968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201" y="2194069"/>
              <a:ext cx="2400480" cy="146829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787419-06A2-427F-9011-D5218185E0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0" r="7856"/>
            <a:stretch/>
          </p:blipFill>
          <p:spPr>
            <a:xfrm>
              <a:off x="6837809" y="1995427"/>
              <a:ext cx="1777272" cy="7886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3E664CE-2946-4BA0-BB07-CC6CCABF02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4"/>
            <a:stretch/>
          </p:blipFill>
          <p:spPr>
            <a:xfrm>
              <a:off x="4651661" y="3479617"/>
              <a:ext cx="1244760" cy="7664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45073DA-6A3F-47F6-B576-1888C2CB6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442" y="2989642"/>
              <a:ext cx="1777272" cy="118484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1BC900F-28A5-4213-BD04-98E1211B61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6" b="5926"/>
            <a:stretch/>
          </p:blipFill>
          <p:spPr>
            <a:xfrm>
              <a:off x="6134908" y="3997019"/>
              <a:ext cx="1633578" cy="9638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CE3F9C5-0330-4ADE-B126-1DA02B816D55}"/>
              </a:ext>
            </a:extLst>
          </p:cNvPr>
          <p:cNvSpPr/>
          <p:nvPr userDrawn="1"/>
        </p:nvSpPr>
        <p:spPr>
          <a:xfrm>
            <a:off x="0" y="2"/>
            <a:ext cx="9144000" cy="773924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563" i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9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2" y="325760"/>
            <a:ext cx="5955135" cy="260520"/>
          </a:xfrm>
        </p:spPr>
        <p:txBody>
          <a:bodyPr/>
          <a:lstStyle>
            <a:lvl1pPr>
              <a:lnSpc>
                <a:spcPct val="85000"/>
              </a:lnSpc>
              <a:defRPr sz="15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idx="1"/>
          </p:nvPr>
        </p:nvSpPr>
        <p:spPr bwMode="gray">
          <a:xfrm>
            <a:off x="381002" y="1066802"/>
            <a:ext cx="8293443" cy="697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4660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7215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592888"/>
            <a:ext cx="9144000" cy="265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60" dirty="0">
              <a:solidFill>
                <a:srgbClr val="FFFFFF"/>
              </a:solidFill>
            </a:endParaRPr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gray">
          <a:xfrm>
            <a:off x="8828961" y="6624639"/>
            <a:ext cx="98266" cy="7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289" tIns="23146" rIns="19289" bIns="0">
            <a:spAutoFit/>
          </a:bodyPr>
          <a:lstStyle>
            <a:lvl1pPr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algn="ctr" defTabSz="895350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defRPr sz="1000" i="1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algn="ctr" defTabSz="895350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defRPr sz="1000" i="1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algn="ctr" defTabSz="895350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defRPr sz="1000" i="1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algn="ctr" defTabSz="895350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defRPr sz="1000" i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fld id="{79D53212-80A4-4180-A270-09CD92D25E42}" type="slidenum">
              <a:rPr lang="en-US" altLang="en-US" sz="380" i="0" smtClean="0">
                <a:solidFill>
                  <a:srgbClr val="FFFFFF"/>
                </a:solidFill>
                <a:latin typeface="Arial" charset="0"/>
              </a:rPr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0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gray">
          <a:xfrm>
            <a:off x="1577789" y="351922"/>
            <a:ext cx="7005825" cy="20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1912" tIns="26987" rIns="61912" bIns="26987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381001" y="1066800"/>
            <a:ext cx="8293100" cy="5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C1C8E-F72C-48DF-9A1B-8A40B109E1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" y="180485"/>
            <a:ext cx="1205689" cy="549767"/>
          </a:xfrm>
          <a:prstGeom prst="rect">
            <a:avLst/>
          </a:prstGeom>
        </p:spPr>
      </p:pic>
      <p:sp>
        <p:nvSpPr>
          <p:cNvPr id="13" name="Line 10">
            <a:extLst>
              <a:ext uri="{FF2B5EF4-FFF2-40B4-BE49-F238E27FC236}">
                <a16:creationId xmlns:a16="http://schemas.microsoft.com/office/drawing/2014/main" id="{1D80301E-8DD8-40E2-80E6-C5E4C6D09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7150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385753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422" i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634C1801-BE0C-40BF-BD79-690F9EE45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98525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385753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422" i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0408" y="20410"/>
            <a:ext cx="810778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4" r:id="rId6"/>
    <p:sldLayoutId id="2147483685" r:id="rId7"/>
  </p:sldLayoutIdLst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181" b="1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181" b="1">
          <a:solidFill>
            <a:srgbClr val="000099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181" b="1">
          <a:solidFill>
            <a:srgbClr val="000099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181" b="1">
          <a:solidFill>
            <a:srgbClr val="000099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181" b="1">
          <a:solidFill>
            <a:srgbClr val="000099"/>
          </a:solidFill>
          <a:latin typeface="Arial" charset="0"/>
        </a:defRPr>
      </a:lvl5pPr>
      <a:lvl6pPr marL="192876" algn="ct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99"/>
          </a:solidFill>
          <a:latin typeface="Arial" charset="0"/>
        </a:defRPr>
      </a:lvl6pPr>
      <a:lvl7pPr marL="385753" algn="ct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99"/>
          </a:solidFill>
          <a:latin typeface="Arial" charset="0"/>
        </a:defRPr>
      </a:lvl7pPr>
      <a:lvl8pPr marL="578630" algn="ct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99"/>
          </a:solidFill>
          <a:latin typeface="Arial" charset="0"/>
        </a:defRPr>
      </a:lvl8pPr>
      <a:lvl9pPr marL="771506" algn="ctr" rtl="0" eaLnBrk="1" fontAlgn="base" hangingPunct="1">
        <a:spcBef>
          <a:spcPct val="0"/>
        </a:spcBef>
        <a:spcAft>
          <a:spcPct val="0"/>
        </a:spcAft>
        <a:defRPr sz="1350" b="1">
          <a:solidFill>
            <a:srgbClr val="000099"/>
          </a:solidFill>
          <a:latin typeface="Arial" charset="0"/>
        </a:defRPr>
      </a:lvl9pPr>
    </p:titleStyle>
    <p:bodyStyle>
      <a:lvl1pPr marL="72998" indent="-72998" algn="l" rtl="0" eaLnBrk="1" fontAlgn="base" hangingPunct="1">
        <a:spcBef>
          <a:spcPct val="20000"/>
        </a:spcBef>
        <a:spcAft>
          <a:spcPct val="0"/>
        </a:spcAft>
        <a:buChar char="•"/>
        <a:defRPr sz="675" b="1">
          <a:solidFill>
            <a:schemeClr val="tx1"/>
          </a:solidFill>
          <a:latin typeface="+mn-lt"/>
          <a:ea typeface="+mn-ea"/>
          <a:cs typeface="+mn-cs"/>
        </a:defRPr>
      </a:lvl1pPr>
      <a:lvl2pPr marL="145997" indent="-70990" algn="l" rtl="0" eaLnBrk="1" fontAlgn="base" hangingPunct="1">
        <a:spcBef>
          <a:spcPct val="20000"/>
        </a:spcBef>
        <a:spcAft>
          <a:spcPct val="0"/>
        </a:spcAft>
        <a:buChar char="–"/>
        <a:defRPr sz="591">
          <a:solidFill>
            <a:schemeClr val="tx1"/>
          </a:solidFill>
          <a:latin typeface="+mn-lt"/>
        </a:defRPr>
      </a:lvl2pPr>
      <a:lvl3pPr marL="239756" indent="-48219" algn="l" rtl="0" eaLnBrk="1" fontAlgn="base" hangingPunct="1">
        <a:spcBef>
          <a:spcPct val="20000"/>
        </a:spcBef>
        <a:spcAft>
          <a:spcPct val="0"/>
        </a:spcAft>
        <a:buChar char="•"/>
        <a:defRPr sz="506" b="1">
          <a:solidFill>
            <a:schemeClr val="tx1"/>
          </a:solidFill>
          <a:latin typeface="+mn-lt"/>
        </a:defRPr>
      </a:lvl3pPr>
      <a:lvl4pPr marL="385753" indent="-46880" algn="l" rtl="0" eaLnBrk="1" fontAlgn="base" hangingPunct="1">
        <a:spcBef>
          <a:spcPct val="20000"/>
        </a:spcBef>
        <a:spcAft>
          <a:spcPct val="0"/>
        </a:spcAft>
        <a:buChar char="–"/>
        <a:defRPr sz="422">
          <a:solidFill>
            <a:schemeClr val="tx1"/>
          </a:solidFill>
          <a:latin typeface="+mn-lt"/>
        </a:defRPr>
      </a:lvl4pPr>
      <a:lvl5pPr marL="867944" indent="-96439" algn="l" rtl="0" eaLnBrk="1" fontAlgn="base" hangingPunct="1">
        <a:spcBef>
          <a:spcPct val="20000"/>
        </a:spcBef>
        <a:spcAft>
          <a:spcPct val="0"/>
        </a:spcAft>
        <a:buChar char="»"/>
        <a:defRPr sz="1013" b="1">
          <a:solidFill>
            <a:schemeClr val="tx1"/>
          </a:solidFill>
          <a:latin typeface="+mn-lt"/>
        </a:defRPr>
      </a:lvl5pPr>
      <a:lvl6pPr marL="1060821" indent="-96439" algn="l" rtl="0" eaLnBrk="1" fontAlgn="base" hangingPunct="1">
        <a:spcBef>
          <a:spcPct val="20000"/>
        </a:spcBef>
        <a:spcAft>
          <a:spcPct val="0"/>
        </a:spcAft>
        <a:buChar char="»"/>
        <a:defRPr sz="1013" b="1">
          <a:solidFill>
            <a:schemeClr val="tx1"/>
          </a:solidFill>
          <a:latin typeface="+mn-lt"/>
        </a:defRPr>
      </a:lvl6pPr>
      <a:lvl7pPr marL="1253697" indent="-96439" algn="l" rtl="0" eaLnBrk="1" fontAlgn="base" hangingPunct="1">
        <a:spcBef>
          <a:spcPct val="20000"/>
        </a:spcBef>
        <a:spcAft>
          <a:spcPct val="0"/>
        </a:spcAft>
        <a:buChar char="»"/>
        <a:defRPr sz="1013" b="1">
          <a:solidFill>
            <a:schemeClr val="tx1"/>
          </a:solidFill>
          <a:latin typeface="+mn-lt"/>
        </a:defRPr>
      </a:lvl7pPr>
      <a:lvl8pPr marL="1446574" indent="-96439" algn="l" rtl="0" eaLnBrk="1" fontAlgn="base" hangingPunct="1">
        <a:spcBef>
          <a:spcPct val="20000"/>
        </a:spcBef>
        <a:spcAft>
          <a:spcPct val="0"/>
        </a:spcAft>
        <a:buChar char="»"/>
        <a:defRPr sz="1013" b="1">
          <a:solidFill>
            <a:schemeClr val="tx1"/>
          </a:solidFill>
          <a:latin typeface="+mn-lt"/>
        </a:defRPr>
      </a:lvl8pPr>
      <a:lvl9pPr marL="1639451" indent="-96439" algn="l" rtl="0" eaLnBrk="1" fontAlgn="base" hangingPunct="1">
        <a:spcBef>
          <a:spcPct val="20000"/>
        </a:spcBef>
        <a:spcAft>
          <a:spcPct val="0"/>
        </a:spcAft>
        <a:buChar char="»"/>
        <a:defRPr sz="1013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6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53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30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06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82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59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35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11" algn="l" defTabSz="38575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7215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592888"/>
            <a:ext cx="9144000" cy="265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gray">
          <a:xfrm>
            <a:off x="8812851" y="6624639"/>
            <a:ext cx="130486" cy="9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718" tIns="30861" rIns="25718" bIns="0">
            <a:spAutoFit/>
          </a:bodyPr>
          <a:lstStyle>
            <a:lvl1pPr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defTabSz="895350" eaLnBrk="0" hangingPunct="0">
              <a:defRPr sz="1000" i="1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algn="ctr" defTabSz="895350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defRPr sz="1000" i="1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algn="ctr" defTabSz="895350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defRPr sz="1000" i="1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algn="ctr" defTabSz="895350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defRPr sz="1000" i="1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algn="ctr" defTabSz="895350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defRPr sz="1000" i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fld id="{79D53212-80A4-4180-A270-09CD92D25E42}" type="slidenum">
              <a:rPr lang="en-US" altLang="en-US" sz="506" i="0" smtClean="0">
                <a:solidFill>
                  <a:srgbClr val="FFFFFF"/>
                </a:solidFill>
                <a:latin typeface="Arial" charset="0"/>
              </a:rPr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gray">
          <a:xfrm>
            <a:off x="1577790" y="350608"/>
            <a:ext cx="5775118" cy="26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1912" tIns="26987" rIns="61912" bIns="26987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gray">
          <a:xfrm>
            <a:off x="381001" y="1066800"/>
            <a:ext cx="8293100" cy="69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C1C8E-F72C-48DF-9A1B-8A40B109E1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180485"/>
            <a:ext cx="1205689" cy="549767"/>
          </a:xfrm>
          <a:prstGeom prst="rect">
            <a:avLst/>
          </a:prstGeom>
        </p:spPr>
      </p:pic>
      <p:sp>
        <p:nvSpPr>
          <p:cNvPr id="13" name="Line 10">
            <a:extLst>
              <a:ext uri="{FF2B5EF4-FFF2-40B4-BE49-F238E27FC236}">
                <a16:creationId xmlns:a16="http://schemas.microsoft.com/office/drawing/2014/main" id="{1D80301E-8DD8-40E2-80E6-C5E4C6D0938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7150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514350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563" i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634C1801-BE0C-40BF-BD79-690F9EE45E5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898525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514350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563" i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61" y="181611"/>
            <a:ext cx="156011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3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rgbClr val="000099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rgbClr val="000099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rgbClr val="000099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1575" b="1">
          <a:solidFill>
            <a:srgbClr val="000099"/>
          </a:solidFill>
          <a:latin typeface="Arial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99"/>
          </a:solidFill>
          <a:latin typeface="Arial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99"/>
          </a:solidFill>
          <a:latin typeface="Arial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99"/>
          </a:solidFill>
          <a:latin typeface="Arial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0099"/>
          </a:solidFill>
          <a:latin typeface="Arial" charset="0"/>
        </a:defRPr>
      </a:lvl9pPr>
    </p:titleStyle>
    <p:bodyStyle>
      <a:lvl1pPr marL="97334" indent="-97334" algn="l" rtl="0" eaLnBrk="0" fontAlgn="base" hangingPunct="0">
        <a:spcBef>
          <a:spcPct val="20000"/>
        </a:spcBef>
        <a:spcAft>
          <a:spcPct val="0"/>
        </a:spcAft>
        <a:buChar char="•"/>
        <a:defRPr sz="900" b="1">
          <a:solidFill>
            <a:schemeClr val="tx1"/>
          </a:solidFill>
          <a:latin typeface="+mn-lt"/>
          <a:ea typeface="+mn-ea"/>
          <a:cs typeface="+mn-cs"/>
        </a:defRPr>
      </a:lvl1pPr>
      <a:lvl2pPr marL="194667" indent="-94655" algn="l" rtl="0" eaLnBrk="0" fontAlgn="base" hangingPunct="0">
        <a:spcBef>
          <a:spcPct val="20000"/>
        </a:spcBef>
        <a:spcAft>
          <a:spcPct val="0"/>
        </a:spcAft>
        <a:buChar char="–"/>
        <a:defRPr sz="788">
          <a:solidFill>
            <a:schemeClr val="tx1"/>
          </a:solidFill>
          <a:latin typeface="+mn-lt"/>
        </a:defRPr>
      </a:lvl2pPr>
      <a:lvl3pPr marL="319683" indent="-64294" algn="l" rtl="0" eaLnBrk="0" fontAlgn="base" hangingPunct="0">
        <a:spcBef>
          <a:spcPct val="20000"/>
        </a:spcBef>
        <a:spcAft>
          <a:spcPct val="0"/>
        </a:spcAft>
        <a:buChar char="•"/>
        <a:defRPr sz="675" b="1">
          <a:solidFill>
            <a:schemeClr val="tx1"/>
          </a:solidFill>
          <a:latin typeface="+mn-lt"/>
        </a:defRPr>
      </a:lvl3pPr>
      <a:lvl4pPr marL="514350" indent="-62508" algn="l" rtl="0" eaLnBrk="0" fontAlgn="base" hangingPunct="0">
        <a:spcBef>
          <a:spcPct val="20000"/>
        </a:spcBef>
        <a:spcAft>
          <a:spcPct val="0"/>
        </a:spcAft>
        <a:buChar char="–"/>
        <a:defRPr sz="563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350" b="1">
          <a:solidFill>
            <a:schemeClr val="tx1"/>
          </a:solidFill>
          <a:latin typeface="+mn-lt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»"/>
        <a:defRPr sz="1350" b="1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»"/>
        <a:defRPr sz="1350" b="1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»"/>
        <a:defRPr sz="1350" b="1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»"/>
        <a:defRPr sz="135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ec.sc.edu/cyberinfra/projects/ON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ec.sc.edu/cyberinfra/ONR/internship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inyurl.com/4pnpy44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WaWxsqVAgc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ntoproject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ec.sc.edu/cyberinfra/projects/ON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970594"/>
            <a:ext cx="9144000" cy="984885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Preparing Cyber Warfare Professionals by Integration of Curriculum, Experiences, and Internships</a:t>
            </a:r>
            <a:br>
              <a:rPr lang="en-US" sz="1400" dirty="0"/>
            </a:br>
            <a:r>
              <a:rPr lang="en-US" sz="1400" dirty="0"/>
              <a:t>Project website: </a:t>
            </a:r>
            <a:r>
              <a:rPr lang="en-US" sz="1400" dirty="0">
                <a:hlinkClick r:id="rId3"/>
              </a:rPr>
              <a:t>https://research.cec.sc.edu/cyberinfra/projects/ONR</a:t>
            </a:r>
            <a:br>
              <a:rPr lang="en-US" sz="1500" dirty="0"/>
            </a:br>
            <a:br>
              <a:rPr lang="en-US" sz="400" dirty="0"/>
            </a:br>
            <a:r>
              <a:rPr lang="en-US" sz="1300" dirty="0"/>
              <a:t>Program Officer: Dr. Michael Simpson</a:t>
            </a:r>
            <a:br>
              <a:rPr lang="en-US" sz="1300" dirty="0"/>
            </a:br>
            <a:r>
              <a:rPr lang="en-US" sz="1300" dirty="0"/>
              <a:t>Award # N00014-23-1-2245</a:t>
            </a:r>
            <a:endParaRPr lang="en-US" sz="1300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5342910"/>
            <a:ext cx="9144000" cy="1258037"/>
          </a:xfrm>
        </p:spPr>
        <p:txBody>
          <a:bodyPr/>
          <a:lstStyle/>
          <a:p>
            <a:pPr algn="ctr"/>
            <a:r>
              <a:rPr lang="en-US" sz="1500" dirty="0"/>
              <a:t>Jorge Crichigno</a:t>
            </a:r>
          </a:p>
          <a:p>
            <a:pPr algn="ctr"/>
            <a:r>
              <a:rPr lang="en-US" sz="1500" dirty="0"/>
              <a:t>University of South Carolina (USC)</a:t>
            </a:r>
          </a:p>
          <a:p>
            <a:pPr algn="ctr"/>
            <a:endParaRPr lang="en-US" sz="1500" dirty="0"/>
          </a:p>
          <a:p>
            <a:pPr algn="ctr"/>
            <a:r>
              <a:rPr lang="en-US" sz="1500" dirty="0"/>
              <a:t>April 4, 2024 - McNair Center</a:t>
            </a:r>
          </a:p>
          <a:p>
            <a:pPr algn="ctr"/>
            <a:r>
              <a:rPr lang="en-US" sz="1500" dirty="0"/>
              <a:t>Columbia – SC</a:t>
            </a:r>
          </a:p>
        </p:txBody>
      </p:sp>
    </p:spTree>
    <p:extLst>
      <p:ext uri="{BB962C8B-B14F-4D97-AF65-F5344CB8AC3E}">
        <p14:creationId xmlns:p14="http://schemas.microsoft.com/office/powerpoint/2010/main" val="2534030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Workshops and Tutorials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551734"/>
            <a:ext cx="8284168" cy="7785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Workshops and tutorials (informal learning)</a:t>
            </a:r>
            <a:endParaRPr lang="en-US" sz="1500" b="0" kern="0" dirty="0"/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kern="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588225A-14E7-F90E-61AB-A7CF78AD1A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54741"/>
              </p:ext>
            </p:extLst>
          </p:nvPr>
        </p:nvGraphicFramePr>
        <p:xfrm>
          <a:off x="429917" y="2062995"/>
          <a:ext cx="8174588" cy="4369960"/>
        </p:xfrm>
        <a:graphic>
          <a:graphicData uri="http://schemas.openxmlformats.org/drawingml/2006/table">
            <a:tbl>
              <a:tblPr/>
              <a:tblGrid>
                <a:gridCol w="333333">
                  <a:extLst>
                    <a:ext uri="{9D8B030D-6E8A-4147-A177-3AD203B41FA5}">
                      <a16:colId xmlns:a16="http://schemas.microsoft.com/office/drawing/2014/main" val="1376248279"/>
                    </a:ext>
                  </a:extLst>
                </a:gridCol>
                <a:gridCol w="3412691">
                  <a:extLst>
                    <a:ext uri="{9D8B030D-6E8A-4147-A177-3AD203B41FA5}">
                      <a16:colId xmlns:a16="http://schemas.microsoft.com/office/drawing/2014/main" val="4029373382"/>
                    </a:ext>
                  </a:extLst>
                </a:gridCol>
                <a:gridCol w="1619045">
                  <a:extLst>
                    <a:ext uri="{9D8B030D-6E8A-4147-A177-3AD203B41FA5}">
                      <a16:colId xmlns:a16="http://schemas.microsoft.com/office/drawing/2014/main" val="825356625"/>
                    </a:ext>
                  </a:extLst>
                </a:gridCol>
                <a:gridCol w="2222219">
                  <a:extLst>
                    <a:ext uri="{9D8B030D-6E8A-4147-A177-3AD203B41FA5}">
                      <a16:colId xmlns:a16="http://schemas.microsoft.com/office/drawing/2014/main" val="324453920"/>
                    </a:ext>
                  </a:extLst>
                </a:gridCol>
                <a:gridCol w="587300">
                  <a:extLst>
                    <a:ext uri="{9D8B030D-6E8A-4147-A177-3AD203B41FA5}">
                      <a16:colId xmlns:a16="http://schemas.microsoft.com/office/drawing/2014/main" val="1141570711"/>
                    </a:ext>
                  </a:extLst>
                </a:gridCol>
              </a:tblGrid>
              <a:tr h="167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/ Tutorial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 / Place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Website and Materials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Att.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77746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on IPv6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Feb. 15-16, 2024, NYC, NY (8am-5pm)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https://tinyurl.com/mt45fasn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92213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Workshop on Cybersecurity with P4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Feb. 9, 2024, Tampa, FL (8am - 4pm)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https://tinyurl.com/ms229396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05679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Cybersecurity (Security+) and P4 Programmable Switches Workshop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 4-5, 2024, San Jose, CA (8am-5pm)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https://tinyurl.com/yazac6n6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126789"/>
                  </a:ext>
                </a:extLst>
              </a:tr>
              <a:tr h="473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Internet2 Technology Exchange Conference - Writing Fine-grained Measurements App with P4 Programmable Switches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18, 2023, Minneapolis, MN (8am-12pm)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https://tinyurl.com/uw4t3nca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006650"/>
                  </a:ext>
                </a:extLst>
              </a:tr>
              <a:tr h="6292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Internet2 Technology Exchange Conference - Hands-on Workshop on Science DMZs and Networking for All. Co-organizer: Minority Serving Cyberinfrastructure Consortium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18, 2023, Minneapolis, MN  (1-5pm)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https://tinyurl.com/3dje732n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199046"/>
                  </a:ext>
                </a:extLst>
              </a:tr>
              <a:tr h="4733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Internet2 Technology Exchange Conference - Security Applications with P4 Programmable Switches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Sep. 18, 2023, Minneapolis, MN (1-5pm)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https://tinyurl.com/58p6yrf6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55625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Online Workshop on Cybersecurity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Jun. 17 –21, 2023, Online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https://tinyurl.com/yyrwjucj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6729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 Community Workshop - Workshop on Security Applications with P4 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Apr. 24, 2023, Austin, TX (1-3pm)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http://tinyurl.com/2p8tcw8n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066738"/>
                  </a:ext>
                </a:extLst>
              </a:tr>
              <a:tr h="167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TOTAL: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1132" marR="1132" marT="1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331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64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09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Workshops and Tutorials</a:t>
            </a:r>
            <a:endParaRPr lang="en-US" sz="3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551734"/>
            <a:ext cx="8284168" cy="7785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Workshops (informal learning)</a:t>
            </a:r>
            <a:endParaRPr lang="en-US" sz="1500" b="0" kern="0" dirty="0"/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ACF74-0881-D30E-61FD-2669DA157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6" y="2109755"/>
            <a:ext cx="3924518" cy="220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36F031-3863-F28E-9676-0DCA9AC98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57" y="2109755"/>
            <a:ext cx="2959251" cy="22207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5CD80-8DF0-2D87-0E54-B39964423FAD}"/>
              </a:ext>
            </a:extLst>
          </p:cNvPr>
          <p:cNvSpPr txBox="1"/>
          <p:nvPr/>
        </p:nvSpPr>
        <p:spPr>
          <a:xfrm>
            <a:off x="429916" y="4317559"/>
            <a:ext cx="3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Security Applications with P4, FABRIC Community Workshop, Austin, TX, April 24, 2023.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7D5B0-A4FF-1E88-805B-1F31BAFC418E}"/>
              </a:ext>
            </a:extLst>
          </p:cNvPr>
          <p:cNvSpPr txBox="1"/>
          <p:nvPr/>
        </p:nvSpPr>
        <p:spPr>
          <a:xfrm>
            <a:off x="4623123" y="4330543"/>
            <a:ext cx="392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Fine-grained Network Measurements with P4, Internet2 Technology Exchange Conference, Minneapolis, MN, Sep. 18, 2023.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2780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09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Workshops and Tutorials</a:t>
            </a:r>
            <a:endParaRPr lang="en-US" sz="3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551734"/>
            <a:ext cx="8284168" cy="7785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Workshops (informal learning)</a:t>
            </a:r>
            <a:endParaRPr lang="en-US" sz="1500" b="0" kern="0" dirty="0"/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kern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5CD80-8DF0-2D87-0E54-B39964423FAD}"/>
              </a:ext>
            </a:extLst>
          </p:cNvPr>
          <p:cNvSpPr txBox="1"/>
          <p:nvPr/>
        </p:nvSpPr>
        <p:spPr>
          <a:xfrm>
            <a:off x="596357" y="4976874"/>
            <a:ext cx="377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IPv6 and Cybersecurity, New York State Research and Education Network, NYC, Feb. 15-16, 2024.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7D5B0-A4FF-1E88-805B-1F31BAFC418E}"/>
              </a:ext>
            </a:extLst>
          </p:cNvPr>
          <p:cNvSpPr txBox="1"/>
          <p:nvPr/>
        </p:nvSpPr>
        <p:spPr>
          <a:xfrm>
            <a:off x="4623865" y="4976874"/>
            <a:ext cx="3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Workshop on Cybersecurity (Security+) and P4 Programmable Switches, San Jose, CA, Jan. 4-5,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B47BC-1C16-B35B-00E9-43F1E3DD2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58" y="2147082"/>
            <a:ext cx="3773055" cy="2829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A9F37E-A359-514F-42A9-F308B7F6B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590" y="2147083"/>
            <a:ext cx="3773056" cy="28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09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Self-paced Learning</a:t>
            </a:r>
            <a:endParaRPr lang="en-US" sz="3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551734"/>
            <a:ext cx="8284168" cy="453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at the U.S. National Guard, National Guard Professional Education Center (PEC), Cyber and Information Advantage Battalion (CIAB)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331" b="0" kern="0" dirty="0"/>
              <a:t>1.	VMWare Virtualization Fundamentals (vSphere ICM 7), Apr. – Jun. 2023: 13 learners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331" b="0" kern="0" dirty="0"/>
              <a:t>2.	VMWare Virtualization Fundamentals (vSphere ICM 7), Jun. – Aug. 2023: 9 learners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331" kern="0" dirty="0"/>
              <a:t>3</a:t>
            </a:r>
            <a:r>
              <a:rPr lang="en-US" sz="1331" b="0" kern="0" dirty="0"/>
              <a:t>.	VMWare Virtualization Fundamentals (vSphere ICM 7), Sep. – Nov. 2023: 16 learners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331" kern="0" dirty="0"/>
              <a:t>4. VMWare Virtualization Fundamentals (vSphere ICM 7), Oct. – Dec. 2023. : 2 learners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331" kern="0" dirty="0"/>
              <a:t>5. VMware Virtualization Fundamentals (vSphere ICM 7), Feb. – Apr. 2024. : 8 learners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331" b="0" kern="0" dirty="0"/>
          </a:p>
          <a:p>
            <a:pPr marL="512763" marR="0" lvl="1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None/>
              <a:tabLst/>
              <a:defRPr/>
            </a:pPr>
            <a:r>
              <a:rPr lang="en-US" sz="1331" b="1" kern="0" dirty="0"/>
              <a:t>TOTAL: 48 learners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331" b="0" kern="0" dirty="0"/>
          </a:p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Veterans Training in Cybersecurity (3-month course)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500" b="0" kern="0" dirty="0"/>
              <a:t>Course on Next-generation Firewalls</a:t>
            </a:r>
            <a:r>
              <a:rPr lang="en-US" sz="1331" b="0" kern="0" dirty="0"/>
              <a:t> 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331" b="0" kern="0" dirty="0"/>
          </a:p>
          <a:p>
            <a:pPr marL="606522" lvl="2" indent="0" algn="ctr" fontAlgn="auto"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None/>
              <a:defRPr/>
            </a:pPr>
            <a:r>
              <a:rPr lang="en-US" sz="1330" b="1" kern="0" dirty="0"/>
              <a:t>TOTAL: 25 Veterans</a:t>
            </a:r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kern="0" dirty="0"/>
          </a:p>
        </p:txBody>
      </p:sp>
    </p:spTree>
    <p:extLst>
      <p:ext uri="{BB962C8B-B14F-4D97-AF65-F5344CB8AC3E}">
        <p14:creationId xmlns:p14="http://schemas.microsoft.com/office/powerpoint/2010/main" val="837841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2: Develop a multi-state internship program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Objective 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531330"/>
            <a:ext cx="8284168" cy="24314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2000" b="0" kern="0" dirty="0"/>
              <a:t>Two components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b="1" kern="0" dirty="0">
                <a:latin typeface="+mj-lt"/>
              </a:rPr>
              <a:t>Pre-internship seminars:</a:t>
            </a:r>
            <a:r>
              <a:rPr lang="en-US" sz="1600" kern="0" dirty="0">
                <a:latin typeface="+mj-lt"/>
              </a:rPr>
              <a:t> speakers from companies and agencies meet weekly with students and connect to them prior to the summer internships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b="1" kern="0" dirty="0">
                <a:latin typeface="+mj-lt"/>
              </a:rPr>
              <a:t>Internship:</a:t>
            </a:r>
            <a:r>
              <a:rPr lang="en-US" sz="1600" kern="0" dirty="0">
                <a:latin typeface="+mj-lt"/>
              </a:rPr>
              <a:t> students work 400 hours (paid internship) on cybersecurity or related fields. Agencies include Savannah River National Laboratory (SRNL), Naval Information Warfare Center Atlantic (NIWC), SOCs, etc.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300" kern="0" dirty="0">
              <a:latin typeface="+mj-lt"/>
            </a:endParaRP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300" kern="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208E00-77C0-9BE9-5533-11DE6E662913}"/>
              </a:ext>
            </a:extLst>
          </p:cNvPr>
          <p:cNvGrpSpPr/>
          <p:nvPr/>
        </p:nvGrpSpPr>
        <p:grpSpPr>
          <a:xfrm>
            <a:off x="1215495" y="4131032"/>
            <a:ext cx="3110273" cy="1080000"/>
            <a:chOff x="5023" y="1927201"/>
            <a:chExt cx="3110273" cy="108000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48606069-44D4-C32F-53E8-1F28B67DBE1E}"/>
                </a:ext>
              </a:extLst>
            </p:cNvPr>
            <p:cNvSpPr/>
            <p:nvPr/>
          </p:nvSpPr>
          <p:spPr>
            <a:xfrm>
              <a:off x="5023" y="1927201"/>
              <a:ext cx="3110273" cy="108000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id="{54E0D06A-6794-9716-E5D4-A90C5C19FE18}"/>
                </a:ext>
              </a:extLst>
            </p:cNvPr>
            <p:cNvSpPr txBox="1"/>
            <p:nvPr/>
          </p:nvSpPr>
          <p:spPr>
            <a:xfrm>
              <a:off x="545023" y="1927201"/>
              <a:ext cx="2030273" cy="108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Pre-internship Seminars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9C4F2C-2E5F-8CE6-C304-1324836E5B41}"/>
              </a:ext>
            </a:extLst>
          </p:cNvPr>
          <p:cNvGrpSpPr/>
          <p:nvPr/>
        </p:nvGrpSpPr>
        <p:grpSpPr>
          <a:xfrm>
            <a:off x="5162655" y="4131032"/>
            <a:ext cx="3110273" cy="1080000"/>
            <a:chOff x="5023" y="1927201"/>
            <a:chExt cx="3110273" cy="1080000"/>
          </a:xfrm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70A3780-6243-C14A-CBA0-63E45B49F025}"/>
                </a:ext>
              </a:extLst>
            </p:cNvPr>
            <p:cNvSpPr/>
            <p:nvPr/>
          </p:nvSpPr>
          <p:spPr>
            <a:xfrm>
              <a:off x="5023" y="1927201"/>
              <a:ext cx="3110273" cy="108000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Arrow: Chevron 4">
              <a:extLst>
                <a:ext uri="{FF2B5EF4-FFF2-40B4-BE49-F238E27FC236}">
                  <a16:creationId xmlns:a16="http://schemas.microsoft.com/office/drawing/2014/main" id="{1977F978-ED43-E143-9EC1-48440BBBFC86}"/>
                </a:ext>
              </a:extLst>
            </p:cNvPr>
            <p:cNvSpPr txBox="1"/>
            <p:nvPr/>
          </p:nvSpPr>
          <p:spPr>
            <a:xfrm>
              <a:off x="545023" y="1927201"/>
              <a:ext cx="2030273" cy="108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Internships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6F0BECB-8D98-68F2-9D3A-DAD21CE849BA}"/>
              </a:ext>
            </a:extLst>
          </p:cNvPr>
          <p:cNvSpPr txBox="1"/>
          <p:nvPr/>
        </p:nvSpPr>
        <p:spPr>
          <a:xfrm>
            <a:off x="1215495" y="5276127"/>
            <a:ext cx="297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Spring and Fall semesters</a:t>
            </a:r>
          </a:p>
          <a:p>
            <a:pPr algn="ctr"/>
            <a:r>
              <a:rPr lang="en-US" sz="1200" dirty="0">
                <a:solidFill>
                  <a:schemeClr val="dk1"/>
                </a:solidFill>
              </a:rPr>
              <a:t>(Monday-Wednesday-Friday)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55CED1-9E7B-8D84-49B8-F09FEC71D41F}"/>
              </a:ext>
            </a:extLst>
          </p:cNvPr>
          <p:cNvSpPr txBox="1"/>
          <p:nvPr/>
        </p:nvSpPr>
        <p:spPr>
          <a:xfrm>
            <a:off x="5300471" y="5276126"/>
            <a:ext cx="297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Summer semester</a:t>
            </a:r>
          </a:p>
          <a:p>
            <a:pPr algn="ctr"/>
            <a:r>
              <a:rPr lang="en-US" sz="1200" dirty="0">
                <a:solidFill>
                  <a:schemeClr val="dk1"/>
                </a:solidFill>
              </a:rPr>
              <a:t>(400 hours)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68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2: Develop a multi-state internship program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Objective 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466236"/>
            <a:ext cx="8284168" cy="2200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2000" b="0" kern="0" dirty="0"/>
              <a:t>Features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kern="0" dirty="0">
                <a:latin typeface="+mj-lt"/>
              </a:rPr>
              <a:t>Students acquire soft skills, teamwork, time management, and communication skills while gaining additional employability skills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kern="0" dirty="0">
                <a:latin typeface="+mj-lt"/>
              </a:rPr>
              <a:t>For agencies requiring clearance security, starting the process prior to graduation will save time and open opportunities for students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kern="0" dirty="0">
                <a:latin typeface="+mj-lt"/>
              </a:rPr>
              <a:t>Students may even obtain 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interim secrecy clearance while completing the internships</a:t>
            </a:r>
            <a:endParaRPr lang="en-US" sz="1600" kern="0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68C35E-C6E5-20DA-3D72-CEC81FFCCDDA}"/>
              </a:ext>
            </a:extLst>
          </p:cNvPr>
          <p:cNvGrpSpPr/>
          <p:nvPr/>
        </p:nvGrpSpPr>
        <p:grpSpPr>
          <a:xfrm>
            <a:off x="1215495" y="4131032"/>
            <a:ext cx="3110273" cy="1080000"/>
            <a:chOff x="5023" y="1927201"/>
            <a:chExt cx="3110273" cy="108000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2401544E-EE46-27E3-8772-7D238C315C78}"/>
                </a:ext>
              </a:extLst>
            </p:cNvPr>
            <p:cNvSpPr/>
            <p:nvPr/>
          </p:nvSpPr>
          <p:spPr>
            <a:xfrm>
              <a:off x="5023" y="1927201"/>
              <a:ext cx="3110273" cy="108000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5BF8D618-4442-DDDD-36D9-FBCA5F306F30}"/>
                </a:ext>
              </a:extLst>
            </p:cNvPr>
            <p:cNvSpPr txBox="1"/>
            <p:nvPr/>
          </p:nvSpPr>
          <p:spPr>
            <a:xfrm>
              <a:off x="545023" y="1927201"/>
              <a:ext cx="2030273" cy="108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Pre-internship Seminars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3DD2CD-3713-C5D1-C727-43B95A32DC67}"/>
              </a:ext>
            </a:extLst>
          </p:cNvPr>
          <p:cNvGrpSpPr/>
          <p:nvPr/>
        </p:nvGrpSpPr>
        <p:grpSpPr>
          <a:xfrm>
            <a:off x="5162655" y="4131032"/>
            <a:ext cx="3110273" cy="1080000"/>
            <a:chOff x="5023" y="1927201"/>
            <a:chExt cx="3110273" cy="108000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FF91A6EA-3B92-720F-C218-635AF8DF0CD4}"/>
                </a:ext>
              </a:extLst>
            </p:cNvPr>
            <p:cNvSpPr/>
            <p:nvPr/>
          </p:nvSpPr>
          <p:spPr>
            <a:xfrm>
              <a:off x="5023" y="1927201"/>
              <a:ext cx="3110273" cy="108000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7436BDED-EB67-07FF-C21B-7294691904CF}"/>
                </a:ext>
              </a:extLst>
            </p:cNvPr>
            <p:cNvSpPr txBox="1"/>
            <p:nvPr/>
          </p:nvSpPr>
          <p:spPr>
            <a:xfrm>
              <a:off x="545023" y="1927201"/>
              <a:ext cx="2030273" cy="108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Internships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44AD748-FC39-0934-2A8B-B6C3EDFA3BA4}"/>
              </a:ext>
            </a:extLst>
          </p:cNvPr>
          <p:cNvSpPr txBox="1"/>
          <p:nvPr/>
        </p:nvSpPr>
        <p:spPr>
          <a:xfrm>
            <a:off x="1215495" y="5276127"/>
            <a:ext cx="297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Spring and Fall semesters</a:t>
            </a:r>
          </a:p>
          <a:p>
            <a:pPr algn="ctr"/>
            <a:r>
              <a:rPr lang="en-US" sz="1200" dirty="0">
                <a:solidFill>
                  <a:schemeClr val="dk1"/>
                </a:solidFill>
              </a:rPr>
              <a:t>(Monday-Wednesday-Friday)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E25BBC-8E64-396B-A77C-B1FF2563CC2C}"/>
              </a:ext>
            </a:extLst>
          </p:cNvPr>
          <p:cNvSpPr txBox="1"/>
          <p:nvPr/>
        </p:nvSpPr>
        <p:spPr>
          <a:xfrm>
            <a:off x="5300471" y="5276126"/>
            <a:ext cx="297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Summer semester</a:t>
            </a:r>
          </a:p>
          <a:p>
            <a:pPr algn="ctr"/>
            <a:r>
              <a:rPr lang="en-US" sz="1200" dirty="0">
                <a:solidFill>
                  <a:schemeClr val="dk1"/>
                </a:solidFill>
              </a:rPr>
              <a:t>(400 hours)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8580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2: Develop a multi-state internship program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Pre-internship Seminar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8D47CA-320E-CAA2-A671-D6CFC3DBFBCA}"/>
              </a:ext>
            </a:extLst>
          </p:cNvPr>
          <p:cNvSpPr txBox="1"/>
          <p:nvPr/>
        </p:nvSpPr>
        <p:spPr>
          <a:xfrm>
            <a:off x="870202" y="6064184"/>
            <a:ext cx="74035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https://research.cec.sc.edu/cyberinfra/ONR/internships</a:t>
            </a:r>
            <a:r>
              <a:rPr lang="en-US" sz="16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72A43-19C3-DBCC-0BAB-DC22AC398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348" y="1738547"/>
            <a:ext cx="6715304" cy="37535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648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2: Develop a multi-state internship program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Internship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466236"/>
            <a:ext cx="8284168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900" b="0" kern="0" dirty="0"/>
              <a:t>By the end of the Pre-internship Seminars (Fall ’23 and Spring ’24), the goal is to secure 100+ paid internships</a:t>
            </a:r>
          </a:p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900" b="0" kern="0" dirty="0"/>
              <a:t>Students from USC, SCSU, and LSU will complete the internships during the Summer ‘24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600" kern="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56FE04-3399-2BEB-A843-E07A3CDB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94" y="3967741"/>
            <a:ext cx="2223408" cy="834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D82B3-1E9A-D516-34CB-AE5EC8AD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14" y="5703301"/>
            <a:ext cx="2830264" cy="721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1634D0-826B-73A7-9736-3DE39788B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693" y="4007858"/>
            <a:ext cx="2911861" cy="721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C8FAE-0B3C-B29D-9760-F61F0F235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761" y="5006240"/>
            <a:ext cx="2249244" cy="7710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090BCF-3883-7A32-1CB1-5486FC3C0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522" y="3099604"/>
            <a:ext cx="2963990" cy="8514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569C66-90B6-692E-C2C4-596D7DD2F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1308" y="4385057"/>
            <a:ext cx="1657614" cy="10507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CB77A4-A74B-BF06-1F44-17D2FDF0D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377" y="2916684"/>
            <a:ext cx="3181350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B8C716-6665-BC2E-E944-C24BFBCDB4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1017" y="2856270"/>
            <a:ext cx="2019300" cy="9715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AA3C83-B6F3-41D9-7E91-CB055D9B9105}"/>
              </a:ext>
            </a:extLst>
          </p:cNvPr>
          <p:cNvSpPr/>
          <p:nvPr/>
        </p:nvSpPr>
        <p:spPr>
          <a:xfrm>
            <a:off x="338327" y="2916684"/>
            <a:ext cx="8519629" cy="360298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D9B47B0-7CDD-645B-1955-88243DA2BD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0068" y="5496178"/>
            <a:ext cx="3674444" cy="8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51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2: Develop a multi-state internship program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Internship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466236"/>
            <a:ext cx="8284168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900" b="0" kern="0" dirty="0"/>
              <a:t>By the end of the Pre-internship Seminars (Fall ’23 and Spring ’24), the goal is to secure 100+ paid internships</a:t>
            </a:r>
          </a:p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900" b="0" kern="0" dirty="0"/>
              <a:t>Students from USC, SCSU, and LSU will complete the internships during the Summer ‘24</a:t>
            </a:r>
          </a:p>
          <a:p>
            <a:pPr marL="747713" marR="0" lvl="1" indent="-234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1600" kern="0" dirty="0">
              <a:latin typeface="+mj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5DB62B5-8912-985C-7777-71FB3DB69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8" y="3037398"/>
            <a:ext cx="4316661" cy="1630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C04E8D-0381-3FB7-1B70-AED388BDF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188" y="3037398"/>
            <a:ext cx="3470724" cy="2776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EBB602-C371-7EFC-4C47-A49150F14252}"/>
              </a:ext>
            </a:extLst>
          </p:cNvPr>
          <p:cNvSpPr txBox="1"/>
          <p:nvPr/>
        </p:nvSpPr>
        <p:spPr>
          <a:xfrm>
            <a:off x="338953" y="4899321"/>
            <a:ext cx="4656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Visit to the Defense Information Systems Agency (DISA)</a:t>
            </a:r>
          </a:p>
          <a:p>
            <a:pPr algn="ctr"/>
            <a:r>
              <a:rPr lang="en-US" sz="1300" dirty="0"/>
              <a:t>August 2</a:t>
            </a:r>
            <a:r>
              <a:rPr lang="en-US" sz="1300" baseline="30000" dirty="0"/>
              <a:t>nd</a:t>
            </a:r>
            <a:r>
              <a:rPr lang="en-US" sz="1300" dirty="0"/>
              <a:t> 2023 - Baltimore, MD</a:t>
            </a:r>
          </a:p>
        </p:txBody>
      </p:sp>
    </p:spTree>
    <p:extLst>
      <p:ext uri="{BB962C8B-B14F-4D97-AF65-F5344CB8AC3E}">
        <p14:creationId xmlns:p14="http://schemas.microsoft.com/office/powerpoint/2010/main" val="2057203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3: Expand the Academic Cloud 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Objective 3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5" y="1374796"/>
            <a:ext cx="8284168" cy="1710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The Academic Cloud is a purpose-built distributed cloud system for education and research</a:t>
            </a:r>
          </a:p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Learners only require access to the Internet and to login into the system using a regular browser</a:t>
            </a:r>
          </a:p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It serves all the organizations involved in this project</a:t>
            </a:r>
            <a:endParaRPr lang="en-US" sz="1716" kern="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BE65353-CDD8-621B-87EF-C1AD0604D4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400702"/>
              </p:ext>
            </p:extLst>
          </p:nvPr>
        </p:nvGraphicFramePr>
        <p:xfrm>
          <a:off x="1451803" y="3196210"/>
          <a:ext cx="6240391" cy="316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8947150" imgH="4546600" progId="Visio.Drawing.15">
                  <p:embed/>
                </p:oleObj>
              </mc:Choice>
              <mc:Fallback>
                <p:oleObj name="Visio" r:id="rId3" imgW="8947150" imgH="4546600" progId="Visio.Drawing.15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BE65353-CDD8-621B-87EF-C1AD0604D4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1803" y="3196210"/>
                        <a:ext cx="6240391" cy="3160952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328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899423"/>
            <a:ext cx="8461149" cy="1563377"/>
          </a:xfrm>
        </p:spPr>
        <p:txBody>
          <a:bodyPr/>
          <a:lstStyle/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A key element for the American military to help maintain superiority is the engineering support for information warfare</a:t>
            </a:r>
          </a:p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0" dirty="0"/>
              <a:t>Challenges</a:t>
            </a:r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b="0" dirty="0"/>
          </a:p>
        </p:txBody>
      </p:sp>
      <p:pic>
        <p:nvPicPr>
          <p:cNvPr id="12" name="Picture 11" descr="Diagram, venn diagram&#10;&#10;Description automatically generated">
            <a:extLst>
              <a:ext uri="{FF2B5EF4-FFF2-40B4-BE49-F238E27FC236}">
                <a16:creationId xmlns:a16="http://schemas.microsoft.com/office/drawing/2014/main" id="{8A92D229-CF73-73E2-85A4-80BB5B1EA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44" y="2028183"/>
            <a:ext cx="3036304" cy="280163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DCB8B3-E317-3445-1D01-1B2685EE979E}"/>
              </a:ext>
            </a:extLst>
          </p:cNvPr>
          <p:cNvSpPr txBox="1"/>
          <p:nvPr/>
        </p:nvSpPr>
        <p:spPr>
          <a:xfrm>
            <a:off x="5729644" y="4829817"/>
            <a:ext cx="30363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IT capability, Naval Information Warfare Systems Command</a:t>
            </a:r>
            <a:r>
              <a:rPr lang="en-US" sz="1200" baseline="30000" dirty="0">
                <a:effectLst/>
                <a:latin typeface="+mj-lt"/>
                <a:ea typeface="Calibri" panose="020F0502020204030204" pitchFamily="34" charset="0"/>
              </a:rPr>
              <a:t>1</a:t>
            </a:r>
            <a:endParaRPr lang="en-US" sz="1200" baseline="300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A81DDF-FC5C-8E40-195D-8475555D8186}"/>
              </a:ext>
            </a:extLst>
          </p:cNvPr>
          <p:cNvSpPr txBox="1"/>
          <p:nvPr/>
        </p:nvSpPr>
        <p:spPr>
          <a:xfrm>
            <a:off x="304799" y="2097096"/>
            <a:ext cx="52930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lvl="1" indent="-29527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0" dirty="0"/>
              <a:t>Shortage of professionals with cybersecurity skills </a:t>
            </a:r>
          </a:p>
          <a:p>
            <a:pPr marL="461963" lvl="1" indent="-29527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0" dirty="0"/>
              <a:t>Difficult to compete for the small number of cybersecurity professionals</a:t>
            </a:r>
          </a:p>
          <a:p>
            <a:pPr marL="461963" lvl="1" indent="-29527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Lack of exposure to potential careers in the Navy and federal agencies</a:t>
            </a:r>
          </a:p>
          <a:p>
            <a:pPr marL="461963" lvl="1" indent="-29527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dirty="0"/>
              <a:t>Security clearance process may be time consuming</a:t>
            </a:r>
          </a:p>
          <a:p>
            <a:pPr marL="461963" lvl="1" indent="-29527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600" b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E1BACA-4487-A015-C04F-91DEE8E7EA18}"/>
              </a:ext>
            </a:extLst>
          </p:cNvPr>
          <p:cNvSpPr txBox="1"/>
          <p:nvPr/>
        </p:nvSpPr>
        <p:spPr>
          <a:xfrm>
            <a:off x="584530" y="6213987"/>
            <a:ext cx="7930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1. Naval Information Warfare Systems Command, Generic View. February 2022. URL: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  <a:hlinkClick r:id="rId4"/>
              </a:rPr>
              <a:t>https://tinyurl.com/4pnpy44n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169FFD-1580-9383-8D92-E01F61444C40}"/>
              </a:ext>
            </a:extLst>
          </p:cNvPr>
          <p:cNvCxnSpPr/>
          <p:nvPr/>
        </p:nvCxnSpPr>
        <p:spPr>
          <a:xfrm>
            <a:off x="629265" y="6213987"/>
            <a:ext cx="78658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79E0DAF-7384-DFC3-A9AF-EE97600EC954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925332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3: Expand the Academic Cloud 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Virtual Lab Libraries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466236"/>
            <a:ext cx="8284168" cy="19082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Virtual labs</a:t>
            </a:r>
          </a:p>
          <a:p>
            <a:pPr marL="685800" lvl="1" indent="-338138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400" kern="0" dirty="0"/>
              <a:t>Systematic lab libraries that cover fundamentals of cybersecurity, networks, virtualization, C4ISR</a:t>
            </a:r>
            <a:r>
              <a:rPr lang="en-US" sz="1400" kern="0" baseline="30000" dirty="0"/>
              <a:t>1</a:t>
            </a:r>
            <a:r>
              <a:rPr lang="en-US" sz="1400" kern="0" dirty="0"/>
              <a:t>, and other topics</a:t>
            </a:r>
          </a:p>
          <a:p>
            <a:pPr marL="685800" lvl="1" indent="-338138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400" kern="0" dirty="0"/>
              <a:t>It also prepares learners for DoD baseline certificate</a:t>
            </a:r>
          </a:p>
          <a:p>
            <a:pPr marL="685800" lvl="1" indent="-338138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400" kern="0" dirty="0"/>
              <a:t>Guided virtual lab experiments + electronic booklet + exercises</a:t>
            </a:r>
          </a:p>
          <a:p>
            <a:pPr marL="228600" indent="-228600" fontAlgn="auto">
              <a:spcBef>
                <a:spcPts val="600"/>
              </a:spcBef>
              <a:spcAft>
                <a:spcPts val="0"/>
              </a:spcAft>
              <a:buClr>
                <a:srgbClr val="005091">
                  <a:lumMod val="75000"/>
                </a:srgbClr>
              </a:buClr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Academic Cloud is also used by other DARPA- and NSF-funded projects</a:t>
            </a:r>
            <a:endParaRPr lang="en-US" sz="1400" b="0" kern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8A62A-E528-35FB-EEA5-A2286E4F3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055" y="3483550"/>
            <a:ext cx="3787890" cy="2542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BABB8-767E-04D6-8320-1A1128CF1A46}"/>
              </a:ext>
            </a:extLst>
          </p:cNvPr>
          <p:cNvSpPr txBox="1"/>
          <p:nvPr/>
        </p:nvSpPr>
        <p:spPr>
          <a:xfrm>
            <a:off x="429916" y="6244723"/>
            <a:ext cx="865022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b="0" i="0" dirty="0">
                <a:solidFill>
                  <a:srgbClr val="040C28"/>
                </a:solidFill>
                <a:effectLst/>
                <a:latin typeface="+mj-lt"/>
              </a:rPr>
              <a:t>1. C4ISR: Command, Control, Communications, Computers, Intelligence, Surveillance and Reconnaissance</a:t>
            </a:r>
            <a:endParaRPr 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0084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3: Expand the Academic Cloud 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Virtual Lab Libraries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466236"/>
            <a:ext cx="8284168" cy="7540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Demo – High Resolution Measurements on the Internet</a:t>
            </a:r>
            <a:endParaRPr lang="en-US" sz="1400" kern="0" dirty="0"/>
          </a:p>
          <a:p>
            <a:pPr marL="685800" lvl="1" indent="-338138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400" b="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2AEC3-9B86-8BD3-EC69-5CAD826927CA}"/>
              </a:ext>
            </a:extLst>
          </p:cNvPr>
          <p:cNvSpPr txBox="1"/>
          <p:nvPr/>
        </p:nvSpPr>
        <p:spPr>
          <a:xfrm>
            <a:off x="2292858" y="3244334"/>
            <a:ext cx="4585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3"/>
              </a:rPr>
              <a:t>https://youtu.be/cWaWxsqVAgc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55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DP">
            <a:hlinkClick r:id="" action="ppaction://media"/>
            <a:extLst>
              <a:ext uri="{FF2B5EF4-FFF2-40B4-BE49-F238E27FC236}">
                <a16:creationId xmlns:a16="http://schemas.microsoft.com/office/drawing/2014/main" id="{415785CE-E1CF-8C56-EDFC-6D0949C02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448" y="1051560"/>
            <a:ext cx="9200896" cy="5175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18B05B-7E5B-E6AA-87D7-A8BE0C05DCE5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Virtual Lab Libraries</a:t>
            </a:r>
          </a:p>
        </p:txBody>
      </p:sp>
    </p:spTree>
    <p:extLst>
      <p:ext uri="{BB962C8B-B14F-4D97-AF65-F5344CB8AC3E}">
        <p14:creationId xmlns:p14="http://schemas.microsoft.com/office/powerpoint/2010/main" val="3608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3: Expand the Academic Cloud 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Academic Cloud Usage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466236"/>
            <a:ext cx="8284168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The Academic Cloud supports Objectives 1 and 2</a:t>
            </a:r>
          </a:p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It serves multiple communities (formal and informal learning)</a:t>
            </a:r>
          </a:p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endParaRPr lang="en-US" sz="1800" b="0" kern="0" dirty="0"/>
          </a:p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endParaRPr lang="en-US" sz="1400" kern="0" dirty="0"/>
          </a:p>
          <a:p>
            <a:pPr marL="685800" lvl="1" indent="-338138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400" b="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293BC-0A11-D8CB-BFFE-7D7268FF8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97" y="2975649"/>
            <a:ext cx="4383952" cy="2544339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B48311D6-FD0E-7EAA-2EF5-C69A6E5E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51" y="3792845"/>
            <a:ext cx="3607411" cy="59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05" tIns="42852" rIns="85705" bIns="4285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  <a:buClr>
                <a:srgbClr val="8E0000"/>
              </a:buClr>
            </a:pPr>
            <a:r>
              <a:rPr lang="en-US" sz="1400" dirty="0">
                <a:effectLst/>
                <a:latin typeface="+mn-lt"/>
                <a:cs typeface="Arial" panose="020B0604020202020204" pitchFamily="34" charset="0"/>
              </a:rPr>
              <a:t>Community usage at USC alone –&gt; </a:t>
            </a:r>
          </a:p>
          <a:p>
            <a:pPr algn="r">
              <a:spcAft>
                <a:spcPts val="600"/>
              </a:spcAft>
              <a:buClr>
                <a:srgbClr val="8E0000"/>
              </a:buClr>
            </a:pPr>
            <a:r>
              <a:rPr lang="en-US" sz="1400" dirty="0">
                <a:effectLst/>
                <a:latin typeface="+mn-lt"/>
                <a:cs typeface="Arial" panose="020B0604020202020204" pitchFamily="34" charset="0"/>
              </a:rPr>
              <a:t>Feb. 1, 2023 – Jan. 31, 2024</a:t>
            </a:r>
          </a:p>
        </p:txBody>
      </p:sp>
    </p:spTree>
    <p:extLst>
      <p:ext uri="{BB962C8B-B14F-4D97-AF65-F5344CB8AC3E}">
        <p14:creationId xmlns:p14="http://schemas.microsoft.com/office/powerpoint/2010/main" val="568141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Naval Relevance – Objective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510119-3626-3CC7-109A-AB23EA4E6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73793"/>
            <a:ext cx="8461149" cy="5940088"/>
          </a:xfrm>
        </p:spPr>
        <p:txBody>
          <a:bodyPr/>
          <a:lstStyle/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The project increases engagement in areas related to C4ISR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Communications and networks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Cybersecurity operations and warfare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Information technology</a:t>
            </a:r>
          </a:p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500" b="0" dirty="0"/>
          </a:p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The project is training military-connected communities and professionals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Veterans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ROTC students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Military personnel from the U.S. National Guard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500" b="0" dirty="0"/>
          </a:p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The project is developing technology that is attractive to DoD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The project team uses the P4 technology for rapid intrusion detection on a DARPA project (2024-2025) 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Undergraduate students actively participate in developing commercial and military applications</a:t>
            </a:r>
          </a:p>
          <a:p>
            <a:pPr marL="509658" lvl="2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245614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Naval Relevance – Objective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510119-3626-3CC7-109A-AB23EA4E6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73793"/>
            <a:ext cx="8461149" cy="2739211"/>
          </a:xfrm>
        </p:spPr>
        <p:txBody>
          <a:bodyPr/>
          <a:lstStyle/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Internships will provide learners the opportunity to apply skills on the job</a:t>
            </a:r>
          </a:p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Internships will focus on positions requiring skills on C4ISR</a:t>
            </a:r>
          </a:p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Some internships will be conducted at organizations that provide services to the Navy, and at national labs. E.g.,</a:t>
            </a:r>
          </a:p>
          <a:p>
            <a:pPr marL="655655" lvl="3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Naval Information Warfare Center Atlantic</a:t>
            </a:r>
          </a:p>
          <a:p>
            <a:pPr marL="655655" lvl="3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Savannah River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919344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Naval Relevance – Objective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510119-3626-3CC7-109A-AB23EA4E6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73793"/>
            <a:ext cx="8461149" cy="4078039"/>
          </a:xfrm>
        </p:spPr>
        <p:txBody>
          <a:bodyPr/>
          <a:lstStyle/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The expanded Academic Cloud is currently used by colleges, agencies, NIWC, National Laboratories, communities of practice</a:t>
            </a:r>
          </a:p>
          <a:p>
            <a:pPr marL="655655" lvl="3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Naval Information Warfare Center Atlantic</a:t>
            </a:r>
          </a:p>
          <a:p>
            <a:pPr marL="655655" lvl="3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b="0" dirty="0"/>
              <a:t>ESnet</a:t>
            </a:r>
          </a:p>
          <a:p>
            <a:pPr marL="655655" lvl="3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National Guard Professional Education Center (PEC), Cyber and Information Advantage Battalion (CIAB)</a:t>
            </a:r>
          </a:p>
          <a:p>
            <a:pPr marL="655655" lvl="3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Universities</a:t>
            </a:r>
          </a:p>
          <a:p>
            <a:pPr marL="655655" lvl="3" indent="-3429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800" b="0" dirty="0"/>
          </a:p>
          <a:p>
            <a:pPr marL="213995" marR="0" lvl="0" indent="-21399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5091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technology will be tested on the Academic Cloud, prior to the deployment on Pronto</a:t>
            </a:r>
          </a:p>
          <a:p>
            <a:pPr marL="213995" marR="0" lvl="0" indent="-21399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5091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Pronto is a DoD’s funded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testbed: </a:t>
            </a:r>
            <a:r>
              <a:rPr lang="en-US" sz="2200" b="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https://prontoproject.org/</a:t>
            </a:r>
            <a:endParaRPr lang="en-US" sz="2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128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48200" y="1285877"/>
            <a:ext cx="4267200" cy="2222147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000" b="0" dirty="0"/>
              <a:t>This project is helping address the shortage of skilled cyber-professionals opting for careers with the DoD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000" b="0" dirty="0"/>
              <a:t>The project has three objectives:</a:t>
            </a:r>
          </a:p>
          <a:p>
            <a:pPr marL="287338" indent="-17145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000" b="0" dirty="0"/>
              <a:t>Advance formal and informal cyber communities and connect relevant organizations</a:t>
            </a:r>
          </a:p>
          <a:p>
            <a:pPr marL="287338" indent="-17145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000" b="0" dirty="0"/>
              <a:t>Develop a multi-state internship program, leveraging and strengthening the Naval Research Enterprise Internship Program (NREIP)</a:t>
            </a:r>
          </a:p>
          <a:p>
            <a:pPr marL="287338" indent="-17145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000" b="0" dirty="0"/>
              <a:t>Expand the Academic Cloud to support large-scale learning and research nationwide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8200" y="3735240"/>
            <a:ext cx="4267200" cy="2898035"/>
          </a:xfrm>
        </p:spPr>
        <p:txBody>
          <a:bodyPr>
            <a:no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000" b="0" dirty="0"/>
              <a:t>Virtual lab libraries have been deployed in the Academic Cloud system, which supports several formal and informal communities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000" b="0" dirty="0"/>
              <a:t>Multiple courses from four universities have incorporated material on C4ISR (formal community)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000" b="0" dirty="0"/>
              <a:t>Undergraduate students conduct research on C4ISR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000" b="0" dirty="0"/>
              <a:t>Learners nationwide are attending tutorials on cybersecurity covering the material developed in this project.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000" b="0" dirty="0"/>
              <a:t>Military personnel are trained using the Academic Cloud. They include the U.S. National Guard, Cyber and Information Advantage Battalion (CIAB)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000" b="0" dirty="0"/>
              <a:t>Veterans are trained on next-generation firewalls technology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54244" y="111318"/>
            <a:ext cx="9198244" cy="778836"/>
          </a:xfrm>
        </p:spPr>
        <p:txBody>
          <a:bodyPr/>
          <a:lstStyle/>
          <a:p>
            <a:r>
              <a:rPr lang="en-US" sz="1200" dirty="0"/>
              <a:t>Preparing Cyber Warfare Professionals by Integration of Curriculum, </a:t>
            </a:r>
            <a:br>
              <a:rPr lang="en-US" sz="1200" dirty="0"/>
            </a:br>
            <a:r>
              <a:rPr lang="en-US" sz="1200" dirty="0"/>
              <a:t>Experiences, and Internships</a:t>
            </a:r>
            <a:br>
              <a:rPr lang="en-US" sz="1200" dirty="0"/>
            </a:br>
            <a:br>
              <a:rPr lang="en-US" sz="300" dirty="0"/>
            </a:br>
            <a:r>
              <a:rPr lang="en-US" sz="1200" dirty="0"/>
              <a:t>Jorge Crichigno – University of South Carolina</a:t>
            </a:r>
            <a:br>
              <a:rPr lang="en-US" sz="1200" dirty="0"/>
            </a:br>
            <a:br>
              <a:rPr lang="en-US" sz="300" dirty="0"/>
            </a:br>
            <a:r>
              <a:rPr lang="en-US" sz="1200" dirty="0">
                <a:hlinkClick r:id="rId3"/>
              </a:rPr>
              <a:t>https://research.cec.sc.edu/cyberinfra/projects/ONR</a:t>
            </a:r>
            <a:r>
              <a:rPr lang="en-US" sz="1200" dirty="0"/>
              <a:t>  </a:t>
            </a:r>
            <a:br>
              <a:rPr lang="en-US" sz="1200" dirty="0"/>
            </a:br>
            <a:br>
              <a:rPr lang="en-US" sz="300" dirty="0"/>
            </a:b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8BB7DC-BCB5-895F-44AB-891093D04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" y="984711"/>
            <a:ext cx="4569613" cy="2485228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5EBD90A-97BC-EF67-5152-C96BE625421F}"/>
              </a:ext>
            </a:extLst>
          </p:cNvPr>
          <p:cNvSpPr txBox="1">
            <a:spLocks/>
          </p:cNvSpPr>
          <p:nvPr/>
        </p:nvSpPr>
        <p:spPr bwMode="gray">
          <a:xfrm>
            <a:off x="71297" y="3735240"/>
            <a:ext cx="4267200" cy="269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825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000" b="0" dirty="0"/>
              <a:t>The project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0" dirty="0"/>
              <a:t>Increases engagement in areas related to C4ISR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0" kern="0" dirty="0"/>
              <a:t>Trains military-connected communities and professionals in general on communications and networks, cybersecurity operations and warfare, IT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0" kern="0" dirty="0"/>
              <a:t>Partners with national laboratories and the Naval Information Warfare Center (NIWC) to develop new techniques for detecting cyber attacks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0" kern="0" dirty="0"/>
              <a:t>Creates a pipeline of cyber-professionals from college to Navy and military communities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000" b="0" kern="0" dirty="0"/>
              <a:t>Supports communities of practice related to the military by providing a training platform and material relevant to cybersecurity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1000" b="0" kern="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2305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973793"/>
            <a:ext cx="8461149" cy="3486980"/>
          </a:xfrm>
        </p:spPr>
        <p:txBody>
          <a:bodyPr/>
          <a:lstStyle/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This project is helping address the shortage of skilled cyber-professionals opting for careers with the DoD</a:t>
            </a:r>
          </a:p>
          <a:p>
            <a:pPr marL="213995" indent="-21399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b="0" dirty="0"/>
              <a:t>The project has three objectives:</a:t>
            </a:r>
          </a:p>
          <a:p>
            <a:pPr marL="623888" lvl="2" indent="-2794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</a:pPr>
            <a:r>
              <a:rPr lang="en-US" sz="1800" dirty="0"/>
              <a:t>Advance formal and informal cyber communities</a:t>
            </a:r>
            <a:r>
              <a:rPr lang="en-US" sz="1800" b="0" dirty="0"/>
              <a:t> and connect relevant organizations</a:t>
            </a:r>
          </a:p>
          <a:p>
            <a:pPr marL="623888" lvl="2" indent="-2794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</a:pPr>
            <a:r>
              <a:rPr lang="en-US" sz="1800" dirty="0"/>
              <a:t>Develop a multi-state internship program</a:t>
            </a:r>
            <a:r>
              <a:rPr lang="en-US" sz="1800" b="0" dirty="0"/>
              <a:t>, leveraging and strengthening the Naval Research Enterprise Internship Program (NREIP)</a:t>
            </a:r>
          </a:p>
          <a:p>
            <a:pPr marL="623888" lvl="2" indent="-27940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</a:pPr>
            <a:r>
              <a:rPr lang="en-US" sz="1800" dirty="0"/>
              <a:t>Expand the Academic Cloud</a:t>
            </a:r>
            <a:r>
              <a:rPr lang="en-US" sz="1800" b="0" dirty="0"/>
              <a:t> to support large-scale learning and research nationwide</a:t>
            </a:r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30AA7-6BA1-330D-C70C-D2B6261469F9}"/>
              </a:ext>
            </a:extLst>
          </p:cNvPr>
          <p:cNvSpPr txBox="1"/>
          <p:nvPr/>
        </p:nvSpPr>
        <p:spPr>
          <a:xfrm>
            <a:off x="0" y="14748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7227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Formal and Informal Communities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38161-CBB9-F6C5-71C9-0EEF6DE62C08}"/>
              </a:ext>
            </a:extLst>
          </p:cNvPr>
          <p:cNvSpPr txBox="1"/>
          <p:nvPr/>
        </p:nvSpPr>
        <p:spPr>
          <a:xfrm>
            <a:off x="606897" y="5676444"/>
            <a:ext cx="79302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000000"/>
                </a:solidFill>
                <a:effectLst/>
                <a:latin typeface="+mj-lt"/>
              </a:rPr>
              <a:t>MOS: Military Occupational Specialty</a:t>
            </a:r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2ED45A-93CD-5065-1D23-7DBC114D1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02" y="1620322"/>
            <a:ext cx="8022866" cy="40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99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3">
                    <a:lumMod val="75000"/>
                  </a:schemeClr>
                </a:solidFill>
              </a:rPr>
              <a:t>Academic Courses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551734"/>
            <a:ext cx="8284168" cy="48518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Formal academic courses at University of South Carolina (USC), University of Texas San Antonio (UTSA), and South Carolina State University (SCSU)</a:t>
            </a:r>
          </a:p>
          <a:p>
            <a:pPr marL="512763" lvl="1" indent="0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1500" kern="0" dirty="0"/>
              <a:t>Spring 2023: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kern="0" dirty="0"/>
              <a:t>IT 493 IT Security (54 students, USC)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b="0" kern="0" dirty="0"/>
              <a:t>IT 742 Enterprise Network Management (7 students, USC)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b="0" kern="0" dirty="0"/>
              <a:t>IS 6953 Research Seminar (12 students, UTSA)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b="0" kern="0" dirty="0"/>
              <a:t>IS 3033 Operating Systems (40 students, UTSA)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b="0" kern="0" dirty="0"/>
              <a:t>CSM 188 Fundamentals of Cybersecurity (15 students, SCSU)</a:t>
            </a:r>
          </a:p>
          <a:p>
            <a:pPr marL="512763" lvl="1" indent="0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1500" kern="0" dirty="0"/>
              <a:t>Summer 2023:</a:t>
            </a:r>
            <a:endParaRPr lang="en-US" sz="1500" b="0" kern="0" dirty="0"/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kern="0" dirty="0"/>
              <a:t>IT 493 IT Security (17 students, USC)</a:t>
            </a:r>
          </a:p>
          <a:p>
            <a:pPr marL="512763" lvl="1" indent="0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1500" b="0" kern="0" dirty="0"/>
              <a:t>Fall 2023: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b="0" kern="0" dirty="0"/>
              <a:t>IT 445 Advanced Networking (65 students, USC)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kern="0" dirty="0"/>
              <a:t>IT 493 IT Security (26 students, USC)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b="0" kern="0" dirty="0"/>
              <a:t>CSM 188 – Fundamentals of Cybersecurity (17 students, SCSU)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b="0" kern="0" dirty="0"/>
              <a:t>CSC 2362 - Intro to Cybersecurity and </a:t>
            </a:r>
            <a:r>
              <a:rPr lang="en-US" sz="1331" b="0" kern="0"/>
              <a:t>Defense (70 </a:t>
            </a:r>
            <a:r>
              <a:rPr lang="en-US" sz="1331" b="0" kern="0" dirty="0"/>
              <a:t>students, LSU)</a:t>
            </a:r>
          </a:p>
          <a:p>
            <a:pPr marL="987469" lvl="3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331" b="0" kern="0" dirty="0"/>
              <a:t>IS 3423 - Network Security (54 Students, UTSA)</a:t>
            </a:r>
          </a:p>
        </p:txBody>
      </p:sp>
    </p:spTree>
    <p:extLst>
      <p:ext uri="{BB962C8B-B14F-4D97-AF65-F5344CB8AC3E}">
        <p14:creationId xmlns:p14="http://schemas.microsoft.com/office/powerpoint/2010/main" val="19033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09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C4ISR Research Experience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464728"/>
            <a:ext cx="8284168" cy="16249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Twelve-week C4ISR</a:t>
            </a:r>
            <a:r>
              <a:rPr lang="en-US" sz="1800" b="0" kern="0" baseline="30000" dirty="0"/>
              <a:t>1</a:t>
            </a:r>
            <a:r>
              <a:rPr lang="en-US" sz="1800" b="0" kern="0" dirty="0"/>
              <a:t> research experience (formal learning)</a:t>
            </a:r>
          </a:p>
          <a:p>
            <a:pPr marL="747713" lvl="1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500" kern="0" dirty="0"/>
              <a:t>Between 50-75 undergraduates per year conducting research on cybersecurity at the University of South Carolina, South Carolina State University, UT San Antonio, LSU</a:t>
            </a:r>
            <a:endParaRPr lang="en-US" sz="1500" b="0" kern="0" dirty="0"/>
          </a:p>
          <a:p>
            <a:pPr marL="858838" lvl="1" indent="-34607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500" b="0" kern="0" dirty="0"/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A0B7D-AAC3-1594-F144-009ED6570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04" y="2621470"/>
            <a:ext cx="1933575" cy="174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613819-080B-3C85-65F9-EE3DBFA42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127" y="2628544"/>
            <a:ext cx="1895475" cy="1619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F5379A-0FF1-6107-9F6F-AFF40275C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630" y="2621470"/>
            <a:ext cx="1866900" cy="1581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09320F-1C47-5679-0156-2984E2F7D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296" y="4786354"/>
            <a:ext cx="1857375" cy="1466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DF97DE-3E6E-B914-3DF4-491C6D89A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750" y="4693415"/>
            <a:ext cx="1866900" cy="16668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D7DEFB-D76C-04C2-AC04-8D10D45DC9DC}"/>
              </a:ext>
            </a:extLst>
          </p:cNvPr>
          <p:cNvSpPr txBox="1"/>
          <p:nvPr/>
        </p:nvSpPr>
        <p:spPr>
          <a:xfrm>
            <a:off x="429916" y="6253867"/>
            <a:ext cx="865022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b="0" i="0" dirty="0">
                <a:solidFill>
                  <a:srgbClr val="040C28"/>
                </a:solidFill>
                <a:effectLst/>
                <a:latin typeface="+mj-lt"/>
              </a:rPr>
              <a:t>1. C4ISR: Command, Control, Communications, Computers, Intelligence, Surveillance and Reconnaissance</a:t>
            </a:r>
            <a:endParaRPr 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605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09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C4ISR Research Experience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464728"/>
            <a:ext cx="8284168" cy="16249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Twelve-week C4ISR research experience (formal learning)</a:t>
            </a:r>
          </a:p>
          <a:p>
            <a:pPr marL="747713" lvl="1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500" kern="0" dirty="0"/>
              <a:t>Between 50-75 undergraduates per year conducting research on cybersecurity at the University of South Carolina, South Carolina State University, UT San Antonio, LSU</a:t>
            </a:r>
            <a:endParaRPr lang="en-US" sz="1500" b="0" kern="0" dirty="0"/>
          </a:p>
          <a:p>
            <a:pPr marL="858838" lvl="1" indent="-346075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1500" b="0" kern="0" dirty="0"/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E39C4-D7FC-012C-0670-CF6C0BAEA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65" y="2590215"/>
            <a:ext cx="1506333" cy="166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4C7829-0491-E501-2959-2F35B1811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989" y="2491612"/>
            <a:ext cx="1568739" cy="1660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EC25B9-15BC-0C06-6A62-120293E0F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519" y="2464383"/>
            <a:ext cx="1524000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98D1FE-C6CA-8651-348C-847847C94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724" y="4553261"/>
            <a:ext cx="1544930" cy="1611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32D406-087A-3E43-45AE-EA5CAC765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024" y="4468066"/>
            <a:ext cx="1390650" cy="167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D2B3B-1369-5DEF-C5C5-BFAD7B80C56E}"/>
              </a:ext>
            </a:extLst>
          </p:cNvPr>
          <p:cNvSpPr txBox="1"/>
          <p:nvPr/>
        </p:nvSpPr>
        <p:spPr>
          <a:xfrm>
            <a:off x="429916" y="6244723"/>
            <a:ext cx="865022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b="0" i="0" dirty="0">
                <a:solidFill>
                  <a:srgbClr val="040C28"/>
                </a:solidFill>
                <a:effectLst/>
                <a:latin typeface="+mj-lt"/>
              </a:rPr>
              <a:t>1. C4ISR: Command, Control, Communications, Computers, Intelligence, Surveillance and Reconnaissance</a:t>
            </a:r>
            <a:endParaRPr 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233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09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C4ISR Research Experience</a:t>
            </a:r>
          </a:p>
          <a:p>
            <a:pPr algn="ctr"/>
            <a:endParaRPr lang="en-US" sz="3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551734"/>
            <a:ext cx="8284168" cy="13171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Twelve-week C4ISR research experience (formal learning)</a:t>
            </a:r>
          </a:p>
          <a:p>
            <a:pPr marL="747713" lvl="1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500" kern="0" dirty="0"/>
              <a:t>Between 50-75 undergraduates per year conducting research on cybersecurity at the University of South Carolina, South Carolina State University, UT San Antonio, LSU</a:t>
            </a:r>
            <a:endParaRPr lang="en-US" sz="1500" b="0" kern="0" dirty="0"/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kern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59AB38-4CF4-1FFF-60C2-FE0022670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54" y="2868889"/>
            <a:ext cx="8620822" cy="26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2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781" y="973793"/>
            <a:ext cx="8284168" cy="49244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sz="2000" b="0" dirty="0"/>
              <a:t>Objective 1: Advance formal and informal cyber communities</a:t>
            </a:r>
            <a:endParaRPr lang="en-US" sz="1716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ABE14-D70D-8652-A475-875E023D472B}"/>
              </a:ext>
            </a:extLst>
          </p:cNvPr>
          <p:cNvSpPr txBox="1"/>
          <p:nvPr/>
        </p:nvSpPr>
        <p:spPr>
          <a:xfrm>
            <a:off x="0" y="147484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5091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C4ISR Research Experience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F38A83-0636-CA41-7FC1-AA614F56CB69}"/>
              </a:ext>
            </a:extLst>
          </p:cNvPr>
          <p:cNvSpPr txBox="1">
            <a:spLocks/>
          </p:cNvSpPr>
          <p:nvPr/>
        </p:nvSpPr>
        <p:spPr bwMode="gray">
          <a:xfrm>
            <a:off x="429916" y="1551734"/>
            <a:ext cx="8284168" cy="13171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91440" rIns="90487" bIns="91440" numCol="1" anchor="t" anchorCtr="0" compatLnSpc="1">
            <a:prstTxWarp prst="textNoShape">
              <a:avLst/>
            </a:prstTxWarp>
            <a:spAutoFit/>
          </a:bodyPr>
          <a:lstStyle>
            <a:lvl1pPr marL="72998" indent="-7299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67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5997" indent="-7099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591">
                <a:solidFill>
                  <a:schemeClr val="tx1"/>
                </a:solidFill>
                <a:latin typeface="+mn-lt"/>
              </a:defRPr>
            </a:lvl2pPr>
            <a:lvl3pPr marL="239756" indent="-4821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506" b="1">
                <a:solidFill>
                  <a:schemeClr val="tx1"/>
                </a:solidFill>
                <a:latin typeface="+mn-lt"/>
              </a:defRPr>
            </a:lvl3pPr>
            <a:lvl4pPr marL="385753" indent="-4688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422">
                <a:solidFill>
                  <a:schemeClr val="tx1"/>
                </a:solidFill>
                <a:latin typeface="+mn-lt"/>
              </a:defRPr>
            </a:lvl4pPr>
            <a:lvl5pPr marL="86794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5pPr>
            <a:lvl6pPr marL="106082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6pPr>
            <a:lvl7pPr marL="1253697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7pPr>
            <a:lvl8pPr marL="1446574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8pPr>
            <a:lvl9pPr marL="1639451" indent="-9643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13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Bef>
                <a:spcPts val="600"/>
              </a:spcBef>
              <a:buClr>
                <a:schemeClr val="accent3">
                  <a:lumMod val="75000"/>
                </a:schemeClr>
              </a:buClr>
            </a:pPr>
            <a:r>
              <a:rPr lang="en-US" sz="1800" b="0" kern="0" dirty="0"/>
              <a:t>Twelve-week C4ISR research experience (formal learning)</a:t>
            </a:r>
          </a:p>
          <a:p>
            <a:pPr marL="747713" lvl="1" indent="-234950">
              <a:spcBef>
                <a:spcPts val="600"/>
              </a:spcBef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500" kern="0" dirty="0"/>
              <a:t>Between 50-75 undergraduates per year conducting research on cybersecurity at the University of South Carolina, South Carolina State University, UT San Antonio, LSU</a:t>
            </a:r>
            <a:endParaRPr lang="en-US" sz="1500" b="0" kern="0" dirty="0"/>
          </a:p>
          <a:p>
            <a:pPr marL="286994" lvl="1" indent="-213995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716" kern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98FB53-3ED0-6333-3068-06DFA674D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870" y="2536719"/>
            <a:ext cx="2658397" cy="35445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ACA85C-9CEB-974D-EBCC-CDC19E7B8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195" y="2536719"/>
            <a:ext cx="2658397" cy="3544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2B802-E194-0CD5-8287-5F2A8D0751EF}"/>
              </a:ext>
            </a:extLst>
          </p:cNvPr>
          <p:cNvSpPr txBox="1"/>
          <p:nvPr/>
        </p:nvSpPr>
        <p:spPr>
          <a:xfrm>
            <a:off x="2294783" y="6260259"/>
            <a:ext cx="4554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Summer Research Expo – University of South Carolina</a:t>
            </a:r>
          </a:p>
        </p:txBody>
      </p:sp>
    </p:spTree>
    <p:extLst>
      <p:ext uri="{BB962C8B-B14F-4D97-AF65-F5344CB8AC3E}">
        <p14:creationId xmlns:p14="http://schemas.microsoft.com/office/powerpoint/2010/main" val="1063690043"/>
      </p:ext>
    </p:extLst>
  </p:cSld>
  <p:clrMapOvr>
    <a:masterClrMapping/>
  </p:clrMapOvr>
</p:sld>
</file>

<file path=ppt/theme/theme1.xml><?xml version="1.0" encoding="utf-8"?>
<a:theme xmlns:a="http://schemas.openxmlformats.org/drawingml/2006/main" name="Naval STEM Presentation Template">
  <a:themeElements>
    <a:clrScheme name="ONR theme">
      <a:dk1>
        <a:srgbClr val="3B3B3B"/>
      </a:dk1>
      <a:lt1>
        <a:srgbClr val="FFFFFF"/>
      </a:lt1>
      <a:dk2>
        <a:srgbClr val="10253F"/>
      </a:dk2>
      <a:lt2>
        <a:srgbClr val="CC9900"/>
      </a:lt2>
      <a:accent1>
        <a:srgbClr val="0089D0"/>
      </a:accent1>
      <a:accent2>
        <a:srgbClr val="ED1C24"/>
      </a:accent2>
      <a:accent3>
        <a:srgbClr val="005091"/>
      </a:accent3>
      <a:accent4>
        <a:srgbClr val="EBCD91"/>
      </a:accent4>
      <a:accent5>
        <a:srgbClr val="ECAB17"/>
      </a:accent5>
      <a:accent6>
        <a:srgbClr val="A88113"/>
      </a:accent6>
      <a:hlink>
        <a:srgbClr val="10253F"/>
      </a:hlink>
      <a:folHlink>
        <a:srgbClr val="B8B8D4"/>
      </a:folHlink>
    </a:clrScheme>
    <a:fontScheme name="2_IPO_template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IPO_template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AEAEA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9D6E7"/>
        </a:accent6>
        <a:hlink>
          <a:srgbClr val="009999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aval STEM Presentation Template" id="{356958A7-97E3-4E24-9FF9-99891C438709}" vid="{37FF1CD1-0966-4894-8DE4-A87E5D65A04E}"/>
    </a:ext>
  </a:extLst>
</a:theme>
</file>

<file path=ppt/theme/theme2.xml><?xml version="1.0" encoding="utf-8"?>
<a:theme xmlns:a="http://schemas.openxmlformats.org/drawingml/2006/main" name="2_IPO3">
  <a:themeElements>
    <a:clrScheme name="ONR theme">
      <a:dk1>
        <a:srgbClr val="3B3B3B"/>
      </a:dk1>
      <a:lt1>
        <a:srgbClr val="FFFFFF"/>
      </a:lt1>
      <a:dk2>
        <a:srgbClr val="10253F"/>
      </a:dk2>
      <a:lt2>
        <a:srgbClr val="CC9900"/>
      </a:lt2>
      <a:accent1>
        <a:srgbClr val="0089D0"/>
      </a:accent1>
      <a:accent2>
        <a:srgbClr val="ED1C24"/>
      </a:accent2>
      <a:accent3>
        <a:srgbClr val="005091"/>
      </a:accent3>
      <a:accent4>
        <a:srgbClr val="EBCD91"/>
      </a:accent4>
      <a:accent5>
        <a:srgbClr val="ECAB17"/>
      </a:accent5>
      <a:accent6>
        <a:srgbClr val="A88113"/>
      </a:accent6>
      <a:hlink>
        <a:srgbClr val="10253F"/>
      </a:hlink>
      <a:folHlink>
        <a:srgbClr val="B8B8D4"/>
      </a:folHlink>
    </a:clrScheme>
    <a:fontScheme name="2_IPO_template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IPO_template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PO_template4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PO_template4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AEAEA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9D6E7"/>
        </a:accent6>
        <a:hlink>
          <a:srgbClr val="009999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2502</Words>
  <Application>Microsoft Office PowerPoint</Application>
  <PresentationFormat>On-screen Show (4:3)</PresentationFormat>
  <Paragraphs>323</Paragraphs>
  <Slides>27</Slides>
  <Notes>27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Naval STEM Presentation Template</vt:lpstr>
      <vt:lpstr>2_IPO3</vt:lpstr>
      <vt:lpstr>Preparing Cyber Warfare Professionals by Integration of Curriculum, Experiences, and Internships Project website: https://research.cec.sc.edu/cyberinfra/projects/ONR  Program Officer: Dr. Michael Simpson Award # N00014-23-1-2245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Preparing Cyber Warfare Professionals by Integration of Curriculum,  Experiences, and Internships  Jorge Crichigno – University of South Carolina  https://research.cec.sc.edu/cyberinfra/projects/ONR    </vt:lpstr>
    </vt:vector>
  </TitlesOfParts>
  <Company>HPES NMCI 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Hjelm, Rachel M CTR ONR, 311</dc:creator>
  <cp:lastModifiedBy>Crichigno Benitez, Jorge</cp:lastModifiedBy>
  <cp:revision>12</cp:revision>
  <dcterms:created xsi:type="dcterms:W3CDTF">2021-07-22T13:23:26Z</dcterms:created>
  <dcterms:modified xsi:type="dcterms:W3CDTF">2024-04-11T15:31:03Z</dcterms:modified>
</cp:coreProperties>
</file>