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4"/>
  </p:sldMasterIdLst>
  <p:notesMasterIdLst>
    <p:notesMasterId r:id="rId44"/>
  </p:notesMasterIdLst>
  <p:handoutMasterIdLst>
    <p:handoutMasterId r:id="rId45"/>
  </p:handoutMasterIdLst>
  <p:sldIdLst>
    <p:sldId id="2080" r:id="rId5"/>
    <p:sldId id="2107" r:id="rId6"/>
    <p:sldId id="2121" r:id="rId7"/>
    <p:sldId id="2149" r:id="rId8"/>
    <p:sldId id="374" r:id="rId9"/>
    <p:sldId id="377" r:id="rId10"/>
    <p:sldId id="380" r:id="rId11"/>
    <p:sldId id="410" r:id="rId12"/>
    <p:sldId id="385" r:id="rId13"/>
    <p:sldId id="2150" r:id="rId14"/>
    <p:sldId id="395" r:id="rId15"/>
    <p:sldId id="2141" r:id="rId16"/>
    <p:sldId id="2142" r:id="rId17"/>
    <p:sldId id="2144" r:id="rId18"/>
    <p:sldId id="2143" r:id="rId19"/>
    <p:sldId id="2145" r:id="rId20"/>
    <p:sldId id="2146" r:id="rId21"/>
    <p:sldId id="2117" r:id="rId22"/>
    <p:sldId id="2120" r:id="rId23"/>
    <p:sldId id="2116" r:id="rId24"/>
    <p:sldId id="2118" r:id="rId25"/>
    <p:sldId id="2119" r:id="rId26"/>
    <p:sldId id="2122" r:id="rId27"/>
    <p:sldId id="2125" r:id="rId28"/>
    <p:sldId id="2113" r:id="rId29"/>
    <p:sldId id="2147" r:id="rId30"/>
    <p:sldId id="2115" r:id="rId31"/>
    <p:sldId id="2151" r:id="rId32"/>
    <p:sldId id="2127" r:id="rId33"/>
    <p:sldId id="2128" r:id="rId34"/>
    <p:sldId id="2134" r:id="rId35"/>
    <p:sldId id="2129" r:id="rId36"/>
    <p:sldId id="2130" r:id="rId37"/>
    <p:sldId id="2131" r:id="rId38"/>
    <p:sldId id="2132" r:id="rId39"/>
    <p:sldId id="2133" r:id="rId40"/>
    <p:sldId id="2137" r:id="rId41"/>
    <p:sldId id="2138" r:id="rId42"/>
    <p:sldId id="2139" r:id="rId43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jPw8QyrTnIbupgNR47iYY4ctbe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314" autoAdjust="0"/>
  </p:normalViewPr>
  <p:slideViewPr>
    <p:cSldViewPr snapToGrid="0">
      <p:cViewPr varScale="1">
        <p:scale>
          <a:sx n="87" d="100"/>
          <a:sy n="87" d="100"/>
        </p:scale>
        <p:origin x="576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3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523" cy="466247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1"/>
            <a:ext cx="3037523" cy="466247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05E7329A-2508-4320-A631-453F20C88C57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6247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3"/>
            <a:ext cx="3037523" cy="466247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486A7ED5-90FD-43AD-87A4-10411281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36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19283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0" tIns="93160" rIns="93160" bIns="93160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2606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19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95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0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12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99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18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4661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19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6575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20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1362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7331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276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6101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6236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9959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25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69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26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8463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27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45504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28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11242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29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1516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30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15337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74696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5805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4831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367766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50290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35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35435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36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72183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37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14767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38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515819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39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8577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8566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8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27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10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68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9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162" y="1"/>
            <a:ext cx="8238638" cy="666749"/>
          </a:xfrm>
        </p:spPr>
        <p:txBody>
          <a:bodyPr>
            <a:normAutofit/>
          </a:bodyPr>
          <a:lstStyle>
            <a:lvl1pPr algn="l">
              <a:defRPr sz="28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29979" y="1076546"/>
            <a:ext cx="7918598" cy="247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48162" y="771526"/>
            <a:ext cx="8238638" cy="3600449"/>
          </a:xfrm>
        </p:spPr>
        <p:txBody>
          <a:bodyPr/>
          <a:lstStyle>
            <a:lvl1pPr algn="just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spcAft>
                <a:spcPts val="150"/>
              </a:spcAft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spcAft>
                <a:spcPts val="150"/>
              </a:spcAft>
              <a:defRPr/>
            </a:lvl3pPr>
            <a:lvl4pPr algn="just">
              <a:spcAft>
                <a:spcPts val="150"/>
              </a:spcAft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spcAft>
                <a:spcPts val="150"/>
              </a:spcAft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64972F-81E4-47C1-8110-0800DB01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6567" y="4828918"/>
            <a:ext cx="984019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C60F48-EAB5-A54D-B834-7AA360F309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7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0655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/>
                </a:solidFill>
              </a:defRPr>
            </a:lvl1pPr>
          </a:lstStyle>
          <a:p>
            <a:fld id="{38C60F48-EAB5-A54D-B834-7AA360F309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822960" y="1303384"/>
            <a:ext cx="754740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03E276-1BC8-4CD5-DD9B-72B5E2E7D2B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1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.vsdx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e.sc.edu/cyberinfra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hatisfabric.net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ntoproject.org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hatisfabric.net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ntoproject.org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hatisfabric.net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4mbj3z4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Visio_Drawing.vs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1868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br>
              <a:rPr lang="en-US" dirty="0">
                <a:latin typeface="+mn-lt"/>
              </a:rPr>
            </a:b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D5419-530B-DD6B-9B3F-75593BFB4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240" y="4065392"/>
            <a:ext cx="1656482" cy="911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0EFF4A-5E09-2D79-BADB-599032E736B2}"/>
              </a:ext>
            </a:extLst>
          </p:cNvPr>
          <p:cNvSpPr txBox="1"/>
          <p:nvPr/>
        </p:nvSpPr>
        <p:spPr>
          <a:xfrm>
            <a:off x="-4519" y="203544"/>
            <a:ext cx="9144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Overview Cybersecurity </a:t>
            </a:r>
            <a:b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College of Engineering and Computing</a:t>
            </a:r>
          </a:p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University of South Carolina</a:t>
            </a:r>
          </a:p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Jorge Crichigno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Department of Integrated Information Technology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jcrichigno@cec.sc.edu</a:t>
            </a:r>
          </a:p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U.S. Army Fort Liberty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July 20, 2023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82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71525"/>
            <a:ext cx="8238638" cy="1864261"/>
          </a:xfrm>
        </p:spPr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Goals: </a:t>
            </a:r>
          </a:p>
          <a:p>
            <a:pPr marL="346472" indent="-346472">
              <a:buAutoNum type="arabicPeriod" startAt="3"/>
            </a:pPr>
            <a:r>
              <a:rPr lang="en-US" sz="1400" dirty="0">
                <a:latin typeface="+mn-lt"/>
              </a:rPr>
              <a:t>Deploy virtual equipment pods on a virtual platform, accessible over the Internet, to support and facilitate the research and teaching activities from anywhere, without compromising hands-on.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cloud system supports education and research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It was established by USC, Stanly Community College, and the Network Development Group (NDG) in 2019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It is currently used by colleges, universities, the National Guard, and multiple agencies</a:t>
            </a:r>
          </a:p>
          <a:p>
            <a:pPr marL="346472" indent="-346472">
              <a:buAutoNum type="arabicPeriod" startAt="3"/>
            </a:pPr>
            <a:endParaRPr lang="en-US" sz="1350" dirty="0"/>
          </a:p>
          <a:p>
            <a:pPr marL="346472" indent="-346472">
              <a:buAutoNum type="arabicPeriod" startAt="3"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0CE9E8-E345-8B64-A056-04C2C0870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21" y="2391915"/>
            <a:ext cx="5323119" cy="26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34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Lawrence Berkeley National Lab (LBNL)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National Guard – Cyber &amp; Information Advantage Battalion (CIAB)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SANS institute (“</a:t>
            </a:r>
            <a:r>
              <a:rPr lang="en-US" sz="1400" dirty="0" err="1">
                <a:latin typeface="+mn-lt"/>
              </a:rPr>
              <a:t>girlsgocyber</a:t>
            </a:r>
            <a:r>
              <a:rPr lang="en-US" sz="1400" dirty="0">
                <a:latin typeface="+mn-lt"/>
              </a:rPr>
              <a:t>”)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Multiple higher-ed institutions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International Networks at Indiana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Texas’ </a:t>
            </a:r>
            <a:r>
              <a:rPr lang="en-US" sz="1400" dirty="0" err="1">
                <a:latin typeface="+mn-lt"/>
              </a:rPr>
              <a:t>Lonestart</a:t>
            </a:r>
            <a:r>
              <a:rPr lang="en-US" sz="1400" dirty="0">
                <a:latin typeface="+mn-lt"/>
              </a:rPr>
              <a:t> Education and Research (TX)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Florida Lambda Rail Research and Education Network (FL)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Front Range </a:t>
            </a:r>
            <a:r>
              <a:rPr lang="en-US" sz="1400" dirty="0" err="1">
                <a:latin typeface="+mn-lt"/>
              </a:rPr>
              <a:t>GigaPop</a:t>
            </a:r>
            <a:r>
              <a:rPr lang="en-US" sz="1400" dirty="0">
                <a:latin typeface="+mn-lt"/>
              </a:rPr>
              <a:t> (CO)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Great Plains Network (Midwest States)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Internet2 (National)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U.S. Army Cyber Center of Excellence (</a:t>
            </a:r>
            <a:r>
              <a:rPr lang="en-US" sz="1400" dirty="0" err="1">
                <a:latin typeface="+mn-lt"/>
              </a:rPr>
              <a:t>CCoE</a:t>
            </a:r>
            <a:r>
              <a:rPr lang="en-US" sz="1400" dirty="0">
                <a:latin typeface="+mn-lt"/>
              </a:rPr>
              <a:t>) (Signal School)</a:t>
            </a: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98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Intel 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VMware 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Palo Alto Networks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Juniper Networks 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Cisco Systems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+mn-lt"/>
            </a:endParaRP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88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346472" indent="0">
              <a:buNone/>
            </a:pPr>
            <a:endParaRPr lang="en-US" sz="1400" dirty="0">
              <a:latin typeface="+mn-lt"/>
            </a:endParaRP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+mn-lt"/>
            </a:endParaRP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771E56-B5B0-E7B3-7396-8B4531D1B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369" y="1745685"/>
            <a:ext cx="6954224" cy="26262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467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346472" indent="0">
              <a:buNone/>
            </a:pPr>
            <a:endParaRPr lang="en-US" sz="1400" dirty="0">
              <a:latin typeface="+mn-lt"/>
            </a:endParaRP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+mn-lt"/>
            </a:endParaRP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D6B33-5955-3993-1854-31CB4C357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945" y="1721280"/>
            <a:ext cx="6353072" cy="27649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6346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346472" indent="0">
              <a:buNone/>
            </a:pPr>
            <a:endParaRPr lang="en-US" sz="1400" dirty="0">
              <a:latin typeface="+mn-lt"/>
            </a:endParaRP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+mn-lt"/>
            </a:endParaRP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48046E-5916-640E-E5A7-4C6062E57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75" y="1892435"/>
            <a:ext cx="7176211" cy="20130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4044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346472" indent="0">
              <a:buNone/>
            </a:pPr>
            <a:endParaRPr lang="en-US" sz="1400" dirty="0">
              <a:latin typeface="+mn-lt"/>
            </a:endParaRP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+mn-lt"/>
            </a:endParaRP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11BA9-F021-D96F-D3BB-6FF7A436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62" y="1900260"/>
            <a:ext cx="6466637" cy="21171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0782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346472" indent="0">
              <a:buNone/>
            </a:pPr>
            <a:endParaRPr lang="en-US" sz="1400" dirty="0">
              <a:latin typeface="+mn-lt"/>
            </a:endParaRP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+mn-lt"/>
            </a:endParaRP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1FD164-5372-B91D-D83D-A890DB63D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95" y="1765439"/>
            <a:ext cx="7541971" cy="22147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8127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1612140" y="1182292"/>
            <a:ext cx="5910682" cy="27724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Preparing Cyber Warfare Professionals by </a:t>
            </a:r>
            <a:br>
              <a:rPr lang="en-US" sz="1400" dirty="0"/>
            </a:br>
            <a:r>
              <a:rPr lang="en-US" sz="1400" dirty="0"/>
              <a:t>Integration of Curriculum, Experiences, and Internships</a:t>
            </a:r>
          </a:p>
          <a:p>
            <a:pPr algn="ctr"/>
            <a:r>
              <a:rPr lang="en-US" dirty="0"/>
              <a:t>Support: Office of Naval Research (ONR)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Purpose: cyberwarfare - workforce development (undergraduates)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2023 - 2026</a:t>
            </a:r>
          </a:p>
        </p:txBody>
      </p:sp>
    </p:spTree>
    <p:extLst>
      <p:ext uri="{BB962C8B-B14F-4D97-AF65-F5344CB8AC3E}">
        <p14:creationId xmlns:p14="http://schemas.microsoft.com/office/powerpoint/2010/main" val="3705496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072271" cy="666749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Preparing Cyber Warfare Professionals by </a:t>
            </a:r>
            <a:br>
              <a:rPr lang="en-US" sz="1800" dirty="0"/>
            </a:br>
            <a:r>
              <a:rPr lang="en-US" sz="1800" dirty="0"/>
              <a:t>Integration of Curriculum, Experiences, and Internships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790579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ONR, 2023 – 2026 ($600,000)</a:t>
            </a:r>
          </a:p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USC will become the hub for Cyber Warfare preparation </a:t>
            </a:r>
          </a:p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will have a national impact, targeting diverse audience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ROTC cadets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Veterans 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STEM students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Communities of practice: Lawrence Berkeley National Laboratory (LBNL) and Internet2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Self-paced learning material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52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en-US" dirty="0"/>
              <a:t>College of Engineering and Computing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5997608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University of South Carolina is a National Center of Academic Excellence (CAE) for Cyber Defense Education (CAE-CDE), and a CAE for Research (CAE-R)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Designation made by the National Security Agency (NSA)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 Science and Engineering (CSE)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primary unit 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IIT is the main department supporting CSE</a:t>
            </a:r>
          </a:p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College of Engineering and Computing offers ABET Accredited Programs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Sc. Computer Science (CSE)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Sc. Information Technology (IIT)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Multiple minors; e.g., Cybersecurity Operations, Networks (IIT)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615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072271" cy="666749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Preparing Cyber Warfare Professionals by </a:t>
            </a:r>
            <a:br>
              <a:rPr lang="en-US" sz="1800" dirty="0"/>
            </a:br>
            <a:r>
              <a:rPr lang="en-US" sz="1800" dirty="0"/>
              <a:t>Integration of Curriculum, Experiences, and Internships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790579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 1: Advance formal and informal cyber communities and connect relevant organizations</a:t>
            </a:r>
          </a:p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325ADA-087C-8EA2-1006-9CF988041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30" y="1483823"/>
            <a:ext cx="7489628" cy="317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59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072271" cy="666749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Preparing Cyber Warfare Professionals by </a:t>
            </a:r>
            <a:br>
              <a:rPr lang="en-US" sz="1800" dirty="0"/>
            </a:br>
            <a:r>
              <a:rPr lang="en-US" sz="1800" dirty="0"/>
              <a:t>Integration of Curriculum, Experiences, and Internships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790579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 2: Develop a multi-state internship program, leveraging and strengthening the Naval Research Enterprise Internship Program (NREIP)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 pre-internship seminars for USC, SCSU, and UTSA students (14-week long)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Internships to be conducted during the summer – 400 hours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Intel, Cisco, VMware, Palo Alto Networks will provide tools and platforms to prepare students for internships and full-time positions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11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072271" cy="666749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Preparing Cyber Warfare Professionals by </a:t>
            </a:r>
            <a:br>
              <a:rPr lang="en-US" sz="1800" dirty="0"/>
            </a:br>
            <a:r>
              <a:rPr lang="en-US" sz="1800" dirty="0"/>
              <a:t>Integration of Curriculum, Experiences, and Internships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790579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146305" y="774752"/>
            <a:ext cx="8778240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 3: Expand the Academic Cloud to support large-scale learning and research nationwide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cloud system supports education and research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established by USC, Stanly Community College, and the Network Development Group (NDG) in 2019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currently used by colleges, universities, the National Guard, and multiple agencies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A59DEBF-EBA0-3C13-AB9D-8999FB224B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927322"/>
              </p:ext>
            </p:extLst>
          </p:nvPr>
        </p:nvGraphicFramePr>
        <p:xfrm>
          <a:off x="2554725" y="2244916"/>
          <a:ext cx="4025511" cy="2720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5168900" imgH="3486150" progId="Visio.Drawing.15">
                  <p:embed/>
                </p:oleObj>
              </mc:Choice>
              <mc:Fallback>
                <p:oleObj name="Visio" r:id="rId3" imgW="5168900" imgH="3486150" progId="Visio.Drawing.15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A59DEBF-EBA0-3C13-AB9D-8999FB224B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4725" y="2244916"/>
                        <a:ext cx="4025511" cy="2720924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3096FB-893C-9631-9F8B-3155AF2CA9ED}"/>
              </a:ext>
            </a:extLst>
          </p:cNvPr>
          <p:cNvSpPr txBox="1"/>
          <p:nvPr/>
        </p:nvSpPr>
        <p:spPr>
          <a:xfrm>
            <a:off x="784468" y="3505170"/>
            <a:ext cx="127470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Academic Cloud</a:t>
            </a:r>
          </a:p>
        </p:txBody>
      </p:sp>
    </p:spTree>
    <p:extLst>
      <p:ext uri="{BB962C8B-B14F-4D97-AF65-F5344CB8AC3E}">
        <p14:creationId xmlns:p14="http://schemas.microsoft.com/office/powerpoint/2010/main" val="1791229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1221638" y="1185519"/>
            <a:ext cx="6700723" cy="27724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Cybertraining</a:t>
            </a:r>
            <a:r>
              <a:rPr lang="en-US" sz="1400" dirty="0"/>
              <a:t> on P4 Programmable Devices using an Online Scalable Platform with Physical and Virtual Switches and Real Protocol Stacks</a:t>
            </a:r>
          </a:p>
          <a:p>
            <a:pPr algn="ctr"/>
            <a:r>
              <a:rPr lang="en-US" dirty="0"/>
              <a:t>Support: National Science Foundation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Purpose: advanced IT - workforce development (PhD students, IT professionals)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2021 - 2025</a:t>
            </a:r>
          </a:p>
        </p:txBody>
      </p:sp>
    </p:spTree>
    <p:extLst>
      <p:ext uri="{BB962C8B-B14F-4D97-AF65-F5344CB8AC3E}">
        <p14:creationId xmlns:p14="http://schemas.microsoft.com/office/powerpoint/2010/main" val="2816647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fr-FR" dirty="0" err="1"/>
              <a:t>Cybertraining</a:t>
            </a:r>
            <a:r>
              <a:rPr lang="fr-FR" dirty="0"/>
              <a:t> on P4 Programmable </a:t>
            </a:r>
            <a:r>
              <a:rPr lang="fr-FR" dirty="0" err="1"/>
              <a:t>Devices</a:t>
            </a:r>
            <a:r>
              <a:rPr lang="fr-FR" dirty="0"/>
              <a:t> 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693287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Funded by the National Science Foundation (NSF) ($500,000)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is developing hardware and software apps using P4 processors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 provides tools to program the P4 processors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Cyberinfrastructure Lab at USC has unique capabilities on this technology: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http://ce.sc.edu/cyberinfra/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USC training platform and material on P4 are now used across the country (ESnet, ASU, Northeastern, small businesses, campus IT professionals, etc.)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DoD SBIR proposal has been recently submitted, to develop cybersecurity applications using P4 processors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E49EE-3D49-E183-4848-F0BFADD81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662" y="3410198"/>
            <a:ext cx="1753184" cy="1555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0FC7B-B149-49C1-9B12-D5E5822D734C}"/>
              </a:ext>
            </a:extLst>
          </p:cNvPr>
          <p:cNvSpPr txBox="1"/>
          <p:nvPr/>
        </p:nvSpPr>
        <p:spPr>
          <a:xfrm>
            <a:off x="4848521" y="4034130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P4 network processor</a:t>
            </a:r>
          </a:p>
        </p:txBody>
      </p:sp>
    </p:spTree>
    <p:extLst>
      <p:ext uri="{BB962C8B-B14F-4D97-AF65-F5344CB8AC3E}">
        <p14:creationId xmlns:p14="http://schemas.microsoft.com/office/powerpoint/2010/main" val="3283134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fr-FR" dirty="0" err="1"/>
              <a:t>Cybertraining</a:t>
            </a:r>
            <a:r>
              <a:rPr lang="fr-FR" dirty="0"/>
              <a:t> on P4 Programmable </a:t>
            </a:r>
            <a:r>
              <a:rPr lang="fr-FR" dirty="0" err="1"/>
              <a:t>Devices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Objective: Increase and facilitate the adoption of P4 programmable devices nationwide</a:t>
            </a:r>
          </a:p>
          <a:p>
            <a:pPr marL="505206" lvl="1" indent="-28575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 processors provider granular visibility of events (nanosecond resolution)</a:t>
            </a:r>
          </a:p>
          <a:p>
            <a:pPr marL="505206" lvl="1" indent="-28575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can detect /process events much faster than general-purpose CPUs</a:t>
            </a:r>
          </a:p>
          <a:p>
            <a:pPr marL="505206" lvl="1" indent="-28575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/ agreement with Intel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7FBA22-2CF2-2786-EE96-3C1AAF0CC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2103"/>
              </p:ext>
            </p:extLst>
          </p:nvPr>
        </p:nvGraphicFramePr>
        <p:xfrm>
          <a:off x="470009" y="2372714"/>
          <a:ext cx="4938089" cy="908383"/>
        </p:xfrm>
        <a:graphic>
          <a:graphicData uri="http://schemas.openxmlformats.org/drawingml/2006/table">
            <a:tbl>
              <a:tblPr/>
              <a:tblGrid>
                <a:gridCol w="786062">
                  <a:extLst>
                    <a:ext uri="{9D8B030D-6E8A-4147-A177-3AD203B41FA5}">
                      <a16:colId xmlns:a16="http://schemas.microsoft.com/office/drawing/2014/main" val="1899566845"/>
                    </a:ext>
                  </a:extLst>
                </a:gridCol>
                <a:gridCol w="1791356">
                  <a:extLst>
                    <a:ext uri="{9D8B030D-6E8A-4147-A177-3AD203B41FA5}">
                      <a16:colId xmlns:a16="http://schemas.microsoft.com/office/drawing/2014/main" val="1632571523"/>
                    </a:ext>
                  </a:extLst>
                </a:gridCol>
                <a:gridCol w="2360671">
                  <a:extLst>
                    <a:ext uri="{9D8B030D-6E8A-4147-A177-3AD203B41FA5}">
                      <a16:colId xmlns:a16="http://schemas.microsoft.com/office/drawing/2014/main" val="3870497211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Network Processor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General-purpose CPU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06402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Cost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$6,000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$ 10,000 - 25,000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48303"/>
                  </a:ext>
                </a:extLst>
              </a:tr>
              <a:tr h="24794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Capacity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~35M connections/chip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~500 connections/core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402047"/>
                  </a:ext>
                </a:extLst>
              </a:tr>
              <a:tr h="24896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Latency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440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nanosec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Tens-hundreds of msec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73306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48949F9-9C73-70F3-1C92-D9650180F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830" y="2414490"/>
            <a:ext cx="2524091" cy="2055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7D5CC6-FA2B-6585-45B7-A8E43F4F1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876" y="1126920"/>
            <a:ext cx="931637" cy="8686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FC0F86-31A0-CDEB-9DEE-3F4ADCFA9797}"/>
              </a:ext>
            </a:extLst>
          </p:cNvPr>
          <p:cNvSpPr txBox="1"/>
          <p:nvPr/>
        </p:nvSpPr>
        <p:spPr>
          <a:xfrm>
            <a:off x="1480575" y="1995548"/>
            <a:ext cx="3260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Application example: voice processing</a:t>
            </a:r>
            <a:r>
              <a:rPr lang="en-US" sz="1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5FA787-2097-6C03-0CD0-917E040CC518}"/>
              </a:ext>
            </a:extLst>
          </p:cNvPr>
          <p:cNvSpPr txBox="1"/>
          <p:nvPr/>
        </p:nvSpPr>
        <p:spPr>
          <a:xfrm>
            <a:off x="335156" y="4318861"/>
            <a:ext cx="5207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baseline="30000" dirty="0">
                <a:solidFill>
                  <a:srgbClr val="2C353B"/>
                </a:solidFill>
                <a:effectLst/>
                <a:latin typeface="+mn-lt"/>
              </a:rPr>
              <a:t>1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E. </a:t>
            </a:r>
            <a:r>
              <a:rPr lang="en-US" sz="1000" b="0" i="0" dirty="0" err="1">
                <a:solidFill>
                  <a:srgbClr val="2C353B"/>
                </a:solidFill>
                <a:effectLst/>
                <a:latin typeface="+mn-lt"/>
              </a:rPr>
              <a:t>Kfoury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, J. Crichigno, E. </a:t>
            </a:r>
            <a:r>
              <a:rPr lang="en-US" sz="1000" b="0" i="0" dirty="0" err="1">
                <a:solidFill>
                  <a:srgbClr val="2C353B"/>
                </a:solidFill>
                <a:effectLst/>
                <a:latin typeface="+mn-lt"/>
              </a:rPr>
              <a:t>Bou-Harb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, V. </a:t>
            </a:r>
            <a:r>
              <a:rPr lang="en-US" sz="1000" b="0" i="0" dirty="0" err="1">
                <a:solidFill>
                  <a:srgbClr val="2C353B"/>
                </a:solidFill>
                <a:effectLst/>
                <a:latin typeface="+mn-lt"/>
              </a:rPr>
              <a:t>Gurevich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, “Offloading Media Traffic to Programmable Data Plane Switches,” IEEE ICC, June 2020.</a:t>
            </a:r>
            <a:endParaRPr lang="en-US" sz="1000" dirty="0">
              <a:latin typeface="+mn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2DEB46-865B-6C25-DA67-48A7D3C14EA8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693287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834428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fr-FR" dirty="0" err="1"/>
              <a:t>Cybertraining</a:t>
            </a:r>
            <a:r>
              <a:rPr lang="fr-FR" dirty="0"/>
              <a:t> on P4 Programmable </a:t>
            </a:r>
            <a:r>
              <a:rPr lang="fr-FR" dirty="0" err="1"/>
              <a:t>Devices</a:t>
            </a:r>
            <a:r>
              <a:rPr lang="fr-FR" dirty="0"/>
              <a:t> 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693287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Objective: Increase and facilitate the adoption of P4 programmable devices nationwide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97A77-B6C4-4738-B8F6-80CE9F2AE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09" y="1580766"/>
            <a:ext cx="3644012" cy="2300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182A5E-1C69-AE4B-8AEF-CBDFD135A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794" y="1113147"/>
            <a:ext cx="4176815" cy="19444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827EFF-362B-2836-8601-477BE1FE8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384" y="2608510"/>
            <a:ext cx="4315039" cy="22268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722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fr-FR" dirty="0" err="1"/>
              <a:t>Cybertraining</a:t>
            </a:r>
            <a:r>
              <a:rPr lang="fr-FR" dirty="0"/>
              <a:t> on P4 Programmable </a:t>
            </a:r>
            <a:r>
              <a:rPr lang="fr-FR" dirty="0" err="1"/>
              <a:t>Devices</a:t>
            </a:r>
            <a:r>
              <a:rPr lang="fr-FR" dirty="0"/>
              <a:t> 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693287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Objective: Increase and facilitate the adoption of P4 programmable devices nationwide</a:t>
            </a: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material is used by the FABRIC community (FABRIC is a national infrastructure, &gt;$20M investment by NSF) (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https://whatisfabric.net/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95E4AE-B9C7-A53D-E5D7-6107428AE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266" y="2435796"/>
            <a:ext cx="6232429" cy="20474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879610-A911-B7F8-0AF3-C907F8842014}"/>
              </a:ext>
            </a:extLst>
          </p:cNvPr>
          <p:cNvSpPr txBox="1"/>
          <p:nvPr/>
        </p:nvSpPr>
        <p:spPr>
          <a:xfrm>
            <a:off x="4233093" y="4601260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n-lt"/>
              </a:rPr>
              <a:t>FABRIC</a:t>
            </a:r>
          </a:p>
        </p:txBody>
      </p:sp>
    </p:spTree>
    <p:extLst>
      <p:ext uri="{BB962C8B-B14F-4D97-AF65-F5344CB8AC3E}">
        <p14:creationId xmlns:p14="http://schemas.microsoft.com/office/powerpoint/2010/main" val="584111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1612140" y="1182292"/>
            <a:ext cx="5910682" cy="27724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Building a Science DMZ for Data-intensive Research and Computation at the University of South Carolina</a:t>
            </a:r>
          </a:p>
          <a:p>
            <a:pPr algn="ctr"/>
            <a:r>
              <a:rPr lang="en-US" dirty="0"/>
              <a:t>Support: National Science Foundation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Purpose: deploy a high-speed network at USC, connected to Internet2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Institution: USC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2019 - 2022</a:t>
            </a:r>
          </a:p>
        </p:txBody>
      </p:sp>
    </p:spTree>
    <p:extLst>
      <p:ext uri="{BB962C8B-B14F-4D97-AF65-F5344CB8AC3E}">
        <p14:creationId xmlns:p14="http://schemas.microsoft.com/office/powerpoint/2010/main" val="2505366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4614011" cy="666749"/>
          </a:xfrm>
        </p:spPr>
        <p:txBody>
          <a:bodyPr>
            <a:normAutofit/>
          </a:bodyPr>
          <a:lstStyle/>
          <a:p>
            <a:r>
              <a:rPr lang="en-US" sz="3200" dirty="0"/>
              <a:t>Building a Science DMZ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73075" y="666750"/>
            <a:ext cx="432177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3"/>
            <a:ext cx="8392313" cy="1398702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Funded by the National Science Foundation ($500,000)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developed a 100Gbps high-speed network (Science DMZ) connected to Internet2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Science DMZ supports current research moving terabyte-scale data between USC and national labs (e.g., Argonne, Fermi, Oak Ridge, Savannah River, Los Alamos)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1DDFFA-2CBD-C256-71C3-58D1D8AD2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30" y="2281457"/>
            <a:ext cx="4506063" cy="247867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6DDC98-A4E2-D566-F5B2-450944EF64C3}"/>
              </a:ext>
            </a:extLst>
          </p:cNvPr>
          <p:cNvSpPr txBox="1"/>
          <p:nvPr/>
        </p:nvSpPr>
        <p:spPr>
          <a:xfrm>
            <a:off x="168251" y="1945469"/>
            <a:ext cx="3284524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 the last 15 months, the increase of data transfers was over 300% with respect to the previous 15-month period</a:t>
            </a:r>
          </a:p>
          <a:p>
            <a:pPr marL="285750" indent="-28575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Peaks of up to 60TB per month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47F8E4-695E-4A0A-C479-FB206A5632BB}"/>
              </a:ext>
            </a:extLst>
          </p:cNvPr>
          <p:cNvSpPr txBox="1"/>
          <p:nvPr/>
        </p:nvSpPr>
        <p:spPr>
          <a:xfrm>
            <a:off x="2212848" y="4198437"/>
            <a:ext cx="2110436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Clr>
                <a:schemeClr val="accent2"/>
              </a:buClr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Year 3: 2021/2022</a:t>
            </a:r>
          </a:p>
          <a:p>
            <a:pPr algn="ctr">
              <a:spcBef>
                <a:spcPts val="300"/>
              </a:spcBef>
              <a:buClr>
                <a:schemeClr val="accent2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Year 2: 2021/2020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1517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1612140" y="1182292"/>
            <a:ext cx="5910682" cy="27724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Enhance the Preparation of Cybersecurity Professionals</a:t>
            </a:r>
          </a:p>
          <a:p>
            <a:pPr algn="ctr"/>
            <a:r>
              <a:rPr lang="en-US" dirty="0"/>
              <a:t>Support: Office of Naval Research (ONR)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Purpose: cybersecurity - workforce development (undergraduates)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2020 – 2022</a:t>
            </a:r>
          </a:p>
        </p:txBody>
      </p:sp>
    </p:spTree>
    <p:extLst>
      <p:ext uri="{BB962C8B-B14F-4D97-AF65-F5344CB8AC3E}">
        <p14:creationId xmlns:p14="http://schemas.microsoft.com/office/powerpoint/2010/main" val="3307105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4614011" cy="666749"/>
          </a:xfrm>
        </p:spPr>
        <p:txBody>
          <a:bodyPr>
            <a:normAutofit/>
          </a:bodyPr>
          <a:lstStyle/>
          <a:p>
            <a:r>
              <a:rPr lang="en-US" sz="3200" dirty="0"/>
              <a:t>Building a Science DMZ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73075" y="666750"/>
            <a:ext cx="432177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3"/>
            <a:ext cx="8392313" cy="13987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 to this project, data transfers to/from USC were below 5Gbps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High-speed data transfers enable new research on campus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Multiple colleges and departments have benefited from the new infrastructure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6F455A-069A-66E0-2FB7-778AC334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92" y="1850470"/>
            <a:ext cx="6570377" cy="28412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539E55-3D4D-B0F3-8C70-F21D75F49060}"/>
              </a:ext>
            </a:extLst>
          </p:cNvPr>
          <p:cNvSpPr txBox="1"/>
          <p:nvPr/>
        </p:nvSpPr>
        <p:spPr>
          <a:xfrm>
            <a:off x="1282292" y="4644252"/>
            <a:ext cx="65703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buClr>
                <a:schemeClr val="accent2"/>
              </a:buClr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Example of flow rates from USC to collaborators using the new network (2022)</a:t>
            </a:r>
          </a:p>
        </p:txBody>
      </p:sp>
    </p:spTree>
    <p:extLst>
      <p:ext uri="{BB962C8B-B14F-4D97-AF65-F5344CB8AC3E}">
        <p14:creationId xmlns:p14="http://schemas.microsoft.com/office/powerpoint/2010/main" val="2045247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4614011" cy="666749"/>
          </a:xfrm>
        </p:spPr>
        <p:txBody>
          <a:bodyPr>
            <a:normAutofit/>
          </a:bodyPr>
          <a:lstStyle/>
          <a:p>
            <a:r>
              <a:rPr lang="en-US" sz="3200" dirty="0"/>
              <a:t>Building a Science DMZ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73075" y="666750"/>
            <a:ext cx="432177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3"/>
            <a:ext cx="8392313" cy="13987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infrastructure is also used by non-STEM units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Example: the USC’s Moving Image Research Collections (MIRC) library is digitizing films, in partnership with the U.S. Marine Corps History Division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process requires high-speed data transfers and high-capacity storage (Science DMZ)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group of men wearing helmets&#10;&#10;Description automatically generated with low confidence">
            <a:extLst>
              <a:ext uri="{FF2B5EF4-FFF2-40B4-BE49-F238E27FC236}">
                <a16:creationId xmlns:a16="http://schemas.microsoft.com/office/drawing/2014/main" id="{22353F29-4A58-6D9B-CCC6-E021662BC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1" y="2185547"/>
            <a:ext cx="4275062" cy="2443275"/>
          </a:xfrm>
          <a:prstGeom prst="rect">
            <a:avLst/>
          </a:prstGeom>
        </p:spPr>
      </p:pic>
      <p:pic>
        <p:nvPicPr>
          <p:cNvPr id="7" name="Picture 6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220C5FA6-8122-66AE-12A9-72EA139CE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24" y="2173455"/>
            <a:ext cx="4209150" cy="241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59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1612140" y="1182292"/>
            <a:ext cx="5910682" cy="27724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Multi-state Community College, University and Industry Collaboration to Prepare Learners for 21st Century Information Technology Jobs</a:t>
            </a:r>
          </a:p>
          <a:p>
            <a:pPr algn="ctr"/>
            <a:r>
              <a:rPr lang="en-US" dirty="0"/>
              <a:t>Support: National Science Foundation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Purpose: Workforce Development at High School, Community College, and University Levels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Institution: USC</a:t>
            </a:r>
          </a:p>
          <a:p>
            <a:pPr algn="ctr"/>
            <a:r>
              <a:rPr lang="en-US" dirty="0"/>
              <a:t>Collaborators: VMware, Palo Alto Networks, Cisco Systems, SRNL, Stanly Community College, SC Gov. HS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2019 - 2023</a:t>
            </a:r>
          </a:p>
        </p:txBody>
      </p:sp>
    </p:spTree>
    <p:extLst>
      <p:ext uri="{BB962C8B-B14F-4D97-AF65-F5344CB8AC3E}">
        <p14:creationId xmlns:p14="http://schemas.microsoft.com/office/powerpoint/2010/main" val="1713479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8652002" cy="666749"/>
          </a:xfrm>
        </p:spPr>
        <p:txBody>
          <a:bodyPr>
            <a:noAutofit/>
          </a:bodyPr>
          <a:lstStyle/>
          <a:p>
            <a:r>
              <a:rPr lang="en-US" sz="2200" dirty="0"/>
              <a:t>Multi-state Community College, University and Industry Collaboration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826617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358445" y="650394"/>
            <a:ext cx="8392313" cy="39484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NSF-funded project ($600,000 / $300,000 for USC)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project developed a multi-state distributed cloud to support teaching, research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distributed cloud pools resources from SC and NC to serve institutions seamlessly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 2+2+2 program (HS + College + University) was initiated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Stackable credentials are now available to students (A+, Cisco, Palo Alto, VMware)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Weeklong summer workshops are offered to prepare instructors on new technologies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FA572-269D-1AF2-BCB3-269F8A78F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5" y="2964044"/>
            <a:ext cx="2829113" cy="1864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2352A4-7913-4882-B01F-7B90DB61E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601" y="2964044"/>
            <a:ext cx="3397314" cy="1864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94944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8652002" cy="666749"/>
          </a:xfrm>
        </p:spPr>
        <p:txBody>
          <a:bodyPr>
            <a:noAutofit/>
          </a:bodyPr>
          <a:lstStyle/>
          <a:p>
            <a:r>
              <a:rPr lang="en-US" sz="2200" dirty="0"/>
              <a:t>Multi-state Community College, University and Industry Collaboration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826617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358445" y="650394"/>
            <a:ext cx="8392313" cy="39484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Pedagogical material is now available for highly recognized certificates (networks, cyber, virtualization)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The project has trained over 100 instructors who are now teaching the material at their institutions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The material has helped over 300 soldiers from the U.S. Army Cyber Signal School, 40+ ROTC cadets, over 1,000 students 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The material is also used in undergraduate and graduate courses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30197" lvl="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FA572-269D-1AF2-BCB3-269F8A78F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5" y="2964044"/>
            <a:ext cx="2829113" cy="1864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2352A4-7913-4882-B01F-7B90DB61E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601" y="2964044"/>
            <a:ext cx="3397314" cy="1864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28036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1612140" y="1182292"/>
            <a:ext cx="5910682" cy="27724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Summary – Collaborators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884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8652002" cy="666749"/>
          </a:xfrm>
        </p:spPr>
        <p:txBody>
          <a:bodyPr>
            <a:noAutofit/>
          </a:bodyPr>
          <a:lstStyle/>
          <a:p>
            <a:r>
              <a:rPr lang="en-US" sz="2200" dirty="0"/>
              <a:t>Summary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1250899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547107B-379D-B90C-A053-7FC783116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31146"/>
              </p:ext>
            </p:extLst>
          </p:nvPr>
        </p:nvGraphicFramePr>
        <p:xfrm>
          <a:off x="245999" y="636487"/>
          <a:ext cx="8652002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844">
                  <a:extLst>
                    <a:ext uri="{9D8B030D-6E8A-4147-A177-3AD203B41FA5}">
                      <a16:colId xmlns:a16="http://schemas.microsoft.com/office/drawing/2014/main" val="2006074551"/>
                    </a:ext>
                  </a:extLst>
                </a:gridCol>
                <a:gridCol w="4630522">
                  <a:extLst>
                    <a:ext uri="{9D8B030D-6E8A-4147-A177-3AD203B41FA5}">
                      <a16:colId xmlns:a16="http://schemas.microsoft.com/office/drawing/2014/main" val="3481311967"/>
                    </a:ext>
                  </a:extLst>
                </a:gridCol>
                <a:gridCol w="2567636">
                  <a:extLst>
                    <a:ext uri="{9D8B030D-6E8A-4147-A177-3AD203B41FA5}">
                      <a16:colId xmlns:a16="http://schemas.microsoft.com/office/drawing/2014/main" val="1526757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Collaborators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Purpose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Audience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02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Advanced training; technology used for DoD (Pronto project </a:t>
                      </a:r>
                      <a:r>
                        <a:rPr lang="en-US" sz="1200" dirty="0">
                          <a:hlinkClick r:id="rId3"/>
                        </a:rPr>
                        <a:t>https://prontoproject.org/</a:t>
                      </a:r>
                      <a:r>
                        <a:rPr lang="en-US" sz="1200" dirty="0"/>
                        <a:t>), NSF FABRIC project (</a:t>
                      </a:r>
                      <a:r>
                        <a:rPr lang="en-US" sz="1200" dirty="0">
                          <a:hlinkClick r:id="rId4"/>
                        </a:rPr>
                        <a:t>https://whatisfabric.net/</a:t>
                      </a:r>
                      <a:r>
                        <a:rPr lang="en-US" sz="1200" dirty="0"/>
                        <a:t>), PhD research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PhD level / advanced IT professional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88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Cisco, VMware, Palo Alto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Workforce development (industry certificates in cyber / networks). Certificates can be completed after one or more 8/16-week 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Undergraduates, veterans, STEM students, IT professionals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59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200" dirty="0"/>
                        <a:t>Cisco, VMware, Palo Alto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USC trains military personnel who may want to obtain a DoD recognized credential – cybersecurity and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National Guard, ROTC, Fort Gordon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7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LBNL, ESnet, Internet2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Advanced training in IT topics – networks and cybersecurity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professionals working on high-performance environments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237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Amazon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This is a new partnership. USC has access to training material on cloud computing (AWS). This trainings are in high demand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professionals, students at all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955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SRNL, private companies, NIWC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Undergraduate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265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Network Development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NDG is the leading organization in virtual training platforms. USC and NDG collaborate in multiple projects, such as deploying the Academic 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Learners at all levels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24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Opex</a:t>
                      </a:r>
                      <a:r>
                        <a:rPr lang="en-US" sz="1200" dirty="0"/>
                        <a:t>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Business partner – DoD proposal has been recently submitted with this organization, to develop advanced applications for DoD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310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385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8652002" cy="666749"/>
          </a:xfrm>
        </p:spPr>
        <p:txBody>
          <a:bodyPr>
            <a:noAutofit/>
          </a:bodyPr>
          <a:lstStyle/>
          <a:p>
            <a:r>
              <a:rPr lang="en-US" sz="2200" dirty="0"/>
              <a:t>Impact of the Cyberinfrastructure Lab (2018 – 2022)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629107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358445" y="650394"/>
            <a:ext cx="8392313" cy="39484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3F30280D-8111-85A7-7151-8E0C07F96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131894"/>
              </p:ext>
            </p:extLst>
          </p:nvPr>
        </p:nvGraphicFramePr>
        <p:xfrm>
          <a:off x="294485" y="903798"/>
          <a:ext cx="8652004" cy="285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424">
                  <a:extLst>
                    <a:ext uri="{9D8B030D-6E8A-4147-A177-3AD203B41FA5}">
                      <a16:colId xmlns:a16="http://schemas.microsoft.com/office/drawing/2014/main" val="2006074551"/>
                    </a:ext>
                  </a:extLst>
                </a:gridCol>
                <a:gridCol w="5995744">
                  <a:extLst>
                    <a:ext uri="{9D8B030D-6E8A-4147-A177-3AD203B41FA5}">
                      <a16:colId xmlns:a16="http://schemas.microsoft.com/office/drawing/2014/main" val="3481311967"/>
                    </a:ext>
                  </a:extLst>
                </a:gridCol>
                <a:gridCol w="1165836">
                  <a:extLst>
                    <a:ext uri="{9D8B030D-6E8A-4147-A177-3AD203B41FA5}">
                      <a16:colId xmlns:a16="http://schemas.microsoft.com/office/drawing/2014/main" val="1526757920"/>
                    </a:ext>
                  </a:extLst>
                </a:gridCol>
              </a:tblGrid>
              <a:tr h="19013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Audience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Purpose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# Learners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02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Military 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/>
                        <a:t>U.S. Army Cyber Center of Excellence (Fort Gordon). Training on cyber and IT (2019-2022) (approximately 150 per 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88035"/>
                  </a:ext>
                </a:extLst>
              </a:tr>
              <a:tr h="298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ROTC Cadets and Veterans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USC ROTC – USC Students. Training and research on cyber and IT for the military (approximately 20 per year) (2020-2022) (this number only included funded students)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59429"/>
                  </a:ext>
                </a:extLst>
              </a:tr>
              <a:tr h="298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National Guard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National Guard – Training on cyber and IT (approximately 75 per year) (2021-2022)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033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Undergraduate Students at USC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Undergraduate students who have used the Academic Cloud platform for course work (approximately 500 per year) (2018-2022)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7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 Professionals Nationally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Advanced training on IT. The audience includes high-skilled IT professionals working on national laboratories, campus networks, research and education networks (approx. 800 per year) (2019-2022)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3,200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237519"/>
                  </a:ext>
                </a:extLst>
              </a:tr>
              <a:tr h="2860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Learners*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Learners who access the Academic Cloud platform and pedagogical material (national impact): high school students, community college students, four-year undergraduate students, graduate students, IT professionals (approximately 100,000 per year) (2020-2022)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95532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46B19B6-5839-9143-43BC-E403B2BFF6BF}"/>
              </a:ext>
            </a:extLst>
          </p:cNvPr>
          <p:cNvSpPr txBox="1"/>
          <p:nvPr/>
        </p:nvSpPr>
        <p:spPr>
          <a:xfrm>
            <a:off x="249983" y="3739098"/>
            <a:ext cx="8696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* Platform deployed with the Network Development Group (NDG), Stanly Community College (SCC), and Idaho National Laboratory (INL). USC is the leading organization of the NSF-supported project</a:t>
            </a:r>
          </a:p>
        </p:txBody>
      </p:sp>
    </p:spTree>
    <p:extLst>
      <p:ext uri="{BB962C8B-B14F-4D97-AF65-F5344CB8AC3E}">
        <p14:creationId xmlns:p14="http://schemas.microsoft.com/office/powerpoint/2010/main" val="2438851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8652002" cy="666749"/>
          </a:xfrm>
        </p:spPr>
        <p:txBody>
          <a:bodyPr>
            <a:noAutofit/>
          </a:bodyPr>
          <a:lstStyle/>
          <a:p>
            <a:r>
              <a:rPr lang="en-US" sz="2200" dirty="0"/>
              <a:t>Impact of Additional Support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352592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358445" y="650394"/>
            <a:ext cx="8392313" cy="39484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3F30280D-8111-85A7-7151-8E0C07F96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715644"/>
              </p:ext>
            </p:extLst>
          </p:nvPr>
        </p:nvGraphicFramePr>
        <p:xfrm>
          <a:off x="294484" y="903798"/>
          <a:ext cx="8593483" cy="36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73">
                  <a:extLst>
                    <a:ext uri="{9D8B030D-6E8A-4147-A177-3AD203B41FA5}">
                      <a16:colId xmlns:a16="http://schemas.microsoft.com/office/drawing/2014/main" val="2006074551"/>
                    </a:ext>
                  </a:extLst>
                </a:gridCol>
                <a:gridCol w="7359010">
                  <a:extLst>
                    <a:ext uri="{9D8B030D-6E8A-4147-A177-3AD203B41FA5}">
                      <a16:colId xmlns:a16="http://schemas.microsoft.com/office/drawing/2014/main" val="3481311967"/>
                    </a:ext>
                  </a:extLst>
                </a:gridCol>
              </a:tblGrid>
              <a:tr h="19013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Organizations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Outcomes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02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Middle and </a:t>
                      </a:r>
                      <a:r>
                        <a:rPr lang="en-US" sz="1100"/>
                        <a:t>High Schools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Enhance middle and high school instruction by providing them access to the Academic Cloud (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virtual laboratory platform for hands-on activities</a:t>
                      </a:r>
                      <a:r>
                        <a:rPr lang="en-US" sz="1100" dirty="0"/>
                        <a:t>) and pedagogical material for IT, cybersecurity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Pipeline: align pedagogical material for high-school students to 100- and 200-level college courses /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dual credit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Prepare middle-school and high-school students for state and national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cyber competitions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Prepare students with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entry-level IT credentials for the workforce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88035"/>
                  </a:ext>
                </a:extLst>
              </a:tr>
              <a:tr h="298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Technology Workers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Disseminate IT knowledge developed by USC by creating effective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advanced hands-on training material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Create partnerships to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reskill</a:t>
                      </a:r>
                      <a:r>
                        <a:rPr lang="en-US" sz="1100" dirty="0"/>
                        <a:t> workers: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AWS, Cisco, VMware, Palo Alto Networks, Intel, Apple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Coordinate with industry to reskill workers using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professional tools and platforms </a:t>
                      </a:r>
                      <a:r>
                        <a:rPr lang="en-US" sz="1100" dirty="0"/>
                        <a:t>be deployed in USC’s Academic Cloud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Strengthen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partnerships </a:t>
                      </a:r>
                      <a:r>
                        <a:rPr lang="en-US" sz="1100" dirty="0"/>
                        <a:t>with Lawrence Berkeley National Lab / ESnet, Internet2, Research and Education Networks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Prepare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IT professionals with new skills </a:t>
                      </a:r>
                      <a:r>
                        <a:rPr lang="en-US" sz="1100" dirty="0"/>
                        <a:t>on state-of-the-art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59429"/>
                  </a:ext>
                </a:extLst>
              </a:tr>
              <a:tr h="298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National Guard, U.S. Army Cyber Center of Excellence (CCOE)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Enhance the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training and education of soldiers </a:t>
                      </a:r>
                      <a:r>
                        <a:rPr lang="en-US" sz="1100" dirty="0"/>
                        <a:t>by providing them access to the Academic Cloud 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Train soldiers on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Military Occupation Specialties (MOS)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Improve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CCOE, Cyber &amp; Information Advantage Battalion (National Guard)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curriculum on MOS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Enable soldiers to attain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MOS and advanced degrees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033405"/>
                  </a:ext>
                </a:extLst>
              </a:tr>
              <a:tr h="24976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SBIR - DoD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Produce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prototypes for cybersecurity, network apps </a:t>
                      </a:r>
                      <a:r>
                        <a:rPr lang="en-US" sz="1100" dirty="0"/>
                        <a:t>that are easy to operate by soldiers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Develop apps exploiting P4 network processors running on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Pronto</a:t>
                      </a:r>
                      <a:r>
                        <a:rPr lang="en-US" sz="1100" dirty="0"/>
                        <a:t> (DoD’s large-scale infrastructure, </a:t>
                      </a:r>
                      <a:r>
                        <a:rPr lang="en-US" sz="1100" dirty="0">
                          <a:hlinkClick r:id="rId3"/>
                        </a:rPr>
                        <a:t>https://prontoproject.org/</a:t>
                      </a:r>
                      <a:r>
                        <a:rPr lang="en-US" sz="1100" dirty="0"/>
                        <a:t>)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Promote and support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startups</a:t>
                      </a:r>
                      <a:r>
                        <a:rPr lang="en-US" sz="1100" dirty="0"/>
                        <a:t> interested in developing P4 network processor applications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647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3780079" cy="666749"/>
          </a:xfrm>
        </p:spPr>
        <p:txBody>
          <a:bodyPr>
            <a:noAutofit/>
          </a:bodyPr>
          <a:lstStyle/>
          <a:p>
            <a:r>
              <a:rPr lang="en-US" sz="2200" dirty="0"/>
              <a:t>Impact of Additional Support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358445" y="650394"/>
            <a:ext cx="8392313" cy="39484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3F30280D-8111-85A7-7151-8E0C07F96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122907"/>
              </p:ext>
            </p:extLst>
          </p:nvPr>
        </p:nvGraphicFramePr>
        <p:xfrm>
          <a:off x="294485" y="903798"/>
          <a:ext cx="8491070" cy="321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761">
                  <a:extLst>
                    <a:ext uri="{9D8B030D-6E8A-4147-A177-3AD203B41FA5}">
                      <a16:colId xmlns:a16="http://schemas.microsoft.com/office/drawing/2014/main" val="2006074551"/>
                    </a:ext>
                  </a:extLst>
                </a:gridCol>
                <a:gridCol w="7271309">
                  <a:extLst>
                    <a:ext uri="{9D8B030D-6E8A-4147-A177-3AD203B41FA5}">
                      <a16:colId xmlns:a16="http://schemas.microsoft.com/office/drawing/2014/main" val="3481311967"/>
                    </a:ext>
                  </a:extLst>
                </a:gridCol>
              </a:tblGrid>
              <a:tr h="19013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Organizations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Outcomes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02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Technical Colleges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Enhance instruction at technical colleges by providing them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access to the Academic Cloud </a:t>
                      </a:r>
                      <a:r>
                        <a:rPr lang="en-US" sz="1100" dirty="0"/>
                        <a:t>(virtual laboratory platform for hands-on activities) and pedagogical material for IT, cybersecurity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Align pedagogical material to facilitate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transition from 2-year to 4-year programs</a:t>
                      </a:r>
                    </a:p>
                    <a:p>
                      <a:pPr marL="228600" marR="0" lvl="0" indent="-2286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Both"/>
                        <a:tabLst/>
                        <a:defRPr/>
                      </a:pPr>
                      <a:r>
                        <a:rPr lang="en-US" sz="1100" dirty="0"/>
                        <a:t>Enable students to attain industry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stackable credentials </a:t>
                      </a:r>
                      <a:r>
                        <a:rPr lang="en-US" sz="1100" dirty="0"/>
                        <a:t>while completing their degrees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88035"/>
                  </a:ext>
                </a:extLst>
              </a:tr>
              <a:tr h="298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Universities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Enhance instruction at universities by providing them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access to the Academic Cloud 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Enable students to conduct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advanced research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on high-speed networks, cybersecurity, and other IT areas 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Strengthen partnership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with federal agencies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to continue accessing facilities (e.g., FABRIC national infrastructure (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hlinkClick r:id="rId3"/>
                        </a:rPr>
                        <a:t>https://whatisfabric.net/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228600" marR="0" lvl="0" indent="-2286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Both"/>
                        <a:tabLst/>
                        <a:defRPr/>
                      </a:pPr>
                      <a:r>
                        <a:rPr lang="en-US" sz="1100" dirty="0"/>
                        <a:t>Enable students to attain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degrees </a:t>
                      </a:r>
                      <a:r>
                        <a:rPr lang="en-US" sz="1100" dirty="0"/>
                        <a:t>with high-market demand</a:t>
                      </a:r>
                    </a:p>
                    <a:p>
                      <a:pPr marL="228600" marR="0" lvl="0" indent="-2286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Both"/>
                        <a:tabLst/>
                        <a:defRPr/>
                      </a:pPr>
                      <a:r>
                        <a:rPr lang="en-US" sz="1100" dirty="0"/>
                        <a:t>Enable student to attain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stackable credentials and DoD’s approved certificates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(relevant to ROC, veteran students, students applying to federal agencies and national laboratories)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59429"/>
                  </a:ext>
                </a:extLst>
              </a:tr>
              <a:tr h="298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 Industry, state workers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Upskill and reskill </a:t>
                      </a:r>
                      <a:r>
                        <a:rPr lang="en-US" sz="1100" dirty="0"/>
                        <a:t>state workers to reduce the widening supply-demand needs of cybersecurity / IT professionals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Extend the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agreements</a:t>
                      </a:r>
                      <a:r>
                        <a:rPr lang="en-US" sz="1100" dirty="0"/>
                        <a:t> between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USC and industry partners </a:t>
                      </a:r>
                      <a:r>
                        <a:rPr lang="en-US" sz="1100" dirty="0"/>
                        <a:t>(Intel, Cisco System, Palo Alto Networks, VMware) to permit state workers to conduct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self-paced training </a:t>
                      </a:r>
                      <a:r>
                        <a:rPr lang="en-US" sz="1100" dirty="0"/>
                        <a:t>towards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stackable credentials</a:t>
                      </a:r>
                      <a:r>
                        <a:rPr lang="en-US" sz="1100" dirty="0"/>
                        <a:t>, using the Academic Cloud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Promote innovation</a:t>
                      </a:r>
                      <a:r>
                        <a:rPr lang="en-US" sz="1100" dirty="0"/>
                        <a:t> and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build infrastructure</a:t>
                      </a:r>
                      <a:r>
                        <a:rPr lang="en-US" sz="1100" dirty="0"/>
                        <a:t> capacity to attract IT talent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Reduce the skills gap </a:t>
                      </a:r>
                      <a:r>
                        <a:rPr lang="en-US" sz="1100" dirty="0"/>
                        <a:t>in IT and provide businesses with IT talent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033405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618B6A-3589-36DF-D0FC-F3C3E185F1E2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352592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650286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072271" cy="666749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Preparing Cyber Warfare Professionals by </a:t>
            </a:r>
            <a:br>
              <a:rPr lang="en-US" sz="1800" dirty="0"/>
            </a:br>
            <a:r>
              <a:rPr lang="en-US" sz="1800" dirty="0"/>
              <a:t>Integration of Curriculum, Experiences, and Internships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790579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Supported by ONR, 2020 – 2022 ($250,000)</a:t>
            </a:r>
          </a:p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Goals:</a:t>
            </a:r>
          </a:p>
          <a:p>
            <a:pPr marL="562356" lvl="1" indent="-34290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 cybersecurity concentration within an academic minor in Information Technology. </a:t>
            </a:r>
          </a:p>
          <a:p>
            <a:pPr marL="562356" lvl="1" indent="-34290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 an Undergraduate Research Program in Applied Cybersecurity. </a:t>
            </a:r>
          </a:p>
          <a:p>
            <a:pPr marL="562356" lvl="1" indent="-34290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Deploy virtual equipment pods on a virtual platform, accessible over the Internet, to support and facilitate the research and teaching activities from anywhere, without compromising hands-on experiences. </a:t>
            </a:r>
          </a:p>
          <a:p>
            <a:pPr marL="562356" lvl="1" indent="-34290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 meetings among industry, government, high schools, and higher-education institutions to enhance cybersecurity preparation.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82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None/>
            </a:pPr>
            <a:r>
              <a:rPr lang="en-US" sz="1400" dirty="0">
                <a:solidFill>
                  <a:schemeClr val="accent1"/>
                </a:solidFill>
                <a:latin typeface="+mn-lt"/>
              </a:rPr>
              <a:t>1. </a:t>
            </a:r>
            <a:r>
              <a:rPr lang="en-US" sz="1400" dirty="0">
                <a:latin typeface="+mn-lt"/>
              </a:rPr>
              <a:t>	Develop a cybersecurity concentration within an academic minor in Information Technology. </a:t>
            </a:r>
          </a:p>
          <a:p>
            <a:pPr marL="0" indent="346472">
              <a:buNone/>
            </a:pPr>
            <a:r>
              <a:rPr lang="en-US" sz="1400" dirty="0">
                <a:latin typeface="+mn-lt"/>
              </a:rPr>
              <a:t>Minor in Cybersecurity Operations is now offered, starting Fall 2021.</a:t>
            </a:r>
          </a:p>
          <a:p>
            <a:pPr marL="0" indent="346472">
              <a:buNone/>
            </a:pPr>
            <a:r>
              <a:rPr lang="en-US" sz="1400" dirty="0">
                <a:latin typeface="+mn-lt"/>
              </a:rPr>
              <a:t>Learners can obtain DoD’s 8570 approved certs (cyber, networks skills, 8/16-week course).</a:t>
            </a:r>
          </a:p>
          <a:p>
            <a:pPr marL="0" indent="346472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FE3C28-66B4-4530-934C-23468BC35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885" y="2055252"/>
            <a:ext cx="3569191" cy="25878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3ECFF8-5A31-4E57-8EF5-0CB18D1C0F85}"/>
              </a:ext>
            </a:extLst>
          </p:cNvPr>
          <p:cNvSpPr txBox="1"/>
          <p:nvPr/>
        </p:nvSpPr>
        <p:spPr>
          <a:xfrm>
            <a:off x="3465406" y="4643126"/>
            <a:ext cx="248912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https://tinyurl.com/4mbj3z4k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39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None/>
            </a:pPr>
            <a:r>
              <a:rPr lang="en-US" sz="1400" dirty="0">
                <a:solidFill>
                  <a:schemeClr val="accent1"/>
                </a:solidFill>
                <a:latin typeface="+mn-lt"/>
              </a:rPr>
              <a:t>2. </a:t>
            </a:r>
            <a:r>
              <a:rPr lang="en-US" sz="1400" dirty="0">
                <a:latin typeface="+mn-lt"/>
              </a:rPr>
              <a:t>	 Establish an Undergraduate Research Program in Applied Cybersecurity (14 weeks).</a:t>
            </a:r>
          </a:p>
          <a:p>
            <a:pPr marL="388144" indent="0">
              <a:buNone/>
            </a:pPr>
            <a:r>
              <a:rPr lang="en-US" sz="1400" dirty="0">
                <a:latin typeface="+mn-lt"/>
              </a:rPr>
              <a:t>The program has been established and supports between 10-12 students per semester.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4DC625-1301-4BC4-B895-6E58497BD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929174"/>
              </p:ext>
            </p:extLst>
          </p:nvPr>
        </p:nvGraphicFramePr>
        <p:xfrm>
          <a:off x="734698" y="1679962"/>
          <a:ext cx="7665568" cy="2823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0043">
                  <a:extLst>
                    <a:ext uri="{9D8B030D-6E8A-4147-A177-3AD203B41FA5}">
                      <a16:colId xmlns:a16="http://schemas.microsoft.com/office/drawing/2014/main" val="2711597835"/>
                    </a:ext>
                  </a:extLst>
                </a:gridCol>
                <a:gridCol w="613043">
                  <a:extLst>
                    <a:ext uri="{9D8B030D-6E8A-4147-A177-3AD203B41FA5}">
                      <a16:colId xmlns:a16="http://schemas.microsoft.com/office/drawing/2014/main" val="4065877042"/>
                    </a:ext>
                  </a:extLst>
                </a:gridCol>
                <a:gridCol w="854755">
                  <a:extLst>
                    <a:ext uri="{9D8B030D-6E8A-4147-A177-3AD203B41FA5}">
                      <a16:colId xmlns:a16="http://schemas.microsoft.com/office/drawing/2014/main" val="1437292959"/>
                    </a:ext>
                  </a:extLst>
                </a:gridCol>
                <a:gridCol w="815243">
                  <a:extLst>
                    <a:ext uri="{9D8B030D-6E8A-4147-A177-3AD203B41FA5}">
                      <a16:colId xmlns:a16="http://schemas.microsoft.com/office/drawing/2014/main" val="3637107023"/>
                    </a:ext>
                  </a:extLst>
                </a:gridCol>
                <a:gridCol w="4912484">
                  <a:extLst>
                    <a:ext uri="{9D8B030D-6E8A-4147-A177-3AD203B41FA5}">
                      <a16:colId xmlns:a16="http://schemas.microsoft.com/office/drawing/2014/main" val="3625909650"/>
                    </a:ext>
                  </a:extLst>
                </a:gridCol>
              </a:tblGrid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Cadet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Branch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Name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Semester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Project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942217530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Navy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Christian 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Spring 2021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Application ID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266344295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Army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Brendan 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Protection against Bruteforce Attacks with NGFW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1970546686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Army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Jack 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Mitigating Routing Hijacking Attacks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3221867009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Army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Matthew 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Mitigating Routing Hijacking Attacks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303797941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Army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Chris 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Protection against Reconnaissance and Scan Attacks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2000758313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Army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Jack 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Spring 2021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Policy-based Forwarding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3515415369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Army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Matthew 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Spring 2021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Policy-based Forwarding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3131273083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Civilian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Keegan 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 open-source library for computer networks and cybersecurity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4119448509"/>
                  </a:ext>
                </a:extLst>
              </a:tr>
              <a:tr h="382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Civilian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Dakota 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Distributed Denial of Service (DDoS) Protection with Next Generation Firewalls (NGFWs)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1993651422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Civilian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Lauren 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Protection against Bruteforce Attacks with NGFW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682482967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Civilian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Josue H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Site to site VPN with NGFWs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3828220062"/>
                  </a:ext>
                </a:extLst>
              </a:tr>
              <a:tr h="382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Civilian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Brian 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Distributed Denial of Service (DDoS) Protection with Next Generation Firewalls (NGFWs)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248997655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5AB4DE5-09D7-F855-296D-16C62C157DD6}"/>
              </a:ext>
            </a:extLst>
          </p:cNvPr>
          <p:cNvSpPr txBox="1"/>
          <p:nvPr/>
        </p:nvSpPr>
        <p:spPr>
          <a:xfrm rot="5400000">
            <a:off x="4112949" y="4659641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71519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None/>
            </a:pPr>
            <a:r>
              <a:rPr lang="en-US" sz="1400" dirty="0">
                <a:solidFill>
                  <a:schemeClr val="accent1"/>
                </a:solidFill>
                <a:latin typeface="+mn-lt"/>
              </a:rPr>
              <a:t>2. </a:t>
            </a:r>
            <a:r>
              <a:rPr lang="en-US" sz="1400" dirty="0">
                <a:latin typeface="+mn-lt"/>
              </a:rPr>
              <a:t>	 Establish an Undergraduate Research Program in Applied Cybersecurity (14 weeks).</a:t>
            </a:r>
          </a:p>
          <a:p>
            <a:pPr marL="388144" indent="0">
              <a:buNone/>
            </a:pPr>
            <a:r>
              <a:rPr lang="en-US" sz="1400" dirty="0">
                <a:latin typeface="+mn-lt"/>
              </a:rPr>
              <a:t>The program has been established and supports between 10-12 students per semester.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347188-758D-465A-A782-50C5EE324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667" y="1641414"/>
            <a:ext cx="1821656" cy="1528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59B670-64DE-402D-96E9-EBFE2ED95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078" y="1650939"/>
            <a:ext cx="1843088" cy="1571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1F7275-BD0A-453A-838E-32C07D439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668" y="3222564"/>
            <a:ext cx="1775004" cy="15488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25400D-AB13-4DD5-BEFF-A35104F7A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515" y="3271228"/>
            <a:ext cx="1700213" cy="15001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310287-439F-4C43-9F7F-17FF3703E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4482" y="3255794"/>
            <a:ext cx="1547763" cy="14287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0561D4-B031-4B7B-9525-35D96EDFCF4E}"/>
              </a:ext>
            </a:extLst>
          </p:cNvPr>
          <p:cNvSpPr txBox="1"/>
          <p:nvPr/>
        </p:nvSpPr>
        <p:spPr>
          <a:xfrm>
            <a:off x="626643" y="1802223"/>
            <a:ext cx="92688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Chris 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A308A9-6C27-4AF6-B04E-76178940EE1D}"/>
              </a:ext>
            </a:extLst>
          </p:cNvPr>
          <p:cNvSpPr txBox="1"/>
          <p:nvPr/>
        </p:nvSpPr>
        <p:spPr>
          <a:xfrm>
            <a:off x="3476327" y="1790259"/>
            <a:ext cx="92688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Jack </a:t>
            </a:r>
            <a:r>
              <a:rPr lang="en-US" sz="1125" dirty="0" err="1">
                <a:latin typeface="Arial" panose="020B0604020202020204" pitchFamily="34" charset="0"/>
                <a:cs typeface="Arial" panose="020B0604020202020204" pitchFamily="34" charset="0"/>
              </a:rPr>
              <a:t>Sadle</a:t>
            </a:r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4504DE-50CC-45A2-89EB-8F80B91A5AA4}"/>
              </a:ext>
            </a:extLst>
          </p:cNvPr>
          <p:cNvSpPr txBox="1"/>
          <p:nvPr/>
        </p:nvSpPr>
        <p:spPr>
          <a:xfrm>
            <a:off x="6414422" y="1798238"/>
            <a:ext cx="92688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David Williams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D5FFD-D079-4799-8EDC-1594D3868CDC}"/>
              </a:ext>
            </a:extLst>
          </p:cNvPr>
          <p:cNvSpPr txBox="1"/>
          <p:nvPr/>
        </p:nvSpPr>
        <p:spPr>
          <a:xfrm>
            <a:off x="626643" y="3478176"/>
            <a:ext cx="92688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Matt Driver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56F163-ED52-44EF-810E-F5FF5E1C71AE}"/>
              </a:ext>
            </a:extLst>
          </p:cNvPr>
          <p:cNvSpPr txBox="1"/>
          <p:nvPr/>
        </p:nvSpPr>
        <p:spPr>
          <a:xfrm>
            <a:off x="3514545" y="3461381"/>
            <a:ext cx="92688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Christian </a:t>
            </a:r>
            <a:r>
              <a:rPr lang="en-US" sz="1125" dirty="0" err="1">
                <a:latin typeface="Arial" panose="020B0604020202020204" pitchFamily="34" charset="0"/>
                <a:cs typeface="Arial" panose="020B0604020202020204" pitchFamily="34" charset="0"/>
              </a:rPr>
              <a:t>Tsirlis</a:t>
            </a:r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06A465-DD95-4C1D-9F3E-C173A5597892}"/>
              </a:ext>
            </a:extLst>
          </p:cNvPr>
          <p:cNvSpPr txBox="1"/>
          <p:nvPr/>
        </p:nvSpPr>
        <p:spPr>
          <a:xfrm>
            <a:off x="6362614" y="3418022"/>
            <a:ext cx="92688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Ryan </a:t>
            </a:r>
            <a:r>
              <a:rPr lang="en-US" sz="1125" dirty="0" err="1">
                <a:latin typeface="Arial" panose="020B0604020202020204" pitchFamily="34" charset="0"/>
                <a:cs typeface="Arial" panose="020B0604020202020204" pitchFamily="34" charset="0"/>
              </a:rPr>
              <a:t>Tallent</a:t>
            </a:r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BEB3F-6F12-049D-8AE0-FD75C5633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7770" y="1633406"/>
            <a:ext cx="1514475" cy="150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4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71526"/>
            <a:ext cx="8238638" cy="1142984"/>
          </a:xfrm>
        </p:spPr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None/>
            </a:pPr>
            <a:r>
              <a:rPr lang="en-US" sz="1400" dirty="0">
                <a:solidFill>
                  <a:schemeClr val="accent1"/>
                </a:solidFill>
                <a:latin typeface="+mn-lt"/>
              </a:rPr>
              <a:t>2. </a:t>
            </a:r>
            <a:r>
              <a:rPr lang="en-US" sz="1400" dirty="0">
                <a:latin typeface="+mn-lt"/>
              </a:rPr>
              <a:t>	 Establish an Undergraduate Research Program in Applied Cybersecurity (14 weeks).</a:t>
            </a:r>
          </a:p>
          <a:p>
            <a:pPr marL="388144" indent="0">
              <a:buNone/>
            </a:pPr>
            <a:r>
              <a:rPr lang="en-US" sz="1400" dirty="0">
                <a:latin typeface="+mn-lt"/>
              </a:rPr>
              <a:t>The program has been established and supports between 10-12 students per semester.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F5EB79CE-7222-4EA1-8C52-D29504EC0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397715"/>
              </p:ext>
            </p:extLst>
          </p:nvPr>
        </p:nvGraphicFramePr>
        <p:xfrm>
          <a:off x="3786827" y="1656515"/>
          <a:ext cx="5142929" cy="3059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160">
                  <a:extLst>
                    <a:ext uri="{9D8B030D-6E8A-4147-A177-3AD203B41FA5}">
                      <a16:colId xmlns:a16="http://schemas.microsoft.com/office/drawing/2014/main" val="3635548510"/>
                    </a:ext>
                  </a:extLst>
                </a:gridCol>
                <a:gridCol w="3894769">
                  <a:extLst>
                    <a:ext uri="{9D8B030D-6E8A-4147-A177-3AD203B41FA5}">
                      <a16:colId xmlns:a16="http://schemas.microsoft.com/office/drawing/2014/main" val="257176411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Position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433059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Ty Love-Baker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2nd Lt. at United States Marine Corps, DC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937022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Dakota McDaniel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Security Analyst at Lowe’s – COO Pluto (Los Angeles, CA)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3130278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Lauren Waddell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Specialist, SC Department of Insurance (Columbia, SC)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884687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Josue Hernandez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Security Service Specialist at IBM (Chicago, IL)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5384503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Kyle </a:t>
                      </a:r>
                      <a:r>
                        <a:rPr lang="en-US" sz="1200" dirty="0" err="1"/>
                        <a:t>Radzak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Info. Security Specialist at Lowe's (Charlotte, NC)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739257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Nathan </a:t>
                      </a:r>
                      <a:r>
                        <a:rPr lang="en-US" sz="1200" dirty="0" err="1"/>
                        <a:t>Bohmer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Project Coordinator at Black Box Networks (Southport, NC)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331958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Brad Wilson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Intern at SRNL – Now FT at SRNL (Aiken, SC)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59259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Zach Fowler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at Blue Cross Blue Shield (Columbia, SC)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657093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Nathan Long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Technology Analyst at AIG (Charlotte, NC)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654906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Sam Kelley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Infrastructure Engineering (Wells Fargo, Chandler, AZ)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43664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A492622-264E-48BA-5D55-6638CE4086D7}"/>
              </a:ext>
            </a:extLst>
          </p:cNvPr>
          <p:cNvSpPr txBox="1"/>
          <p:nvPr/>
        </p:nvSpPr>
        <p:spPr>
          <a:xfrm>
            <a:off x="214245" y="2318332"/>
            <a:ext cx="333866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125" dirty="0">
                <a:solidFill>
                  <a:srgbClr val="201F1E"/>
                </a:solidFill>
                <a:latin typeface="Calibri" panose="020F0502020204030204" pitchFamily="34" charset="0"/>
              </a:rPr>
              <a:t>“The skills I learned during my ONR project were very similar to those skills needed to become part of the Networking/Perimeter team at Savannah River National Laboratory (SRNL) … My managers [at SRNL internship] were very pleased with my knowledge and experience with next generation firewalls. I was offered a full-time position contingent upon my graduation in May 2022”.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25A36-FC89-3739-76FF-DA0AB6B03F64}"/>
              </a:ext>
            </a:extLst>
          </p:cNvPr>
          <p:cNvSpPr txBox="1"/>
          <p:nvPr/>
        </p:nvSpPr>
        <p:spPr>
          <a:xfrm>
            <a:off x="214245" y="2041333"/>
            <a:ext cx="15840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Brad Wilson, IT student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9E2C2-901A-EC5B-73D9-4741CC21AD2F}"/>
              </a:ext>
            </a:extLst>
          </p:cNvPr>
          <p:cNvSpPr txBox="1"/>
          <p:nvPr/>
        </p:nvSpPr>
        <p:spPr>
          <a:xfrm rot="5400000">
            <a:off x="6192310" y="473856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55015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71526"/>
            <a:ext cx="8238638" cy="1142984"/>
          </a:xfrm>
        </p:spPr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None/>
            </a:pPr>
            <a:r>
              <a:rPr lang="en-US" sz="1400" dirty="0">
                <a:solidFill>
                  <a:schemeClr val="accent1"/>
                </a:solidFill>
                <a:latin typeface="+mn-lt"/>
              </a:rPr>
              <a:t>2. </a:t>
            </a:r>
            <a:r>
              <a:rPr lang="en-US" sz="1400" dirty="0">
                <a:latin typeface="+mn-lt"/>
              </a:rPr>
              <a:t>	 Establish an Undergraduate Research Program in Applied Cybersecurity (14 weeks).</a:t>
            </a:r>
          </a:p>
          <a:p>
            <a:pPr marL="388144" indent="0">
              <a:buNone/>
            </a:pPr>
            <a:r>
              <a:rPr lang="en-US" sz="1400" dirty="0">
                <a:latin typeface="+mn-lt"/>
              </a:rPr>
              <a:t>The program has been established and supports between 10-12 students per semester.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808C0D-4076-4A45-8004-340C734AE51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3" y="1713088"/>
            <a:ext cx="4319625" cy="303180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D50673D-42C2-4AF8-9CFC-22BC1333C1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889981"/>
              </p:ext>
            </p:extLst>
          </p:nvPr>
        </p:nvGraphicFramePr>
        <p:xfrm>
          <a:off x="4855003" y="1713088"/>
          <a:ext cx="3941524" cy="307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8039109" imgH="6286311" progId="Visio.Drawing.15">
                  <p:embed/>
                </p:oleObj>
              </mc:Choice>
              <mc:Fallback>
                <p:oleObj name="Visio" r:id="rId4" imgW="8039109" imgH="6286311" progId="Visio.Drawing.15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6D50673D-42C2-4AF8-9CFC-22BC1333C1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5003" y="1713088"/>
                        <a:ext cx="3941524" cy="3075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224090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5A1244B708FF478772D9F5BE92EA81" ma:contentTypeVersion="14" ma:contentTypeDescription="Create a new document." ma:contentTypeScope="" ma:versionID="0e6ce5b0422eb5717b3b19518b8c4af0">
  <xsd:schema xmlns:xsd="http://www.w3.org/2001/XMLSchema" xmlns:xs="http://www.w3.org/2001/XMLSchema" xmlns:p="http://schemas.microsoft.com/office/2006/metadata/properties" xmlns:ns3="0e4f2584-2fae-42b4-b977-142c5a2a3cc9" xmlns:ns4="4d62a9a3-2ad3-4c4a-963b-51ff34f52dba" targetNamespace="http://schemas.microsoft.com/office/2006/metadata/properties" ma:root="true" ma:fieldsID="9d54342d6df252bbbfb51ed0654677c0" ns3:_="" ns4:_="">
    <xsd:import namespace="0e4f2584-2fae-42b4-b977-142c5a2a3cc9"/>
    <xsd:import namespace="4d62a9a3-2ad3-4c4a-963b-51ff34f52d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f2584-2fae-42b4-b977-142c5a2a3c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2a9a3-2ad3-4c4a-963b-51ff34f52db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55B1D2-B460-46AB-9FD5-016A2230DBC8}">
  <ds:schemaRefs>
    <ds:schemaRef ds:uri="http://purl.org/dc/terms/"/>
    <ds:schemaRef ds:uri="http://schemas.openxmlformats.org/package/2006/metadata/core-properties"/>
    <ds:schemaRef ds:uri="4d62a9a3-2ad3-4c4a-963b-51ff34f52dba"/>
    <ds:schemaRef ds:uri="http://purl.org/dc/dcmitype/"/>
    <ds:schemaRef ds:uri="http://schemas.microsoft.com/office/infopath/2007/PartnerControls"/>
    <ds:schemaRef ds:uri="0e4f2584-2fae-42b4-b977-142c5a2a3cc9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A8EBC05-7AE2-4FAD-95F6-A15DAB42A0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f2584-2fae-42b4-b977-142c5a2a3cc9"/>
    <ds:schemaRef ds:uri="4d62a9a3-2ad3-4c4a-963b-51ff34f52d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9AA1A5-430A-4AAC-BA0B-D4B61E250B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5205</TotalTime>
  <Words>3243</Words>
  <Application>Microsoft Office PowerPoint</Application>
  <PresentationFormat>On-screen Show (16:9)</PresentationFormat>
  <Paragraphs>495</Paragraphs>
  <Slides>39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Retrospect</vt:lpstr>
      <vt:lpstr>Visio</vt:lpstr>
      <vt:lpstr>   </vt:lpstr>
      <vt:lpstr>College of Engineering and Computing</vt:lpstr>
      <vt:lpstr>PowerPoint Presentation</vt:lpstr>
      <vt:lpstr>Preparing Cyber Warfare Professionals by  Integration of Curriculum, Experiences, and Internships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PowerPoint Presentation</vt:lpstr>
      <vt:lpstr>Preparing Cyber Warfare Professionals by  Integration of Curriculum, Experiences, and Internships</vt:lpstr>
      <vt:lpstr>Preparing Cyber Warfare Professionals by  Integration of Curriculum, Experiences, and Internships</vt:lpstr>
      <vt:lpstr>Preparing Cyber Warfare Professionals by  Integration of Curriculum, Experiences, and Internships</vt:lpstr>
      <vt:lpstr>Preparing Cyber Warfare Professionals by  Integration of Curriculum, Experiences, and Internships</vt:lpstr>
      <vt:lpstr>PowerPoint Presentation</vt:lpstr>
      <vt:lpstr>Cybertraining on P4 Programmable Devices </vt:lpstr>
      <vt:lpstr>Cybertraining on P4 Programmable Devices </vt:lpstr>
      <vt:lpstr>Cybertraining on P4 Programmable Devices </vt:lpstr>
      <vt:lpstr>Cybertraining on P4 Programmable Devices </vt:lpstr>
      <vt:lpstr>PowerPoint Presentation</vt:lpstr>
      <vt:lpstr>Building a Science DMZ</vt:lpstr>
      <vt:lpstr>Building a Science DMZ</vt:lpstr>
      <vt:lpstr>Building a Science DMZ</vt:lpstr>
      <vt:lpstr>PowerPoint Presentation</vt:lpstr>
      <vt:lpstr>Multi-state Community College, University and Industry Collaboration </vt:lpstr>
      <vt:lpstr>Multi-state Community College, University and Industry Collaboration </vt:lpstr>
      <vt:lpstr>PowerPoint Presentation</vt:lpstr>
      <vt:lpstr>Summary</vt:lpstr>
      <vt:lpstr>Impact of the Cyberinfrastructure Lab (2018 – 2022)</vt:lpstr>
      <vt:lpstr>Impact of Additional Support </vt:lpstr>
      <vt:lpstr>Impact of Additional Support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Labs on SDN and P4 Programmable Switches</dc:title>
  <dc:creator>Elie</dc:creator>
  <cp:lastModifiedBy>Crichigno Benitez, Jorge</cp:lastModifiedBy>
  <cp:revision>43</cp:revision>
  <cp:lastPrinted>2022-11-08T17:27:01Z</cp:lastPrinted>
  <dcterms:modified xsi:type="dcterms:W3CDTF">2023-07-26T13:10:51Z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0x010100BB5A1244B708FF478772D9F5BE92EA81</vt:lpwstr>
  </property>
</Properties>
</file>