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handoutMasterIdLst>
    <p:handoutMasterId r:id="rId29"/>
  </p:handoutMasterIdLst>
  <p:sldIdLst>
    <p:sldId id="365" r:id="rId2"/>
    <p:sldId id="407" r:id="rId3"/>
    <p:sldId id="408" r:id="rId4"/>
    <p:sldId id="316" r:id="rId5"/>
    <p:sldId id="372" r:id="rId6"/>
    <p:sldId id="374" r:id="rId7"/>
    <p:sldId id="375" r:id="rId8"/>
    <p:sldId id="377" r:id="rId9"/>
    <p:sldId id="376" r:id="rId10"/>
    <p:sldId id="411" r:id="rId11"/>
    <p:sldId id="380" r:id="rId12"/>
    <p:sldId id="410" r:id="rId13"/>
    <p:sldId id="381" r:id="rId14"/>
    <p:sldId id="382" r:id="rId15"/>
    <p:sldId id="416" r:id="rId16"/>
    <p:sldId id="383" r:id="rId17"/>
    <p:sldId id="409" r:id="rId18"/>
    <p:sldId id="389" r:id="rId19"/>
    <p:sldId id="388" r:id="rId20"/>
    <p:sldId id="384" r:id="rId21"/>
    <p:sldId id="413" r:id="rId22"/>
    <p:sldId id="378" r:id="rId23"/>
    <p:sldId id="390" r:id="rId24"/>
    <p:sldId id="393" r:id="rId25"/>
    <p:sldId id="415" r:id="rId26"/>
    <p:sldId id="41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3C5"/>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DE50A6-D5AC-46DE-ACB0-95998F809CA8}" v="34" dt="2021-10-25T18:08:01.0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79497" autoAdjust="0"/>
  </p:normalViewPr>
  <p:slideViewPr>
    <p:cSldViewPr snapToGrid="0" snapToObjects="1">
      <p:cViewPr varScale="1">
        <p:scale>
          <a:sx n="65" d="100"/>
          <a:sy n="65" d="100"/>
        </p:scale>
        <p:origin x="1171"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2" d="100"/>
          <a:sy n="62" d="100"/>
        </p:scale>
        <p:origin x="229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583E93-7F06-4FD5-ADA4-45262C6273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925901-863E-43FB-9F23-CCCDED5D22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467944-E7CD-4CBF-B52C-CFDA3DC45EC0}" type="datetimeFigureOut">
              <a:rPr lang="en-US" smtClean="0"/>
              <a:t>11/11/2021</a:t>
            </a:fld>
            <a:endParaRPr lang="en-US"/>
          </a:p>
        </p:txBody>
      </p:sp>
      <p:sp>
        <p:nvSpPr>
          <p:cNvPr id="4" name="Footer Placeholder 3">
            <a:extLst>
              <a:ext uri="{FF2B5EF4-FFF2-40B4-BE49-F238E27FC236}">
                <a16:creationId xmlns:a16="http://schemas.microsoft.com/office/drawing/2014/main" id="{623A2B97-BDDF-466E-9AE1-031669AAB6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9AFE7E-F29A-4A0A-827D-3961508E42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D6D75D-FDCD-4C30-A01B-6DBB2744A6E9}" type="slidenum">
              <a:rPr lang="en-US" smtClean="0"/>
              <a:t>‹#›</a:t>
            </a:fld>
            <a:endParaRPr lang="en-US"/>
          </a:p>
        </p:txBody>
      </p:sp>
    </p:spTree>
    <p:extLst>
      <p:ext uri="{BB962C8B-B14F-4D97-AF65-F5344CB8AC3E}">
        <p14:creationId xmlns:p14="http://schemas.microsoft.com/office/powerpoint/2010/main" val="4045409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682D-FD54-284A-B7C8-2FCD4798133C}" type="datetimeFigureOut">
              <a:rPr lang="en-US" smtClean="0"/>
              <a:t>11/11/2021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F9C84-074E-E141-A3FD-46DE87E4CC01}" type="slidenum">
              <a:rPr lang="en-US" smtClean="0"/>
              <a:t>‹#›</a:t>
            </a:fld>
            <a:endParaRPr lang="en-US"/>
          </a:p>
        </p:txBody>
      </p:sp>
    </p:spTree>
    <p:extLst>
      <p:ext uri="{BB962C8B-B14F-4D97-AF65-F5344CB8AC3E}">
        <p14:creationId xmlns:p14="http://schemas.microsoft.com/office/powerpoint/2010/main" val="1391383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13</a:t>
            </a:fld>
            <a:endParaRPr lang="en-US"/>
          </a:p>
        </p:txBody>
      </p:sp>
    </p:spTree>
    <p:extLst>
      <p:ext uri="{BB962C8B-B14F-4D97-AF65-F5344CB8AC3E}">
        <p14:creationId xmlns:p14="http://schemas.microsoft.com/office/powerpoint/2010/main" val="1706907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Google Sans"/>
              </a:rPr>
              <a:t>ACM: Association for Computing Machinery</a:t>
            </a:r>
            <a:endParaRPr lang="en-US" dirty="0"/>
          </a:p>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22</a:t>
            </a:fld>
            <a:endParaRPr lang="en-US"/>
          </a:p>
        </p:txBody>
      </p:sp>
    </p:spTree>
    <p:extLst>
      <p:ext uri="{BB962C8B-B14F-4D97-AF65-F5344CB8AC3E}">
        <p14:creationId xmlns:p14="http://schemas.microsoft.com/office/powerpoint/2010/main" val="2953269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24</a:t>
            </a:fld>
            <a:endParaRPr lang="en-US"/>
          </a:p>
        </p:txBody>
      </p:sp>
    </p:spTree>
    <p:extLst>
      <p:ext uri="{BB962C8B-B14F-4D97-AF65-F5344CB8AC3E}">
        <p14:creationId xmlns:p14="http://schemas.microsoft.com/office/powerpoint/2010/main" val="2934420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25</a:t>
            </a:fld>
            <a:endParaRPr lang="en-US"/>
          </a:p>
        </p:txBody>
      </p:sp>
    </p:spTree>
    <p:extLst>
      <p:ext uri="{BB962C8B-B14F-4D97-AF65-F5344CB8AC3E}">
        <p14:creationId xmlns:p14="http://schemas.microsoft.com/office/powerpoint/2010/main" val="958696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26</a:t>
            </a:fld>
            <a:endParaRPr lang="en-US"/>
          </a:p>
        </p:txBody>
      </p:sp>
    </p:spTree>
    <p:extLst>
      <p:ext uri="{BB962C8B-B14F-4D97-AF65-F5344CB8AC3E}">
        <p14:creationId xmlns:p14="http://schemas.microsoft.com/office/powerpoint/2010/main" val="1548679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14</a:t>
            </a:fld>
            <a:endParaRPr lang="en-US"/>
          </a:p>
        </p:txBody>
      </p:sp>
    </p:spTree>
    <p:extLst>
      <p:ext uri="{BB962C8B-B14F-4D97-AF65-F5344CB8AC3E}">
        <p14:creationId xmlns:p14="http://schemas.microsoft.com/office/powerpoint/2010/main" val="84268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15</a:t>
            </a:fld>
            <a:endParaRPr lang="en-US"/>
          </a:p>
        </p:txBody>
      </p:sp>
    </p:spTree>
    <p:extLst>
      <p:ext uri="{BB962C8B-B14F-4D97-AF65-F5344CB8AC3E}">
        <p14:creationId xmlns:p14="http://schemas.microsoft.com/office/powerpoint/2010/main" val="4126675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16</a:t>
            </a:fld>
            <a:endParaRPr lang="en-US"/>
          </a:p>
        </p:txBody>
      </p:sp>
    </p:spTree>
    <p:extLst>
      <p:ext uri="{BB962C8B-B14F-4D97-AF65-F5344CB8AC3E}">
        <p14:creationId xmlns:p14="http://schemas.microsoft.com/office/powerpoint/2010/main" val="98945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17</a:t>
            </a:fld>
            <a:endParaRPr lang="en-US"/>
          </a:p>
        </p:txBody>
      </p:sp>
    </p:spTree>
    <p:extLst>
      <p:ext uri="{BB962C8B-B14F-4D97-AF65-F5344CB8AC3E}">
        <p14:creationId xmlns:p14="http://schemas.microsoft.com/office/powerpoint/2010/main" val="2839497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18</a:t>
            </a:fld>
            <a:endParaRPr lang="en-US"/>
          </a:p>
        </p:txBody>
      </p:sp>
    </p:spTree>
    <p:extLst>
      <p:ext uri="{BB962C8B-B14F-4D97-AF65-F5344CB8AC3E}">
        <p14:creationId xmlns:p14="http://schemas.microsoft.com/office/powerpoint/2010/main" val="2742204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19</a:t>
            </a:fld>
            <a:endParaRPr lang="en-US"/>
          </a:p>
        </p:txBody>
      </p:sp>
    </p:spTree>
    <p:extLst>
      <p:ext uri="{BB962C8B-B14F-4D97-AF65-F5344CB8AC3E}">
        <p14:creationId xmlns:p14="http://schemas.microsoft.com/office/powerpoint/2010/main" val="2137439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20</a:t>
            </a:fld>
            <a:endParaRPr lang="en-US"/>
          </a:p>
        </p:txBody>
      </p:sp>
    </p:spTree>
    <p:extLst>
      <p:ext uri="{BB962C8B-B14F-4D97-AF65-F5344CB8AC3E}">
        <p14:creationId xmlns:p14="http://schemas.microsoft.com/office/powerpoint/2010/main" val="209631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AF9C84-074E-E141-A3FD-46DE87E4CC01}" type="slidenum">
              <a:rPr lang="en-US" smtClean="0"/>
              <a:t>21</a:t>
            </a:fld>
            <a:endParaRPr lang="en-US"/>
          </a:p>
        </p:txBody>
      </p:sp>
    </p:spTree>
    <p:extLst>
      <p:ext uri="{BB962C8B-B14F-4D97-AF65-F5344CB8AC3E}">
        <p14:creationId xmlns:p14="http://schemas.microsoft.com/office/powerpoint/2010/main" val="343342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7550" y="1"/>
            <a:ext cx="10984850" cy="888999"/>
          </a:xfrm>
        </p:spPr>
        <p:txBody>
          <a:bodyPr>
            <a:normAutofit/>
          </a:bodyPr>
          <a:lstStyle>
            <a:lvl1pPr algn="l">
              <a:defRPr sz="3800">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p:cNvSpPr/>
          <p:nvPr userDrawn="1"/>
        </p:nvSpPr>
        <p:spPr>
          <a:xfrm>
            <a:off x="839972" y="1435395"/>
            <a:ext cx="10558130" cy="32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97550" y="1028700"/>
            <a:ext cx="10984850" cy="4800599"/>
          </a:xfrm>
        </p:spPr>
        <p:txBody>
          <a:bodyPr/>
          <a:lstStyle>
            <a:lvl1pPr algn="just">
              <a:lnSpc>
                <a:spcPct val="100000"/>
              </a:lnSpc>
              <a:spcBef>
                <a:spcPts val="300"/>
              </a:spcBef>
              <a:spcAft>
                <a:spcPts val="300"/>
              </a:spcAft>
              <a:defRPr sz="2200">
                <a:latin typeface="Arial" panose="020B0604020202020204" pitchFamily="34" charset="0"/>
                <a:cs typeface="Arial" panose="020B0604020202020204" pitchFamily="34" charset="0"/>
              </a:defRPr>
            </a:lvl1pPr>
            <a:lvl2pPr algn="just">
              <a:spcAft>
                <a:spcPts val="200"/>
              </a:spcAft>
              <a:defRPr sz="1800">
                <a:latin typeface="Arial" panose="020B0604020202020204" pitchFamily="34" charset="0"/>
                <a:cs typeface="Arial" panose="020B0604020202020204" pitchFamily="34" charset="0"/>
              </a:defRPr>
            </a:lvl2pPr>
            <a:lvl3pPr algn="just">
              <a:spcAft>
                <a:spcPts val="200"/>
              </a:spcAft>
              <a:defRPr/>
            </a:lvl3pPr>
            <a:lvl4pPr algn="just">
              <a:spcAft>
                <a:spcPts val="200"/>
              </a:spcAft>
              <a:defRPr sz="1200">
                <a:latin typeface="Arial" panose="020B0604020202020204" pitchFamily="34" charset="0"/>
                <a:cs typeface="Arial" panose="020B0604020202020204" pitchFamily="34" charset="0"/>
              </a:defRPr>
            </a:lvl4pPr>
            <a:lvl5pPr algn="just">
              <a:spcAft>
                <a:spcPts val="200"/>
              </a:spcAft>
              <a:defRPr sz="1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4A268889-C088-4D9F-A378-39E724A36B87}"/>
              </a:ext>
            </a:extLst>
          </p:cNvPr>
          <p:cNvSpPr>
            <a:spLocks noGrp="1"/>
          </p:cNvSpPr>
          <p:nvPr>
            <p:ph type="ftr" sz="quarter" idx="11"/>
          </p:nvPr>
        </p:nvSpPr>
        <p:spPr>
          <a:xfrm>
            <a:off x="175491" y="6459784"/>
            <a:ext cx="2881745" cy="365125"/>
          </a:xfrm>
          <a:prstGeom prst="rect">
            <a:avLst/>
          </a:prstGeom>
        </p:spPr>
        <p:txBody>
          <a:bodyPr/>
          <a:lstStyle>
            <a:lvl1pPr algn="l">
              <a:defRPr/>
            </a:lvl1pPr>
          </a:lstStyle>
          <a:p>
            <a:r>
              <a:rPr lang="en-US"/>
              <a:t>Alternative Definitions of SDN</a:t>
            </a:r>
            <a:endParaRPr lang="en-US" dirty="0"/>
          </a:p>
        </p:txBody>
      </p:sp>
      <p:sp>
        <p:nvSpPr>
          <p:cNvPr id="10" name="Slide Number Placeholder 5">
            <a:extLst>
              <a:ext uri="{FF2B5EF4-FFF2-40B4-BE49-F238E27FC236}">
                <a16:creationId xmlns:a16="http://schemas.microsoft.com/office/drawing/2014/main" id="{6564972F-81E4-47C1-8110-0800DB019655}"/>
              </a:ext>
            </a:extLst>
          </p:cNvPr>
          <p:cNvSpPr>
            <a:spLocks noGrp="1"/>
          </p:cNvSpPr>
          <p:nvPr>
            <p:ph type="sldNum" sz="quarter" idx="12"/>
          </p:nvPr>
        </p:nvSpPr>
        <p:spPr>
          <a:xfrm>
            <a:off x="10704484" y="6459783"/>
            <a:ext cx="1312025" cy="365125"/>
          </a:xfrm>
        </p:spPr>
        <p:txBody>
          <a:bodyPr/>
          <a:lstStyle/>
          <a:p>
            <a:fld id="{38C60F48-EAB5-A54D-B834-7AA360F30939}" type="slidenum">
              <a:rPr lang="en-US" smtClean="0"/>
              <a:t>‹#›</a:t>
            </a:fld>
            <a:endParaRPr lang="en-US"/>
          </a:p>
        </p:txBody>
      </p:sp>
    </p:spTree>
    <p:extLst>
      <p:ext uri="{BB962C8B-B14F-4D97-AF65-F5344CB8AC3E}">
        <p14:creationId xmlns:p14="http://schemas.microsoft.com/office/powerpoint/2010/main" val="195791053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12436" y="6459785"/>
            <a:ext cx="2927928" cy="365125"/>
          </a:xfrm>
          <a:prstGeom prst="rect">
            <a:avLst/>
          </a:prstGeom>
        </p:spPr>
        <p:txBody>
          <a:bodyPr vert="horz" lIns="91440" tIns="45720" rIns="91440" bIns="45720" rtlCol="0" anchor="ctr"/>
          <a:lstStyle>
            <a:lvl1pPr algn="l">
              <a:defRPr sz="900" cap="none" baseline="0">
                <a:solidFill>
                  <a:srgbClr val="FFFFFF"/>
                </a:solidFill>
              </a:defRPr>
            </a:lvl1pPr>
          </a:lstStyle>
          <a:p>
            <a:r>
              <a:rPr lang="en-US"/>
              <a:t>Alternative Definitions of SDN</a:t>
            </a:r>
            <a:endParaRPr lang="en-US" dirty="0"/>
          </a:p>
        </p:txBody>
      </p:sp>
      <p:sp>
        <p:nvSpPr>
          <p:cNvPr id="6" name="Slide Number Placeholder 5"/>
          <p:cNvSpPr>
            <a:spLocks noGrp="1"/>
          </p:cNvSpPr>
          <p:nvPr>
            <p:ph type="sldNum" sz="quarter" idx="4"/>
          </p:nvPr>
        </p:nvSpPr>
        <p:spPr>
          <a:xfrm>
            <a:off x="10667539"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8C60F48-EAB5-A54D-B834-7AA360F30939}" type="slidenum">
              <a:rPr lang="en-US" smtClean="0"/>
              <a:t>‹#›</a:t>
            </a:fld>
            <a:endParaRPr lang="en-US"/>
          </a:p>
        </p:txBody>
      </p:sp>
      <p:cxnSp>
        <p:nvCxnSpPr>
          <p:cNvPr id="10" name="Straight Connector 9"/>
          <p:cNvCxnSpPr>
            <a:cxnSpLocks/>
          </p:cNvCxnSpPr>
          <p:nvPr/>
        </p:nvCxnSpPr>
        <p:spPr>
          <a:xfrm>
            <a:off x="1097280" y="1737845"/>
            <a:ext cx="1006321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569"/>
      </p:ext>
    </p:extLst>
  </p:cSld>
  <p:clrMap bg1="lt1" tx1="dk1" bg2="lt2" tx2="dk2" accent1="accent1" accent2="accent2" accent3="accent3" accent4="accent4" accent5="accent5" accent6="accent6" hlink="hlink" folHlink="folHlink"/>
  <p:sldLayoutIdLst>
    <p:sldLayoutId id="2147483674" r:id="rId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package" Target="../embeddings/Microsoft_Visio_Drawing.vsdx"/></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5.emf"/><Relationship Id="rId4" Type="http://schemas.openxmlformats.org/officeDocument/2006/relationships/package" Target="../embeddings/Microsoft_Visio_Drawing1.vsdx"/></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tinyurl.com/4mbj3z4k" TargetMode="Externa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inyurl.com/4x566mpu" TargetMode="External"/><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B6F61B-8E09-4038-BC83-0CC5D32873CA}"/>
              </a:ext>
            </a:extLst>
          </p:cNvPr>
          <p:cNvSpPr>
            <a:spLocks noGrp="1"/>
          </p:cNvSpPr>
          <p:nvPr>
            <p:ph type="sldNum" sz="quarter" idx="12"/>
          </p:nvPr>
        </p:nvSpPr>
        <p:spPr/>
        <p:txBody>
          <a:bodyPr/>
          <a:lstStyle/>
          <a:p>
            <a:fld id="{38C60F48-EAB5-A54D-B834-7AA360F30939}" type="slidenum">
              <a:rPr lang="en-US" smtClean="0"/>
              <a:t>1</a:t>
            </a:fld>
            <a:endParaRPr lang="en-US"/>
          </a:p>
        </p:txBody>
      </p:sp>
      <p:sp>
        <p:nvSpPr>
          <p:cNvPr id="2" name="Rectangle 1">
            <a:extLst>
              <a:ext uri="{FF2B5EF4-FFF2-40B4-BE49-F238E27FC236}">
                <a16:creationId xmlns:a16="http://schemas.microsoft.com/office/drawing/2014/main" id="{0D1F3A99-91F5-44A2-9A29-778E2BCA2F9C}"/>
              </a:ext>
            </a:extLst>
          </p:cNvPr>
          <p:cNvSpPr/>
          <p:nvPr/>
        </p:nvSpPr>
        <p:spPr>
          <a:xfrm>
            <a:off x="1524000" y="703385"/>
            <a:ext cx="9180484" cy="472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a:t>
            </a:r>
            <a:r>
              <a:rPr lang="en-US" sz="3000" b="0" i="0" dirty="0">
                <a:solidFill>
                  <a:srgbClr val="FFFFFF"/>
                </a:solidFill>
                <a:effectLst/>
                <a:latin typeface="Roboto" panose="02000000000000000000" pitchFamily="2" charset="0"/>
              </a:rPr>
              <a:t>Enhancing the Preparation of</a:t>
            </a:r>
            <a:br>
              <a:rPr lang="en-US" sz="3000" b="0" i="0" dirty="0">
                <a:solidFill>
                  <a:srgbClr val="FFFFFF"/>
                </a:solidFill>
                <a:effectLst/>
                <a:latin typeface="Roboto" panose="02000000000000000000" pitchFamily="2" charset="0"/>
              </a:rPr>
            </a:br>
            <a:r>
              <a:rPr lang="en-US" sz="3000" b="0" i="0" dirty="0">
                <a:solidFill>
                  <a:srgbClr val="FFFFFF"/>
                </a:solidFill>
                <a:effectLst/>
                <a:latin typeface="Roboto" panose="02000000000000000000" pitchFamily="2" charset="0"/>
              </a:rPr>
              <a:t>Next-generation Cyber Professionals</a:t>
            </a:r>
            <a:r>
              <a:rPr lang="en-US" sz="3000" dirty="0">
                <a:latin typeface="Arial" panose="020B0604020202020204" pitchFamily="34" charset="0"/>
                <a:cs typeface="Arial" panose="020B0604020202020204" pitchFamily="34" charset="0"/>
              </a:rPr>
              <a:t>”</a:t>
            </a:r>
          </a:p>
          <a:p>
            <a:pPr algn="ctr"/>
            <a:endParaRPr lang="en-US" sz="3000" dirty="0">
              <a:latin typeface="Arial" panose="020B0604020202020204" pitchFamily="34" charset="0"/>
              <a:cs typeface="Arial" panose="020B0604020202020204" pitchFamily="34" charset="0"/>
            </a:endParaRPr>
          </a:p>
          <a:p>
            <a:pPr algn="ctr"/>
            <a:r>
              <a:rPr lang="en-US" sz="2300" dirty="0">
                <a:latin typeface="Arial" panose="020B0604020202020204" pitchFamily="34" charset="0"/>
                <a:cs typeface="Arial" panose="020B0604020202020204" pitchFamily="34" charset="0"/>
              </a:rPr>
              <a:t>Jorge Crichigno</a:t>
            </a:r>
          </a:p>
          <a:p>
            <a:pPr algn="ctr"/>
            <a:r>
              <a:rPr lang="en-US" sz="2300" dirty="0">
                <a:latin typeface="Arial" panose="020B0604020202020204" pitchFamily="34" charset="0"/>
                <a:cs typeface="Arial" panose="020B0604020202020204" pitchFamily="34" charset="0"/>
              </a:rPr>
              <a:t>Department of Integrated Information Technology</a:t>
            </a:r>
          </a:p>
          <a:p>
            <a:pPr algn="ctr"/>
            <a:r>
              <a:rPr lang="en-US" sz="2300" dirty="0">
                <a:latin typeface="Arial" panose="020B0604020202020204" pitchFamily="34" charset="0"/>
                <a:cs typeface="Arial" panose="020B0604020202020204" pitchFamily="34" charset="0"/>
              </a:rPr>
              <a:t>College of Engineering and Computing</a:t>
            </a:r>
          </a:p>
          <a:p>
            <a:pPr algn="ctr"/>
            <a:r>
              <a:rPr lang="en-US" sz="2300" dirty="0">
                <a:latin typeface="Arial" panose="020B0604020202020204" pitchFamily="34" charset="0"/>
                <a:cs typeface="Arial" panose="020B0604020202020204" pitchFamily="34" charset="0"/>
              </a:rPr>
              <a:t>University of South Carolina</a:t>
            </a:r>
          </a:p>
          <a:p>
            <a:pPr algn="ctr"/>
            <a:endParaRPr lang="en-US" sz="2300" dirty="0">
              <a:latin typeface="Arial" panose="020B0604020202020204" pitchFamily="34" charset="0"/>
              <a:cs typeface="Arial" panose="020B0604020202020204" pitchFamily="34" charset="0"/>
            </a:endParaRPr>
          </a:p>
          <a:p>
            <a:pPr algn="ctr"/>
            <a:r>
              <a:rPr lang="en-US" sz="2300" dirty="0">
                <a:latin typeface="Arial" panose="020B0604020202020204" pitchFamily="34" charset="0"/>
                <a:cs typeface="Arial" panose="020B0604020202020204" pitchFamily="34" charset="0"/>
              </a:rPr>
              <a:t>Cyber Talent Management Workshop and Discussion</a:t>
            </a:r>
          </a:p>
          <a:p>
            <a:pPr algn="ctr"/>
            <a:r>
              <a:rPr lang="en-US" sz="2300" dirty="0">
                <a:latin typeface="Arial" panose="020B0604020202020204" pitchFamily="34" charset="0"/>
                <a:cs typeface="Arial" panose="020B0604020202020204" pitchFamily="34" charset="0"/>
              </a:rPr>
              <a:t>October 26, 2021 - Columbia, SC</a:t>
            </a:r>
          </a:p>
          <a:p>
            <a:pPr algn="ctr"/>
            <a:endParaRPr lang="en-US" sz="25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6AB96B3-4C0C-477A-9364-EA55C465E21D}"/>
              </a:ext>
            </a:extLst>
          </p:cNvPr>
          <p:cNvPicPr>
            <a:picLocks noChangeAspect="1"/>
          </p:cNvPicPr>
          <p:nvPr/>
        </p:nvPicPr>
        <p:blipFill>
          <a:blip r:embed="rId2"/>
          <a:stretch>
            <a:fillRect/>
          </a:stretch>
        </p:blipFill>
        <p:spPr>
          <a:xfrm>
            <a:off x="4806437" y="5810183"/>
            <a:ext cx="2615609" cy="386853"/>
          </a:xfrm>
          <a:prstGeom prst="rect">
            <a:avLst/>
          </a:prstGeom>
        </p:spPr>
      </p:pic>
    </p:spTree>
    <p:extLst>
      <p:ext uri="{BB962C8B-B14F-4D97-AF65-F5344CB8AC3E}">
        <p14:creationId xmlns:p14="http://schemas.microsoft.com/office/powerpoint/2010/main" val="15756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It supports between 10-12 students per semester ($4K).</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10</a:t>
            </a:fld>
            <a:endParaRPr lang="en-US" dirty="0"/>
          </a:p>
        </p:txBody>
      </p:sp>
      <p:graphicFrame>
        <p:nvGraphicFramePr>
          <p:cNvPr id="5" name="Table 4">
            <a:extLst>
              <a:ext uri="{FF2B5EF4-FFF2-40B4-BE49-F238E27FC236}">
                <a16:creationId xmlns:a16="http://schemas.microsoft.com/office/drawing/2014/main" id="{8C4DC625-1301-4BC4-B895-6E58497BDE18}"/>
              </a:ext>
            </a:extLst>
          </p:cNvPr>
          <p:cNvGraphicFramePr>
            <a:graphicFrameLocks noGrp="1"/>
          </p:cNvGraphicFramePr>
          <p:nvPr>
            <p:extLst>
              <p:ext uri="{D42A27DB-BD31-4B8C-83A1-F6EECF244321}">
                <p14:modId xmlns:p14="http://schemas.microsoft.com/office/powerpoint/2010/main" val="2926090118"/>
              </p:ext>
            </p:extLst>
          </p:nvPr>
        </p:nvGraphicFramePr>
        <p:xfrm>
          <a:off x="979597" y="2313706"/>
          <a:ext cx="10220756" cy="1246505"/>
        </p:xfrm>
        <a:graphic>
          <a:graphicData uri="http://schemas.openxmlformats.org/drawingml/2006/table">
            <a:tbl>
              <a:tblPr firstRow="1" firstCol="1" bandRow="1">
                <a:tableStyleId>{5C22544A-7EE6-4342-B048-85BDC9FD1C3A}</a:tableStyleId>
              </a:tblPr>
              <a:tblGrid>
                <a:gridCol w="626724">
                  <a:extLst>
                    <a:ext uri="{9D8B030D-6E8A-4147-A177-3AD203B41FA5}">
                      <a16:colId xmlns:a16="http://schemas.microsoft.com/office/drawing/2014/main" val="2711597835"/>
                    </a:ext>
                  </a:extLst>
                </a:gridCol>
                <a:gridCol w="934860">
                  <a:extLst>
                    <a:ext uri="{9D8B030D-6E8A-4147-A177-3AD203B41FA5}">
                      <a16:colId xmlns:a16="http://schemas.microsoft.com/office/drawing/2014/main" val="4065877042"/>
                    </a:ext>
                  </a:extLst>
                </a:gridCol>
                <a:gridCol w="1095154">
                  <a:extLst>
                    <a:ext uri="{9D8B030D-6E8A-4147-A177-3AD203B41FA5}">
                      <a16:colId xmlns:a16="http://schemas.microsoft.com/office/drawing/2014/main" val="1437292959"/>
                    </a:ext>
                  </a:extLst>
                </a:gridCol>
                <a:gridCol w="1014039">
                  <a:extLst>
                    <a:ext uri="{9D8B030D-6E8A-4147-A177-3AD203B41FA5}">
                      <a16:colId xmlns:a16="http://schemas.microsoft.com/office/drawing/2014/main" val="3637107023"/>
                    </a:ext>
                  </a:extLst>
                </a:gridCol>
                <a:gridCol w="6549979">
                  <a:extLst>
                    <a:ext uri="{9D8B030D-6E8A-4147-A177-3AD203B41FA5}">
                      <a16:colId xmlns:a16="http://schemas.microsoft.com/office/drawing/2014/main" val="3625909650"/>
                    </a:ext>
                  </a:extLst>
                </a:gridCol>
              </a:tblGrid>
              <a:tr h="122605">
                <a:tc>
                  <a:txBody>
                    <a:bodyPr/>
                    <a:lstStyle/>
                    <a:p>
                      <a:pPr marL="0" marR="0" algn="ctr">
                        <a:lnSpc>
                          <a:spcPct val="107000"/>
                        </a:lnSpc>
                        <a:spcBef>
                          <a:spcPts val="0"/>
                        </a:spcBef>
                        <a:spcAft>
                          <a:spcPts val="0"/>
                        </a:spcAft>
                      </a:pPr>
                      <a:r>
                        <a:rPr lang="en-US" sz="1600">
                          <a:effectLst/>
                        </a:rPr>
                        <a:t>Cadet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Branch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Semester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942217530"/>
                  </a:ext>
                </a:extLst>
              </a:tr>
              <a:tr h="245211">
                <a:tc>
                  <a:txBody>
                    <a:bodyPr/>
                    <a:lstStyle/>
                    <a:p>
                      <a:pPr marL="0" marR="0" algn="ctr">
                        <a:lnSpc>
                          <a:spcPct val="107000"/>
                        </a:lnSpc>
                        <a:spcBef>
                          <a:spcPts val="0"/>
                        </a:spcBef>
                        <a:spcAft>
                          <a:spcPts val="0"/>
                        </a:spcAft>
                      </a:pPr>
                      <a:r>
                        <a:rPr lang="en-US" sz="1600" dirty="0">
                          <a:effectLst/>
                        </a:rPr>
                        <a:t>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 Air Force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Jeremy 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Fall 2021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Protecting Networks Against BGP Hijacking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419005036"/>
                  </a:ext>
                </a:extLst>
              </a:tr>
              <a:tr h="122605">
                <a:tc>
                  <a:txBody>
                    <a:bodyPr/>
                    <a:lstStyle/>
                    <a:p>
                      <a:pPr marL="0" marR="0" algn="ctr">
                        <a:lnSpc>
                          <a:spcPct val="107000"/>
                        </a:lnSpc>
                        <a:spcBef>
                          <a:spcPts val="0"/>
                        </a:spcBef>
                        <a:spcAft>
                          <a:spcPts val="0"/>
                        </a:spcAft>
                      </a:pPr>
                      <a:r>
                        <a:rPr lang="en-US" sz="1600" dirty="0">
                          <a:effectLst/>
                        </a:rPr>
                        <a:t>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 None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Hannah 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Fall 2021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Protecting Networks Against BGP Hijacking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353363666"/>
                  </a:ext>
                </a:extLst>
              </a:tr>
              <a:tr h="122605">
                <a:tc>
                  <a:txBody>
                    <a:bodyPr/>
                    <a:lstStyle/>
                    <a:p>
                      <a:pPr marL="0" marR="0" algn="ctr">
                        <a:lnSpc>
                          <a:spcPct val="107000"/>
                        </a:lnSpc>
                        <a:spcBef>
                          <a:spcPts val="0"/>
                        </a:spcBef>
                        <a:spcAft>
                          <a:spcPts val="0"/>
                        </a:spcAft>
                      </a:pPr>
                      <a:r>
                        <a:rPr lang="en-US" sz="1600" dirty="0">
                          <a:effectLst/>
                        </a:rPr>
                        <a:t>26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 None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Cameron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Fall 2021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Understanding TCP SYN Attacks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398633190"/>
                  </a:ext>
                </a:extLst>
              </a:tr>
              <a:tr h="122605">
                <a:tc>
                  <a:txBody>
                    <a:bodyPr/>
                    <a:lstStyle/>
                    <a:p>
                      <a:pPr marL="0" marR="0" algn="ctr">
                        <a:lnSpc>
                          <a:spcPct val="107000"/>
                        </a:lnSpc>
                        <a:spcBef>
                          <a:spcPts val="0"/>
                        </a:spcBef>
                        <a:spcAft>
                          <a:spcPts val="0"/>
                        </a:spcAft>
                      </a:pPr>
                      <a:r>
                        <a:rPr lang="en-US" sz="1600" dirty="0">
                          <a:effectLst/>
                        </a:rPr>
                        <a:t>27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Jesse 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Fall 2021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Understanding TCP SYN Attacks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013432778"/>
                  </a:ext>
                </a:extLst>
              </a:tr>
            </a:tbl>
          </a:graphicData>
        </a:graphic>
      </p:graphicFrame>
    </p:spTree>
    <p:extLst>
      <p:ext uri="{BB962C8B-B14F-4D97-AF65-F5344CB8AC3E}">
        <p14:creationId xmlns:p14="http://schemas.microsoft.com/office/powerpoint/2010/main" val="2801790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It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11</a:t>
            </a:fld>
            <a:endParaRPr lang="en-US" dirty="0"/>
          </a:p>
        </p:txBody>
      </p:sp>
      <p:pic>
        <p:nvPicPr>
          <p:cNvPr id="9" name="Picture 8">
            <a:extLst>
              <a:ext uri="{FF2B5EF4-FFF2-40B4-BE49-F238E27FC236}">
                <a16:creationId xmlns:a16="http://schemas.microsoft.com/office/drawing/2014/main" id="{7B347188-758D-465A-A782-50C5EE324BD8}"/>
              </a:ext>
            </a:extLst>
          </p:cNvPr>
          <p:cNvPicPr>
            <a:picLocks noChangeAspect="1"/>
          </p:cNvPicPr>
          <p:nvPr/>
        </p:nvPicPr>
        <p:blipFill>
          <a:blip r:embed="rId2"/>
          <a:stretch>
            <a:fillRect/>
          </a:stretch>
        </p:blipFill>
        <p:spPr>
          <a:xfrm>
            <a:off x="1988889" y="2188552"/>
            <a:ext cx="2428875" cy="2038350"/>
          </a:xfrm>
          <a:prstGeom prst="rect">
            <a:avLst/>
          </a:prstGeom>
        </p:spPr>
      </p:pic>
      <p:pic>
        <p:nvPicPr>
          <p:cNvPr id="11" name="Picture 10">
            <a:extLst>
              <a:ext uri="{FF2B5EF4-FFF2-40B4-BE49-F238E27FC236}">
                <a16:creationId xmlns:a16="http://schemas.microsoft.com/office/drawing/2014/main" id="{B959B670-64DE-402D-96E9-EBFE2ED956E2}"/>
              </a:ext>
            </a:extLst>
          </p:cNvPr>
          <p:cNvPicPr>
            <a:picLocks noChangeAspect="1"/>
          </p:cNvPicPr>
          <p:nvPr/>
        </p:nvPicPr>
        <p:blipFill>
          <a:blip r:embed="rId3"/>
          <a:stretch>
            <a:fillRect/>
          </a:stretch>
        </p:blipFill>
        <p:spPr>
          <a:xfrm>
            <a:off x="5744104" y="2201252"/>
            <a:ext cx="2457450" cy="2095500"/>
          </a:xfrm>
          <a:prstGeom prst="rect">
            <a:avLst/>
          </a:prstGeom>
        </p:spPr>
      </p:pic>
      <p:pic>
        <p:nvPicPr>
          <p:cNvPr id="13" name="Picture 12">
            <a:extLst>
              <a:ext uri="{FF2B5EF4-FFF2-40B4-BE49-F238E27FC236}">
                <a16:creationId xmlns:a16="http://schemas.microsoft.com/office/drawing/2014/main" id="{481F7275-BD0A-453A-838E-32C07D43980C}"/>
              </a:ext>
            </a:extLst>
          </p:cNvPr>
          <p:cNvPicPr>
            <a:picLocks noChangeAspect="1"/>
          </p:cNvPicPr>
          <p:nvPr/>
        </p:nvPicPr>
        <p:blipFill>
          <a:blip r:embed="rId4"/>
          <a:stretch>
            <a:fillRect/>
          </a:stretch>
        </p:blipFill>
        <p:spPr>
          <a:xfrm>
            <a:off x="1988890" y="4296752"/>
            <a:ext cx="2366672" cy="2065136"/>
          </a:xfrm>
          <a:prstGeom prst="rect">
            <a:avLst/>
          </a:prstGeom>
        </p:spPr>
      </p:pic>
      <p:pic>
        <p:nvPicPr>
          <p:cNvPr id="15" name="Picture 14">
            <a:extLst>
              <a:ext uri="{FF2B5EF4-FFF2-40B4-BE49-F238E27FC236}">
                <a16:creationId xmlns:a16="http://schemas.microsoft.com/office/drawing/2014/main" id="{0F8322CF-1BA3-4144-BC1A-CD6A8EF8B960}"/>
              </a:ext>
            </a:extLst>
          </p:cNvPr>
          <p:cNvPicPr>
            <a:picLocks noChangeAspect="1"/>
          </p:cNvPicPr>
          <p:nvPr/>
        </p:nvPicPr>
        <p:blipFill>
          <a:blip r:embed="rId5"/>
          <a:stretch>
            <a:fillRect/>
          </a:stretch>
        </p:blipFill>
        <p:spPr>
          <a:xfrm>
            <a:off x="9447063" y="2234040"/>
            <a:ext cx="2352675" cy="2047875"/>
          </a:xfrm>
          <a:prstGeom prst="rect">
            <a:avLst/>
          </a:prstGeom>
        </p:spPr>
      </p:pic>
      <p:pic>
        <p:nvPicPr>
          <p:cNvPr id="17" name="Picture 16">
            <a:extLst>
              <a:ext uri="{FF2B5EF4-FFF2-40B4-BE49-F238E27FC236}">
                <a16:creationId xmlns:a16="http://schemas.microsoft.com/office/drawing/2014/main" id="{2325400D-AB13-4DD5-BEFF-A35104F7AE68}"/>
              </a:ext>
            </a:extLst>
          </p:cNvPr>
          <p:cNvPicPr>
            <a:picLocks noChangeAspect="1"/>
          </p:cNvPicPr>
          <p:nvPr/>
        </p:nvPicPr>
        <p:blipFill>
          <a:blip r:embed="rId6"/>
          <a:stretch>
            <a:fillRect/>
          </a:stretch>
        </p:blipFill>
        <p:spPr>
          <a:xfrm>
            <a:off x="5839354" y="4361638"/>
            <a:ext cx="2266950" cy="2000250"/>
          </a:xfrm>
          <a:prstGeom prst="rect">
            <a:avLst/>
          </a:prstGeom>
        </p:spPr>
      </p:pic>
      <p:sp>
        <p:nvSpPr>
          <p:cNvPr id="18" name="TextBox 17">
            <a:extLst>
              <a:ext uri="{FF2B5EF4-FFF2-40B4-BE49-F238E27FC236}">
                <a16:creationId xmlns:a16="http://schemas.microsoft.com/office/drawing/2014/main" id="{D42D38EB-2D39-4038-AC8B-45716453DBBD}"/>
              </a:ext>
            </a:extLst>
          </p:cNvPr>
          <p:cNvSpPr txBox="1"/>
          <p:nvPr/>
        </p:nvSpPr>
        <p:spPr>
          <a:xfrm>
            <a:off x="49946" y="3715307"/>
            <a:ext cx="174234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ROTC cadets and veterans</a:t>
            </a:r>
          </a:p>
        </p:txBody>
      </p:sp>
      <p:pic>
        <p:nvPicPr>
          <p:cNvPr id="20" name="Picture 19">
            <a:extLst>
              <a:ext uri="{FF2B5EF4-FFF2-40B4-BE49-F238E27FC236}">
                <a16:creationId xmlns:a16="http://schemas.microsoft.com/office/drawing/2014/main" id="{78310287-439F-4C43-9F7F-17FF3703E394}"/>
              </a:ext>
            </a:extLst>
          </p:cNvPr>
          <p:cNvPicPr>
            <a:picLocks noChangeAspect="1"/>
          </p:cNvPicPr>
          <p:nvPr/>
        </p:nvPicPr>
        <p:blipFill>
          <a:blip r:embed="rId7"/>
          <a:stretch>
            <a:fillRect/>
          </a:stretch>
        </p:blipFill>
        <p:spPr>
          <a:xfrm>
            <a:off x="9672642" y="4341058"/>
            <a:ext cx="2063684" cy="1904939"/>
          </a:xfrm>
          <a:prstGeom prst="rect">
            <a:avLst/>
          </a:prstGeom>
        </p:spPr>
      </p:pic>
      <p:sp>
        <p:nvSpPr>
          <p:cNvPr id="14" name="TextBox 13">
            <a:extLst>
              <a:ext uri="{FF2B5EF4-FFF2-40B4-BE49-F238E27FC236}">
                <a16:creationId xmlns:a16="http://schemas.microsoft.com/office/drawing/2014/main" id="{FA0561D4-B031-4B7B-9525-35D96EDFCF4E}"/>
              </a:ext>
            </a:extLst>
          </p:cNvPr>
          <p:cNvSpPr txBox="1"/>
          <p:nvPr/>
        </p:nvSpPr>
        <p:spPr>
          <a:xfrm>
            <a:off x="835524" y="2402964"/>
            <a:ext cx="1235841" cy="553998"/>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Chris (ROTC)</a:t>
            </a:r>
          </a:p>
        </p:txBody>
      </p:sp>
      <p:sp>
        <p:nvSpPr>
          <p:cNvPr id="16" name="TextBox 15">
            <a:extLst>
              <a:ext uri="{FF2B5EF4-FFF2-40B4-BE49-F238E27FC236}">
                <a16:creationId xmlns:a16="http://schemas.microsoft.com/office/drawing/2014/main" id="{31A308A9-6C27-4AF6-B04E-76178940EE1D}"/>
              </a:ext>
            </a:extLst>
          </p:cNvPr>
          <p:cNvSpPr txBox="1"/>
          <p:nvPr/>
        </p:nvSpPr>
        <p:spPr>
          <a:xfrm>
            <a:off x="4635102" y="2387012"/>
            <a:ext cx="1235841" cy="553998"/>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Jack (ROTC)</a:t>
            </a:r>
          </a:p>
        </p:txBody>
      </p:sp>
      <p:sp>
        <p:nvSpPr>
          <p:cNvPr id="19" name="TextBox 18">
            <a:extLst>
              <a:ext uri="{FF2B5EF4-FFF2-40B4-BE49-F238E27FC236}">
                <a16:creationId xmlns:a16="http://schemas.microsoft.com/office/drawing/2014/main" id="{AD4504DE-50CC-45A2-89EB-8F80B91A5AA4}"/>
              </a:ext>
            </a:extLst>
          </p:cNvPr>
          <p:cNvSpPr txBox="1"/>
          <p:nvPr/>
        </p:nvSpPr>
        <p:spPr>
          <a:xfrm>
            <a:off x="8369574" y="2397650"/>
            <a:ext cx="1235841" cy="553998"/>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Brendan (ROTC)</a:t>
            </a:r>
          </a:p>
        </p:txBody>
      </p:sp>
      <p:sp>
        <p:nvSpPr>
          <p:cNvPr id="21" name="TextBox 20">
            <a:extLst>
              <a:ext uri="{FF2B5EF4-FFF2-40B4-BE49-F238E27FC236}">
                <a16:creationId xmlns:a16="http://schemas.microsoft.com/office/drawing/2014/main" id="{62DD5FFD-D079-4799-8EDC-1594D3868CDC}"/>
              </a:ext>
            </a:extLst>
          </p:cNvPr>
          <p:cNvSpPr txBox="1"/>
          <p:nvPr/>
        </p:nvSpPr>
        <p:spPr>
          <a:xfrm>
            <a:off x="835523" y="4637568"/>
            <a:ext cx="1235841" cy="553998"/>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Matt</a:t>
            </a:r>
          </a:p>
          <a:p>
            <a:pPr algn="ctr"/>
            <a:r>
              <a:rPr lang="en-US" sz="1500" dirty="0">
                <a:latin typeface="Arial" panose="020B0604020202020204" pitchFamily="34" charset="0"/>
                <a:cs typeface="Arial" panose="020B0604020202020204" pitchFamily="34" charset="0"/>
              </a:rPr>
              <a:t>(ROTC)</a:t>
            </a:r>
          </a:p>
        </p:txBody>
      </p:sp>
      <p:sp>
        <p:nvSpPr>
          <p:cNvPr id="22" name="TextBox 21">
            <a:extLst>
              <a:ext uri="{FF2B5EF4-FFF2-40B4-BE49-F238E27FC236}">
                <a16:creationId xmlns:a16="http://schemas.microsoft.com/office/drawing/2014/main" id="{9756F163-ED52-44EF-810E-F5FF5E1C71AE}"/>
              </a:ext>
            </a:extLst>
          </p:cNvPr>
          <p:cNvSpPr txBox="1"/>
          <p:nvPr/>
        </p:nvSpPr>
        <p:spPr>
          <a:xfrm>
            <a:off x="4686059" y="4615174"/>
            <a:ext cx="1235841" cy="553998"/>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Christian</a:t>
            </a:r>
          </a:p>
          <a:p>
            <a:pPr algn="ctr"/>
            <a:r>
              <a:rPr lang="en-US" sz="1500" dirty="0">
                <a:latin typeface="Arial" panose="020B0604020202020204" pitchFamily="34" charset="0"/>
                <a:cs typeface="Arial" panose="020B0604020202020204" pitchFamily="34" charset="0"/>
              </a:rPr>
              <a:t>(ROTC)</a:t>
            </a:r>
          </a:p>
        </p:txBody>
      </p:sp>
      <p:sp>
        <p:nvSpPr>
          <p:cNvPr id="23" name="TextBox 22">
            <a:extLst>
              <a:ext uri="{FF2B5EF4-FFF2-40B4-BE49-F238E27FC236}">
                <a16:creationId xmlns:a16="http://schemas.microsoft.com/office/drawing/2014/main" id="{D606A465-DD95-4C1D-9F3E-C173A5597892}"/>
              </a:ext>
            </a:extLst>
          </p:cNvPr>
          <p:cNvSpPr txBox="1"/>
          <p:nvPr/>
        </p:nvSpPr>
        <p:spPr>
          <a:xfrm>
            <a:off x="8483485" y="4557362"/>
            <a:ext cx="1235841" cy="553998"/>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Ryan</a:t>
            </a:r>
          </a:p>
          <a:p>
            <a:pPr algn="ctr"/>
            <a:r>
              <a:rPr lang="en-US" sz="1500" dirty="0">
                <a:latin typeface="Arial" panose="020B0604020202020204" pitchFamily="34" charset="0"/>
                <a:cs typeface="Arial" panose="020B0604020202020204" pitchFamily="34" charset="0"/>
              </a:rPr>
              <a:t>(Navy)</a:t>
            </a:r>
          </a:p>
        </p:txBody>
      </p:sp>
    </p:spTree>
    <p:extLst>
      <p:ext uri="{BB962C8B-B14F-4D97-AF65-F5344CB8AC3E}">
        <p14:creationId xmlns:p14="http://schemas.microsoft.com/office/powerpoint/2010/main" val="227194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It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12</a:t>
            </a:fld>
            <a:endParaRPr lang="en-US" dirty="0"/>
          </a:p>
        </p:txBody>
      </p:sp>
      <p:sp>
        <p:nvSpPr>
          <p:cNvPr id="18" name="TextBox 17">
            <a:extLst>
              <a:ext uri="{FF2B5EF4-FFF2-40B4-BE49-F238E27FC236}">
                <a16:creationId xmlns:a16="http://schemas.microsoft.com/office/drawing/2014/main" id="{D42D38EB-2D39-4038-AC8B-45716453DBBD}"/>
              </a:ext>
            </a:extLst>
          </p:cNvPr>
          <p:cNvSpPr txBox="1"/>
          <p:nvPr/>
        </p:nvSpPr>
        <p:spPr>
          <a:xfrm>
            <a:off x="49946" y="3715307"/>
            <a:ext cx="174234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ROTC cadets and veterans</a:t>
            </a:r>
          </a:p>
        </p:txBody>
      </p:sp>
      <p:sp>
        <p:nvSpPr>
          <p:cNvPr id="14" name="TextBox 13">
            <a:extLst>
              <a:ext uri="{FF2B5EF4-FFF2-40B4-BE49-F238E27FC236}">
                <a16:creationId xmlns:a16="http://schemas.microsoft.com/office/drawing/2014/main" id="{FA0561D4-B031-4B7B-9525-35D96EDFCF4E}"/>
              </a:ext>
            </a:extLst>
          </p:cNvPr>
          <p:cNvSpPr txBox="1"/>
          <p:nvPr/>
        </p:nvSpPr>
        <p:spPr>
          <a:xfrm>
            <a:off x="835524" y="2402964"/>
            <a:ext cx="1235841" cy="553998"/>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Tucker</a:t>
            </a:r>
          </a:p>
          <a:p>
            <a:pPr algn="ctr"/>
            <a:r>
              <a:rPr lang="en-US" sz="1500" dirty="0">
                <a:latin typeface="Arial" panose="020B0604020202020204" pitchFamily="34" charset="0"/>
                <a:cs typeface="Arial" panose="020B0604020202020204" pitchFamily="34" charset="0"/>
              </a:rPr>
              <a:t>(ROTC)</a:t>
            </a:r>
          </a:p>
        </p:txBody>
      </p:sp>
      <p:sp>
        <p:nvSpPr>
          <p:cNvPr id="16" name="TextBox 15">
            <a:extLst>
              <a:ext uri="{FF2B5EF4-FFF2-40B4-BE49-F238E27FC236}">
                <a16:creationId xmlns:a16="http://schemas.microsoft.com/office/drawing/2014/main" id="{31A308A9-6C27-4AF6-B04E-76178940EE1D}"/>
              </a:ext>
            </a:extLst>
          </p:cNvPr>
          <p:cNvSpPr txBox="1"/>
          <p:nvPr/>
        </p:nvSpPr>
        <p:spPr>
          <a:xfrm>
            <a:off x="4500901" y="2387012"/>
            <a:ext cx="1470241" cy="553998"/>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Jeremy (Air Force)</a:t>
            </a:r>
          </a:p>
        </p:txBody>
      </p:sp>
      <p:pic>
        <p:nvPicPr>
          <p:cNvPr id="7" name="Picture 6">
            <a:extLst>
              <a:ext uri="{FF2B5EF4-FFF2-40B4-BE49-F238E27FC236}">
                <a16:creationId xmlns:a16="http://schemas.microsoft.com/office/drawing/2014/main" id="{DB745B76-AB20-4CFA-BD1D-3F8FF01898FD}"/>
              </a:ext>
            </a:extLst>
          </p:cNvPr>
          <p:cNvPicPr>
            <a:picLocks noChangeAspect="1"/>
          </p:cNvPicPr>
          <p:nvPr/>
        </p:nvPicPr>
        <p:blipFill>
          <a:blip r:embed="rId2"/>
          <a:stretch>
            <a:fillRect/>
          </a:stretch>
        </p:blipFill>
        <p:spPr>
          <a:xfrm>
            <a:off x="2009102" y="2201252"/>
            <a:ext cx="2274991" cy="2074876"/>
          </a:xfrm>
          <a:prstGeom prst="rect">
            <a:avLst/>
          </a:prstGeom>
        </p:spPr>
      </p:pic>
      <p:pic>
        <p:nvPicPr>
          <p:cNvPr id="10" name="Picture 9">
            <a:extLst>
              <a:ext uri="{FF2B5EF4-FFF2-40B4-BE49-F238E27FC236}">
                <a16:creationId xmlns:a16="http://schemas.microsoft.com/office/drawing/2014/main" id="{CBEEAEB0-09CA-4779-8BF3-DBC35A4A0EB0}"/>
              </a:ext>
            </a:extLst>
          </p:cNvPr>
          <p:cNvPicPr>
            <a:picLocks noChangeAspect="1"/>
          </p:cNvPicPr>
          <p:nvPr/>
        </p:nvPicPr>
        <p:blipFill>
          <a:blip r:embed="rId3"/>
          <a:stretch>
            <a:fillRect/>
          </a:stretch>
        </p:blipFill>
        <p:spPr>
          <a:xfrm>
            <a:off x="5705615" y="2201252"/>
            <a:ext cx="1715027" cy="2074876"/>
          </a:xfrm>
          <a:prstGeom prst="rect">
            <a:avLst/>
          </a:prstGeom>
        </p:spPr>
      </p:pic>
    </p:spTree>
    <p:extLst>
      <p:ext uri="{BB962C8B-B14F-4D97-AF65-F5344CB8AC3E}">
        <p14:creationId xmlns:p14="http://schemas.microsoft.com/office/powerpoint/2010/main" val="2681773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a:t>
            </a:r>
            <a:r>
              <a:rPr lang="en-US" sz="1800" dirty="0"/>
              <a:t> 	 Establish an Undergraduate Research Program in Applied Cybersecurity.</a:t>
            </a:r>
          </a:p>
          <a:p>
            <a:pPr marL="517525" indent="0">
              <a:buNone/>
            </a:pPr>
            <a:r>
              <a:rPr lang="en-US" sz="1800" dirty="0"/>
              <a:t>Status: the program has been established. It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13</a:t>
            </a:fld>
            <a:endParaRPr lang="en-US" dirty="0"/>
          </a:p>
        </p:txBody>
      </p:sp>
      <p:sp>
        <p:nvSpPr>
          <p:cNvPr id="18" name="TextBox 17">
            <a:extLst>
              <a:ext uri="{FF2B5EF4-FFF2-40B4-BE49-F238E27FC236}">
                <a16:creationId xmlns:a16="http://schemas.microsoft.com/office/drawing/2014/main" id="{D42D38EB-2D39-4038-AC8B-45716453DBBD}"/>
              </a:ext>
            </a:extLst>
          </p:cNvPr>
          <p:cNvSpPr txBox="1"/>
          <p:nvPr/>
        </p:nvSpPr>
        <p:spPr>
          <a:xfrm>
            <a:off x="246541" y="3847984"/>
            <a:ext cx="1426628"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CS, IT, CI students</a:t>
            </a:r>
          </a:p>
        </p:txBody>
      </p:sp>
      <p:pic>
        <p:nvPicPr>
          <p:cNvPr id="8" name="Picture 7">
            <a:extLst>
              <a:ext uri="{FF2B5EF4-FFF2-40B4-BE49-F238E27FC236}">
                <a16:creationId xmlns:a16="http://schemas.microsoft.com/office/drawing/2014/main" id="{FE20DC15-8FDC-47F7-A07B-7DEE276DDE02}"/>
              </a:ext>
            </a:extLst>
          </p:cNvPr>
          <p:cNvPicPr>
            <a:picLocks noChangeAspect="1"/>
          </p:cNvPicPr>
          <p:nvPr/>
        </p:nvPicPr>
        <p:blipFill>
          <a:blip r:embed="rId3"/>
          <a:stretch>
            <a:fillRect/>
          </a:stretch>
        </p:blipFill>
        <p:spPr>
          <a:xfrm>
            <a:off x="1673169" y="2210377"/>
            <a:ext cx="2305978" cy="2039904"/>
          </a:xfrm>
          <a:prstGeom prst="rect">
            <a:avLst/>
          </a:prstGeom>
        </p:spPr>
      </p:pic>
      <p:pic>
        <p:nvPicPr>
          <p:cNvPr id="12" name="Picture 11">
            <a:extLst>
              <a:ext uri="{FF2B5EF4-FFF2-40B4-BE49-F238E27FC236}">
                <a16:creationId xmlns:a16="http://schemas.microsoft.com/office/drawing/2014/main" id="{CDBBD13D-C2ED-4DD5-AC8A-27F3B22D17BE}"/>
              </a:ext>
            </a:extLst>
          </p:cNvPr>
          <p:cNvPicPr>
            <a:picLocks noChangeAspect="1"/>
          </p:cNvPicPr>
          <p:nvPr/>
        </p:nvPicPr>
        <p:blipFill>
          <a:blip r:embed="rId4"/>
          <a:stretch>
            <a:fillRect/>
          </a:stretch>
        </p:blipFill>
        <p:spPr>
          <a:xfrm>
            <a:off x="5407443" y="2236275"/>
            <a:ext cx="2174774" cy="2039904"/>
          </a:xfrm>
          <a:prstGeom prst="rect">
            <a:avLst/>
          </a:prstGeom>
        </p:spPr>
      </p:pic>
      <p:pic>
        <p:nvPicPr>
          <p:cNvPr id="16" name="Picture 15">
            <a:extLst>
              <a:ext uri="{FF2B5EF4-FFF2-40B4-BE49-F238E27FC236}">
                <a16:creationId xmlns:a16="http://schemas.microsoft.com/office/drawing/2014/main" id="{690F5A1A-D003-4421-892E-7FBF65913125}"/>
              </a:ext>
            </a:extLst>
          </p:cNvPr>
          <p:cNvPicPr>
            <a:picLocks noChangeAspect="1"/>
          </p:cNvPicPr>
          <p:nvPr/>
        </p:nvPicPr>
        <p:blipFill>
          <a:blip r:embed="rId5"/>
          <a:stretch>
            <a:fillRect/>
          </a:stretch>
        </p:blipFill>
        <p:spPr>
          <a:xfrm>
            <a:off x="9130631" y="2216724"/>
            <a:ext cx="2185860" cy="2027209"/>
          </a:xfrm>
          <a:prstGeom prst="rect">
            <a:avLst/>
          </a:prstGeom>
        </p:spPr>
      </p:pic>
      <p:pic>
        <p:nvPicPr>
          <p:cNvPr id="23" name="Picture 22">
            <a:extLst>
              <a:ext uri="{FF2B5EF4-FFF2-40B4-BE49-F238E27FC236}">
                <a16:creationId xmlns:a16="http://schemas.microsoft.com/office/drawing/2014/main" id="{59A5CFE2-3B69-4A4C-8912-36441B0F0B08}"/>
              </a:ext>
            </a:extLst>
          </p:cNvPr>
          <p:cNvPicPr>
            <a:picLocks noChangeAspect="1"/>
          </p:cNvPicPr>
          <p:nvPr/>
        </p:nvPicPr>
        <p:blipFill>
          <a:blip r:embed="rId6"/>
          <a:stretch>
            <a:fillRect/>
          </a:stretch>
        </p:blipFill>
        <p:spPr>
          <a:xfrm>
            <a:off x="1728215" y="4407996"/>
            <a:ext cx="2305978" cy="1945669"/>
          </a:xfrm>
          <a:prstGeom prst="rect">
            <a:avLst/>
          </a:prstGeom>
        </p:spPr>
      </p:pic>
      <p:pic>
        <p:nvPicPr>
          <p:cNvPr id="25" name="Picture 24">
            <a:extLst>
              <a:ext uri="{FF2B5EF4-FFF2-40B4-BE49-F238E27FC236}">
                <a16:creationId xmlns:a16="http://schemas.microsoft.com/office/drawing/2014/main" id="{3B442E1F-1CF8-4E77-9ADB-036909D8285D}"/>
              </a:ext>
            </a:extLst>
          </p:cNvPr>
          <p:cNvPicPr>
            <a:picLocks noChangeAspect="1"/>
          </p:cNvPicPr>
          <p:nvPr/>
        </p:nvPicPr>
        <p:blipFill>
          <a:blip r:embed="rId7"/>
          <a:stretch>
            <a:fillRect/>
          </a:stretch>
        </p:blipFill>
        <p:spPr>
          <a:xfrm>
            <a:off x="5407443" y="4407996"/>
            <a:ext cx="2174774" cy="1944920"/>
          </a:xfrm>
          <a:prstGeom prst="rect">
            <a:avLst/>
          </a:prstGeom>
        </p:spPr>
      </p:pic>
      <p:pic>
        <p:nvPicPr>
          <p:cNvPr id="27" name="Picture 26">
            <a:extLst>
              <a:ext uri="{FF2B5EF4-FFF2-40B4-BE49-F238E27FC236}">
                <a16:creationId xmlns:a16="http://schemas.microsoft.com/office/drawing/2014/main" id="{04990731-E12B-4979-A3C5-8858131FA1CA}"/>
              </a:ext>
            </a:extLst>
          </p:cNvPr>
          <p:cNvPicPr>
            <a:picLocks noChangeAspect="1"/>
          </p:cNvPicPr>
          <p:nvPr/>
        </p:nvPicPr>
        <p:blipFill>
          <a:blip r:embed="rId8"/>
          <a:stretch>
            <a:fillRect/>
          </a:stretch>
        </p:blipFill>
        <p:spPr>
          <a:xfrm>
            <a:off x="9267203" y="4379549"/>
            <a:ext cx="1912716" cy="1932956"/>
          </a:xfrm>
          <a:prstGeom prst="rect">
            <a:avLst/>
          </a:prstGeom>
        </p:spPr>
      </p:pic>
      <p:sp>
        <p:nvSpPr>
          <p:cNvPr id="14" name="TextBox 13">
            <a:extLst>
              <a:ext uri="{FF2B5EF4-FFF2-40B4-BE49-F238E27FC236}">
                <a16:creationId xmlns:a16="http://schemas.microsoft.com/office/drawing/2014/main" id="{69103013-AD50-4B82-AD0C-487D6EDB6CE3}"/>
              </a:ext>
            </a:extLst>
          </p:cNvPr>
          <p:cNvSpPr txBox="1"/>
          <p:nvPr/>
        </p:nvSpPr>
        <p:spPr>
          <a:xfrm>
            <a:off x="586059" y="2513909"/>
            <a:ext cx="123584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Dakota</a:t>
            </a:r>
          </a:p>
        </p:txBody>
      </p:sp>
      <p:sp>
        <p:nvSpPr>
          <p:cNvPr id="15" name="TextBox 14">
            <a:extLst>
              <a:ext uri="{FF2B5EF4-FFF2-40B4-BE49-F238E27FC236}">
                <a16:creationId xmlns:a16="http://schemas.microsoft.com/office/drawing/2014/main" id="{0D6F88E3-3BAA-43CF-9614-578B01B5B203}"/>
              </a:ext>
            </a:extLst>
          </p:cNvPr>
          <p:cNvSpPr txBox="1"/>
          <p:nvPr/>
        </p:nvSpPr>
        <p:spPr>
          <a:xfrm>
            <a:off x="586060" y="4905060"/>
            <a:ext cx="123584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Brad</a:t>
            </a:r>
          </a:p>
        </p:txBody>
      </p:sp>
      <p:sp>
        <p:nvSpPr>
          <p:cNvPr id="17" name="TextBox 16">
            <a:extLst>
              <a:ext uri="{FF2B5EF4-FFF2-40B4-BE49-F238E27FC236}">
                <a16:creationId xmlns:a16="http://schemas.microsoft.com/office/drawing/2014/main" id="{C16AB3C8-6752-4F1B-917B-EF0D91C5B4C7}"/>
              </a:ext>
            </a:extLst>
          </p:cNvPr>
          <p:cNvSpPr txBox="1"/>
          <p:nvPr/>
        </p:nvSpPr>
        <p:spPr>
          <a:xfrm>
            <a:off x="4436845" y="2513909"/>
            <a:ext cx="123584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Keegan</a:t>
            </a:r>
          </a:p>
        </p:txBody>
      </p:sp>
      <p:sp>
        <p:nvSpPr>
          <p:cNvPr id="19" name="TextBox 18">
            <a:extLst>
              <a:ext uri="{FF2B5EF4-FFF2-40B4-BE49-F238E27FC236}">
                <a16:creationId xmlns:a16="http://schemas.microsoft.com/office/drawing/2014/main" id="{84BD09D7-BABC-48E4-9F20-04A03E841A26}"/>
              </a:ext>
            </a:extLst>
          </p:cNvPr>
          <p:cNvSpPr txBox="1"/>
          <p:nvPr/>
        </p:nvSpPr>
        <p:spPr>
          <a:xfrm>
            <a:off x="8171119" y="2513909"/>
            <a:ext cx="123584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Brian</a:t>
            </a:r>
          </a:p>
        </p:txBody>
      </p:sp>
      <p:sp>
        <p:nvSpPr>
          <p:cNvPr id="20" name="TextBox 19">
            <a:extLst>
              <a:ext uri="{FF2B5EF4-FFF2-40B4-BE49-F238E27FC236}">
                <a16:creationId xmlns:a16="http://schemas.microsoft.com/office/drawing/2014/main" id="{4883D76A-ED45-4FAB-B4E5-BB4E1C6E252C}"/>
              </a:ext>
            </a:extLst>
          </p:cNvPr>
          <p:cNvSpPr txBox="1"/>
          <p:nvPr/>
        </p:nvSpPr>
        <p:spPr>
          <a:xfrm>
            <a:off x="4389786" y="4789643"/>
            <a:ext cx="1235841" cy="338554"/>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Bryson</a:t>
            </a:r>
          </a:p>
        </p:txBody>
      </p:sp>
      <p:sp>
        <p:nvSpPr>
          <p:cNvPr id="21" name="TextBox 20">
            <a:extLst>
              <a:ext uri="{FF2B5EF4-FFF2-40B4-BE49-F238E27FC236}">
                <a16:creationId xmlns:a16="http://schemas.microsoft.com/office/drawing/2014/main" id="{C1AB70E9-E555-4B63-9E23-6E7560DBF242}"/>
              </a:ext>
            </a:extLst>
          </p:cNvPr>
          <p:cNvSpPr txBox="1"/>
          <p:nvPr/>
        </p:nvSpPr>
        <p:spPr>
          <a:xfrm>
            <a:off x="8337546" y="4612672"/>
            <a:ext cx="1235841" cy="338554"/>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Ty</a:t>
            </a:r>
          </a:p>
        </p:txBody>
      </p:sp>
    </p:spTree>
    <p:extLst>
      <p:ext uri="{BB962C8B-B14F-4D97-AF65-F5344CB8AC3E}">
        <p14:creationId xmlns:p14="http://schemas.microsoft.com/office/powerpoint/2010/main" val="1902289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It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14</a:t>
            </a:fld>
            <a:endParaRPr lang="en-US" dirty="0"/>
          </a:p>
        </p:txBody>
      </p:sp>
      <p:pic>
        <p:nvPicPr>
          <p:cNvPr id="9" name="Picture 8">
            <a:extLst>
              <a:ext uri="{FF2B5EF4-FFF2-40B4-BE49-F238E27FC236}">
                <a16:creationId xmlns:a16="http://schemas.microsoft.com/office/drawing/2014/main" id="{10F980D2-24D8-4EBB-B609-B51406C7079C}"/>
              </a:ext>
            </a:extLst>
          </p:cNvPr>
          <p:cNvPicPr>
            <a:picLocks noChangeAspect="1"/>
          </p:cNvPicPr>
          <p:nvPr/>
        </p:nvPicPr>
        <p:blipFill>
          <a:blip r:embed="rId3"/>
          <a:stretch>
            <a:fillRect/>
          </a:stretch>
        </p:blipFill>
        <p:spPr>
          <a:xfrm>
            <a:off x="1808817" y="2316093"/>
            <a:ext cx="2291289" cy="1985784"/>
          </a:xfrm>
          <a:prstGeom prst="rect">
            <a:avLst/>
          </a:prstGeom>
        </p:spPr>
      </p:pic>
      <p:pic>
        <p:nvPicPr>
          <p:cNvPr id="11" name="Picture 10">
            <a:extLst>
              <a:ext uri="{FF2B5EF4-FFF2-40B4-BE49-F238E27FC236}">
                <a16:creationId xmlns:a16="http://schemas.microsoft.com/office/drawing/2014/main" id="{8A945F64-8032-48CA-93FD-F22EED00EC5B}"/>
              </a:ext>
            </a:extLst>
          </p:cNvPr>
          <p:cNvPicPr>
            <a:picLocks noChangeAspect="1"/>
          </p:cNvPicPr>
          <p:nvPr/>
        </p:nvPicPr>
        <p:blipFill>
          <a:blip r:embed="rId4"/>
          <a:stretch>
            <a:fillRect/>
          </a:stretch>
        </p:blipFill>
        <p:spPr>
          <a:xfrm>
            <a:off x="1795056" y="4367967"/>
            <a:ext cx="2305050" cy="1943100"/>
          </a:xfrm>
          <a:prstGeom prst="rect">
            <a:avLst/>
          </a:prstGeom>
        </p:spPr>
      </p:pic>
      <p:pic>
        <p:nvPicPr>
          <p:cNvPr id="14" name="Picture 13">
            <a:extLst>
              <a:ext uri="{FF2B5EF4-FFF2-40B4-BE49-F238E27FC236}">
                <a16:creationId xmlns:a16="http://schemas.microsoft.com/office/drawing/2014/main" id="{7B0FBCD9-1598-4AF7-B857-31E2421809BE}"/>
              </a:ext>
            </a:extLst>
          </p:cNvPr>
          <p:cNvPicPr>
            <a:picLocks noChangeAspect="1"/>
          </p:cNvPicPr>
          <p:nvPr/>
        </p:nvPicPr>
        <p:blipFill>
          <a:blip r:embed="rId5"/>
          <a:stretch>
            <a:fillRect/>
          </a:stretch>
        </p:blipFill>
        <p:spPr>
          <a:xfrm>
            <a:off x="5652724" y="2327381"/>
            <a:ext cx="2160385" cy="1963207"/>
          </a:xfrm>
          <a:prstGeom prst="rect">
            <a:avLst/>
          </a:prstGeom>
        </p:spPr>
      </p:pic>
      <p:pic>
        <p:nvPicPr>
          <p:cNvPr id="17" name="Picture 16">
            <a:extLst>
              <a:ext uri="{FF2B5EF4-FFF2-40B4-BE49-F238E27FC236}">
                <a16:creationId xmlns:a16="http://schemas.microsoft.com/office/drawing/2014/main" id="{92D16A8A-E853-45C6-AC61-CE398DBC7A9C}"/>
              </a:ext>
            </a:extLst>
          </p:cNvPr>
          <p:cNvPicPr>
            <a:picLocks noChangeAspect="1"/>
          </p:cNvPicPr>
          <p:nvPr/>
        </p:nvPicPr>
        <p:blipFill>
          <a:blip r:embed="rId6"/>
          <a:stretch>
            <a:fillRect/>
          </a:stretch>
        </p:blipFill>
        <p:spPr>
          <a:xfrm>
            <a:off x="5699139" y="4367967"/>
            <a:ext cx="2181121" cy="1887007"/>
          </a:xfrm>
          <a:prstGeom prst="rect">
            <a:avLst/>
          </a:prstGeom>
        </p:spPr>
      </p:pic>
      <p:pic>
        <p:nvPicPr>
          <p:cNvPr id="24" name="Picture 23">
            <a:extLst>
              <a:ext uri="{FF2B5EF4-FFF2-40B4-BE49-F238E27FC236}">
                <a16:creationId xmlns:a16="http://schemas.microsoft.com/office/drawing/2014/main" id="{7B2C36AF-A1F5-4613-87D1-F161832619C3}"/>
              </a:ext>
            </a:extLst>
          </p:cNvPr>
          <p:cNvPicPr>
            <a:picLocks noChangeAspect="1"/>
          </p:cNvPicPr>
          <p:nvPr/>
        </p:nvPicPr>
        <p:blipFill>
          <a:blip r:embed="rId7"/>
          <a:stretch>
            <a:fillRect/>
          </a:stretch>
        </p:blipFill>
        <p:spPr>
          <a:xfrm>
            <a:off x="9314157" y="2278140"/>
            <a:ext cx="2053518" cy="2012448"/>
          </a:xfrm>
          <a:prstGeom prst="rect">
            <a:avLst/>
          </a:prstGeom>
        </p:spPr>
      </p:pic>
      <p:pic>
        <p:nvPicPr>
          <p:cNvPr id="26" name="Picture 25">
            <a:extLst>
              <a:ext uri="{FF2B5EF4-FFF2-40B4-BE49-F238E27FC236}">
                <a16:creationId xmlns:a16="http://schemas.microsoft.com/office/drawing/2014/main" id="{58C8791C-7ABC-4612-ADAA-A07AB8EE6FEC}"/>
              </a:ext>
            </a:extLst>
          </p:cNvPr>
          <p:cNvPicPr>
            <a:picLocks noChangeAspect="1"/>
          </p:cNvPicPr>
          <p:nvPr/>
        </p:nvPicPr>
        <p:blipFill>
          <a:blip r:embed="rId8"/>
          <a:stretch>
            <a:fillRect/>
          </a:stretch>
        </p:blipFill>
        <p:spPr>
          <a:xfrm>
            <a:off x="9332809" y="4290588"/>
            <a:ext cx="2128270" cy="1938541"/>
          </a:xfrm>
          <a:prstGeom prst="rect">
            <a:avLst/>
          </a:prstGeom>
        </p:spPr>
      </p:pic>
      <p:sp>
        <p:nvSpPr>
          <p:cNvPr id="15" name="TextBox 14">
            <a:extLst>
              <a:ext uri="{FF2B5EF4-FFF2-40B4-BE49-F238E27FC236}">
                <a16:creationId xmlns:a16="http://schemas.microsoft.com/office/drawing/2014/main" id="{C9D3E3F2-7566-44C1-A4A2-0A8FCDF97A77}"/>
              </a:ext>
            </a:extLst>
          </p:cNvPr>
          <p:cNvSpPr txBox="1"/>
          <p:nvPr/>
        </p:nvSpPr>
        <p:spPr>
          <a:xfrm>
            <a:off x="246541" y="3847984"/>
            <a:ext cx="1426628"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CS, IT, CI students</a:t>
            </a:r>
          </a:p>
        </p:txBody>
      </p:sp>
      <p:sp>
        <p:nvSpPr>
          <p:cNvPr id="16" name="TextBox 15">
            <a:extLst>
              <a:ext uri="{FF2B5EF4-FFF2-40B4-BE49-F238E27FC236}">
                <a16:creationId xmlns:a16="http://schemas.microsoft.com/office/drawing/2014/main" id="{0E38BAF5-A48B-4FA1-A3E6-E68F0CD21B1A}"/>
              </a:ext>
            </a:extLst>
          </p:cNvPr>
          <p:cNvSpPr txBox="1"/>
          <p:nvPr/>
        </p:nvSpPr>
        <p:spPr>
          <a:xfrm>
            <a:off x="586059" y="2513909"/>
            <a:ext cx="123584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Josue</a:t>
            </a:r>
          </a:p>
        </p:txBody>
      </p:sp>
      <p:sp>
        <p:nvSpPr>
          <p:cNvPr id="19" name="TextBox 18">
            <a:extLst>
              <a:ext uri="{FF2B5EF4-FFF2-40B4-BE49-F238E27FC236}">
                <a16:creationId xmlns:a16="http://schemas.microsoft.com/office/drawing/2014/main" id="{31BFAE45-FF0A-4842-B45B-643111DC35F1}"/>
              </a:ext>
            </a:extLst>
          </p:cNvPr>
          <p:cNvSpPr txBox="1"/>
          <p:nvPr/>
        </p:nvSpPr>
        <p:spPr>
          <a:xfrm>
            <a:off x="597550" y="4964045"/>
            <a:ext cx="1235841" cy="338554"/>
          </a:xfrm>
          <a:prstGeom prst="rect">
            <a:avLst/>
          </a:prstGeom>
          <a:noFill/>
        </p:spPr>
        <p:txBody>
          <a:bodyPr wrap="square" rtlCol="0">
            <a:spAutoFit/>
          </a:bodyPr>
          <a:lstStyle/>
          <a:p>
            <a:pPr algn="l"/>
            <a:r>
              <a:rPr lang="en-US" sz="1600" b="0" i="0">
                <a:solidFill>
                  <a:srgbClr val="2C353B"/>
                </a:solidFill>
                <a:effectLst/>
                <a:latin typeface="Roboto" panose="02000000000000000000" pitchFamily="2" charset="0"/>
              </a:rPr>
              <a:t>Nathan</a:t>
            </a:r>
            <a:endParaRPr lang="en-US" sz="1600" b="0" i="0" dirty="0">
              <a:solidFill>
                <a:srgbClr val="2C353B"/>
              </a:solidFill>
              <a:effectLst/>
              <a:latin typeface="Roboto" panose="02000000000000000000" pitchFamily="2" charset="0"/>
            </a:endParaRPr>
          </a:p>
        </p:txBody>
      </p:sp>
      <p:sp>
        <p:nvSpPr>
          <p:cNvPr id="20" name="TextBox 19">
            <a:extLst>
              <a:ext uri="{FF2B5EF4-FFF2-40B4-BE49-F238E27FC236}">
                <a16:creationId xmlns:a16="http://schemas.microsoft.com/office/drawing/2014/main" id="{BC3FC42D-1DB5-45DD-AD9D-905C05233EB8}"/>
              </a:ext>
            </a:extLst>
          </p:cNvPr>
          <p:cNvSpPr txBox="1"/>
          <p:nvPr/>
        </p:nvSpPr>
        <p:spPr>
          <a:xfrm>
            <a:off x="4760409" y="4617846"/>
            <a:ext cx="1235841" cy="338554"/>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Kyle</a:t>
            </a:r>
          </a:p>
        </p:txBody>
      </p:sp>
      <p:sp>
        <p:nvSpPr>
          <p:cNvPr id="21" name="TextBox 20">
            <a:extLst>
              <a:ext uri="{FF2B5EF4-FFF2-40B4-BE49-F238E27FC236}">
                <a16:creationId xmlns:a16="http://schemas.microsoft.com/office/drawing/2014/main" id="{F7CABBBB-EADE-4741-8E19-C6744825B42B}"/>
              </a:ext>
            </a:extLst>
          </p:cNvPr>
          <p:cNvSpPr txBox="1"/>
          <p:nvPr/>
        </p:nvSpPr>
        <p:spPr>
          <a:xfrm>
            <a:off x="4766135" y="2668494"/>
            <a:ext cx="1235841" cy="338554"/>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Zach</a:t>
            </a:r>
          </a:p>
        </p:txBody>
      </p:sp>
      <p:sp>
        <p:nvSpPr>
          <p:cNvPr id="22" name="TextBox 21">
            <a:extLst>
              <a:ext uri="{FF2B5EF4-FFF2-40B4-BE49-F238E27FC236}">
                <a16:creationId xmlns:a16="http://schemas.microsoft.com/office/drawing/2014/main" id="{6A7FED52-9BB4-4C09-B760-787A8536CDB0}"/>
              </a:ext>
            </a:extLst>
          </p:cNvPr>
          <p:cNvSpPr txBox="1"/>
          <p:nvPr/>
        </p:nvSpPr>
        <p:spPr>
          <a:xfrm>
            <a:off x="8405515" y="2609060"/>
            <a:ext cx="1235841" cy="338554"/>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Nate</a:t>
            </a:r>
          </a:p>
        </p:txBody>
      </p:sp>
      <p:sp>
        <p:nvSpPr>
          <p:cNvPr id="23" name="TextBox 22">
            <a:extLst>
              <a:ext uri="{FF2B5EF4-FFF2-40B4-BE49-F238E27FC236}">
                <a16:creationId xmlns:a16="http://schemas.microsoft.com/office/drawing/2014/main" id="{87B38464-C47D-49D7-A9E3-8F3B562FDC31}"/>
              </a:ext>
            </a:extLst>
          </p:cNvPr>
          <p:cNvSpPr txBox="1"/>
          <p:nvPr/>
        </p:nvSpPr>
        <p:spPr>
          <a:xfrm>
            <a:off x="8364788" y="4671657"/>
            <a:ext cx="1235841" cy="338554"/>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Lauren</a:t>
            </a:r>
          </a:p>
        </p:txBody>
      </p:sp>
    </p:spTree>
    <p:extLst>
      <p:ext uri="{BB962C8B-B14F-4D97-AF65-F5344CB8AC3E}">
        <p14:creationId xmlns:p14="http://schemas.microsoft.com/office/powerpoint/2010/main" val="3694243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It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15</a:t>
            </a:fld>
            <a:endParaRPr lang="en-US" dirty="0"/>
          </a:p>
        </p:txBody>
      </p:sp>
      <p:sp>
        <p:nvSpPr>
          <p:cNvPr id="15" name="TextBox 14">
            <a:extLst>
              <a:ext uri="{FF2B5EF4-FFF2-40B4-BE49-F238E27FC236}">
                <a16:creationId xmlns:a16="http://schemas.microsoft.com/office/drawing/2014/main" id="{C9D3E3F2-7566-44C1-A4A2-0A8FCDF97A77}"/>
              </a:ext>
            </a:extLst>
          </p:cNvPr>
          <p:cNvSpPr txBox="1"/>
          <p:nvPr/>
        </p:nvSpPr>
        <p:spPr>
          <a:xfrm>
            <a:off x="246541" y="3847984"/>
            <a:ext cx="1426628"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CS, IT, CI students</a:t>
            </a:r>
          </a:p>
        </p:txBody>
      </p:sp>
      <p:sp>
        <p:nvSpPr>
          <p:cNvPr id="16" name="TextBox 15">
            <a:extLst>
              <a:ext uri="{FF2B5EF4-FFF2-40B4-BE49-F238E27FC236}">
                <a16:creationId xmlns:a16="http://schemas.microsoft.com/office/drawing/2014/main" id="{0E38BAF5-A48B-4FA1-A3E6-E68F0CD21B1A}"/>
              </a:ext>
            </a:extLst>
          </p:cNvPr>
          <p:cNvSpPr txBox="1"/>
          <p:nvPr/>
        </p:nvSpPr>
        <p:spPr>
          <a:xfrm>
            <a:off x="586059" y="2513909"/>
            <a:ext cx="123584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Cameron</a:t>
            </a:r>
          </a:p>
        </p:txBody>
      </p:sp>
      <p:sp>
        <p:nvSpPr>
          <p:cNvPr id="21" name="TextBox 20">
            <a:extLst>
              <a:ext uri="{FF2B5EF4-FFF2-40B4-BE49-F238E27FC236}">
                <a16:creationId xmlns:a16="http://schemas.microsoft.com/office/drawing/2014/main" id="{F7CABBBB-EADE-4741-8E19-C6744825B42B}"/>
              </a:ext>
            </a:extLst>
          </p:cNvPr>
          <p:cNvSpPr txBox="1"/>
          <p:nvPr/>
        </p:nvSpPr>
        <p:spPr>
          <a:xfrm>
            <a:off x="4766135" y="2668494"/>
            <a:ext cx="1235841" cy="338554"/>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Jesse</a:t>
            </a:r>
          </a:p>
        </p:txBody>
      </p:sp>
      <p:sp>
        <p:nvSpPr>
          <p:cNvPr id="22" name="TextBox 21">
            <a:extLst>
              <a:ext uri="{FF2B5EF4-FFF2-40B4-BE49-F238E27FC236}">
                <a16:creationId xmlns:a16="http://schemas.microsoft.com/office/drawing/2014/main" id="{6A7FED52-9BB4-4C09-B760-787A8536CDB0}"/>
              </a:ext>
            </a:extLst>
          </p:cNvPr>
          <p:cNvSpPr txBox="1"/>
          <p:nvPr/>
        </p:nvSpPr>
        <p:spPr>
          <a:xfrm>
            <a:off x="8174161" y="2596106"/>
            <a:ext cx="1235841" cy="338554"/>
          </a:xfrm>
          <a:prstGeom prst="rect">
            <a:avLst/>
          </a:prstGeom>
          <a:noFill/>
        </p:spPr>
        <p:txBody>
          <a:bodyPr wrap="square" rtlCol="0">
            <a:spAutoFit/>
          </a:bodyPr>
          <a:lstStyle/>
          <a:p>
            <a:pPr algn="l"/>
            <a:r>
              <a:rPr lang="en-US" sz="1600" b="0" i="0" dirty="0">
                <a:solidFill>
                  <a:srgbClr val="2C353B"/>
                </a:solidFill>
                <a:effectLst/>
                <a:latin typeface="Roboto" panose="02000000000000000000" pitchFamily="2" charset="0"/>
              </a:rPr>
              <a:t>Hannah</a:t>
            </a:r>
          </a:p>
        </p:txBody>
      </p:sp>
      <p:pic>
        <p:nvPicPr>
          <p:cNvPr id="7" name="Picture 6">
            <a:extLst>
              <a:ext uri="{FF2B5EF4-FFF2-40B4-BE49-F238E27FC236}">
                <a16:creationId xmlns:a16="http://schemas.microsoft.com/office/drawing/2014/main" id="{F5AD2703-4E8D-481E-B8FA-8DA7F058554A}"/>
              </a:ext>
            </a:extLst>
          </p:cNvPr>
          <p:cNvPicPr>
            <a:picLocks noChangeAspect="1"/>
          </p:cNvPicPr>
          <p:nvPr/>
        </p:nvPicPr>
        <p:blipFill>
          <a:blip r:embed="rId3"/>
          <a:stretch>
            <a:fillRect/>
          </a:stretch>
        </p:blipFill>
        <p:spPr>
          <a:xfrm>
            <a:off x="1920111" y="2208039"/>
            <a:ext cx="2095500" cy="2152650"/>
          </a:xfrm>
          <a:prstGeom prst="rect">
            <a:avLst/>
          </a:prstGeom>
        </p:spPr>
      </p:pic>
      <p:pic>
        <p:nvPicPr>
          <p:cNvPr id="10" name="Picture 9">
            <a:extLst>
              <a:ext uri="{FF2B5EF4-FFF2-40B4-BE49-F238E27FC236}">
                <a16:creationId xmlns:a16="http://schemas.microsoft.com/office/drawing/2014/main" id="{E6863889-9227-44B8-BDCA-C2A4618C8EC3}"/>
              </a:ext>
            </a:extLst>
          </p:cNvPr>
          <p:cNvPicPr>
            <a:picLocks noChangeAspect="1"/>
          </p:cNvPicPr>
          <p:nvPr/>
        </p:nvPicPr>
        <p:blipFill>
          <a:blip r:embed="rId4"/>
          <a:stretch>
            <a:fillRect/>
          </a:stretch>
        </p:blipFill>
        <p:spPr>
          <a:xfrm>
            <a:off x="5650852" y="2230580"/>
            <a:ext cx="1832612" cy="2012448"/>
          </a:xfrm>
          <a:prstGeom prst="rect">
            <a:avLst/>
          </a:prstGeom>
        </p:spPr>
      </p:pic>
      <p:pic>
        <p:nvPicPr>
          <p:cNvPr id="13" name="Picture 12">
            <a:extLst>
              <a:ext uri="{FF2B5EF4-FFF2-40B4-BE49-F238E27FC236}">
                <a16:creationId xmlns:a16="http://schemas.microsoft.com/office/drawing/2014/main" id="{3343E6AD-BFF4-4961-A8EF-0D81D7190ABD}"/>
              </a:ext>
            </a:extLst>
          </p:cNvPr>
          <p:cNvPicPr>
            <a:picLocks noChangeAspect="1"/>
          </p:cNvPicPr>
          <p:nvPr/>
        </p:nvPicPr>
        <p:blipFill>
          <a:blip r:embed="rId5"/>
          <a:stretch>
            <a:fillRect/>
          </a:stretch>
        </p:blipFill>
        <p:spPr>
          <a:xfrm>
            <a:off x="9118705" y="2353810"/>
            <a:ext cx="1817476" cy="1889218"/>
          </a:xfrm>
          <a:prstGeom prst="rect">
            <a:avLst/>
          </a:prstGeom>
        </p:spPr>
      </p:pic>
      <p:pic>
        <p:nvPicPr>
          <p:cNvPr id="25" name="Picture 24">
            <a:extLst>
              <a:ext uri="{FF2B5EF4-FFF2-40B4-BE49-F238E27FC236}">
                <a16:creationId xmlns:a16="http://schemas.microsoft.com/office/drawing/2014/main" id="{1C335CEE-6464-4B12-AB61-E45117E59EAB}"/>
              </a:ext>
            </a:extLst>
          </p:cNvPr>
          <p:cNvPicPr>
            <a:picLocks noChangeAspect="1"/>
          </p:cNvPicPr>
          <p:nvPr/>
        </p:nvPicPr>
        <p:blipFill>
          <a:blip r:embed="rId6"/>
          <a:stretch>
            <a:fillRect/>
          </a:stretch>
        </p:blipFill>
        <p:spPr>
          <a:xfrm>
            <a:off x="2071099" y="4565408"/>
            <a:ext cx="1793523" cy="1777859"/>
          </a:xfrm>
          <a:prstGeom prst="rect">
            <a:avLst/>
          </a:prstGeom>
        </p:spPr>
      </p:pic>
      <p:sp>
        <p:nvSpPr>
          <p:cNvPr id="27" name="TextBox 26">
            <a:extLst>
              <a:ext uri="{FF2B5EF4-FFF2-40B4-BE49-F238E27FC236}">
                <a16:creationId xmlns:a16="http://schemas.microsoft.com/office/drawing/2014/main" id="{9E8C3558-8674-4E0A-BF92-3EAC3D20F0C2}"/>
              </a:ext>
            </a:extLst>
          </p:cNvPr>
          <p:cNvSpPr txBox="1"/>
          <p:nvPr/>
        </p:nvSpPr>
        <p:spPr>
          <a:xfrm>
            <a:off x="609600" y="4807863"/>
            <a:ext cx="123584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Collins</a:t>
            </a:r>
          </a:p>
        </p:txBody>
      </p:sp>
    </p:spTree>
    <p:extLst>
      <p:ext uri="{BB962C8B-B14F-4D97-AF65-F5344CB8AC3E}">
        <p14:creationId xmlns:p14="http://schemas.microsoft.com/office/powerpoint/2010/main" val="3880738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1523979"/>
          </a:xfrm>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It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16</a:t>
            </a:fld>
            <a:endParaRPr lang="en-US" dirty="0"/>
          </a:p>
        </p:txBody>
      </p:sp>
      <p:sp>
        <p:nvSpPr>
          <p:cNvPr id="18" name="TextBox 17">
            <a:extLst>
              <a:ext uri="{FF2B5EF4-FFF2-40B4-BE49-F238E27FC236}">
                <a16:creationId xmlns:a16="http://schemas.microsoft.com/office/drawing/2014/main" id="{D42D38EB-2D39-4038-AC8B-45716453DBBD}"/>
              </a:ext>
            </a:extLst>
          </p:cNvPr>
          <p:cNvSpPr txBox="1"/>
          <p:nvPr/>
        </p:nvSpPr>
        <p:spPr>
          <a:xfrm>
            <a:off x="285660" y="2701730"/>
            <a:ext cx="4679745" cy="30931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1500" b="0" i="0" dirty="0">
                <a:solidFill>
                  <a:srgbClr val="201F1E"/>
                </a:solidFill>
                <a:effectLst/>
                <a:latin typeface="Calibri" panose="020F0502020204030204" pitchFamily="34" charset="0"/>
              </a:rPr>
              <a:t>“During my semesters conducting research under ONR, </a:t>
            </a:r>
            <a:r>
              <a:rPr lang="en-US" sz="1500" b="1" i="0" dirty="0">
                <a:solidFill>
                  <a:srgbClr val="201F1E"/>
                </a:solidFill>
                <a:effectLst/>
                <a:latin typeface="Calibri" panose="020F0502020204030204" pitchFamily="34" charset="0"/>
              </a:rPr>
              <a:t>I learned many valuable skills that would help me improve my chances at becoming a Cyber Operations Officer in the United States Army</a:t>
            </a:r>
            <a:r>
              <a:rPr lang="en-US" sz="1500" b="0" i="0" dirty="0">
                <a:solidFill>
                  <a:srgbClr val="201F1E"/>
                </a:solidFill>
                <a:effectLst/>
                <a:latin typeface="Calibri" panose="020F0502020204030204" pitchFamily="34" charset="0"/>
              </a:rPr>
              <a:t>. The skills I learned during this period carried over into </a:t>
            </a:r>
            <a:r>
              <a:rPr lang="en-US" sz="1500" b="1" i="0" dirty="0">
                <a:solidFill>
                  <a:srgbClr val="201F1E"/>
                </a:solidFill>
                <a:effectLst/>
                <a:latin typeface="Calibri" panose="020F0502020204030204" pitchFamily="34" charset="0"/>
              </a:rPr>
              <a:t>internships with 3rd Special Forces Group Cyber Effects Cell, as well as the Army Cyber Institute at West Point</a:t>
            </a:r>
            <a:r>
              <a:rPr lang="en-US" sz="1500" b="0" i="0" dirty="0">
                <a:solidFill>
                  <a:srgbClr val="201F1E"/>
                </a:solidFill>
                <a:effectLst/>
                <a:latin typeface="Calibri" panose="020F0502020204030204" pitchFamily="34" charset="0"/>
              </a:rPr>
              <a:t>. Understanding the vulnerabilities with routing protocols greatly improved my value as a member of a research team examining malware and phishing attacks…” </a:t>
            </a:r>
          </a:p>
          <a:p>
            <a:pPr algn="just"/>
            <a:r>
              <a:rPr lang="en-US" sz="1500" b="0" i="0" dirty="0">
                <a:solidFill>
                  <a:srgbClr val="201F1E"/>
                </a:solidFill>
                <a:effectLst/>
                <a:latin typeface="Calibri" panose="020F0502020204030204" pitchFamily="34" charset="0"/>
              </a:rPr>
              <a:t>Currently senior student, employed with </a:t>
            </a:r>
            <a:r>
              <a:rPr lang="en-US" sz="1500" b="0" i="0" dirty="0" err="1">
                <a:solidFill>
                  <a:srgbClr val="201F1E"/>
                </a:solidFill>
                <a:effectLst/>
                <a:latin typeface="Calibri" panose="020F0502020204030204" pitchFamily="34" charset="0"/>
              </a:rPr>
              <a:t>UofSC’s</a:t>
            </a:r>
            <a:r>
              <a:rPr lang="en-US" sz="1500" b="0" i="0" dirty="0">
                <a:solidFill>
                  <a:srgbClr val="201F1E"/>
                </a:solidFill>
                <a:effectLst/>
                <a:latin typeface="Calibri" panose="020F0502020204030204" pitchFamily="34" charset="0"/>
              </a:rPr>
              <a:t> IT and at the 359th Theater Tactical Signal Brigade, Headquarters Company. </a:t>
            </a:r>
            <a:endParaRPr lang="en-US" sz="15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1E98EF-1F1E-412B-BE2D-733D99BCF4C9}"/>
              </a:ext>
            </a:extLst>
          </p:cNvPr>
          <p:cNvSpPr txBox="1"/>
          <p:nvPr/>
        </p:nvSpPr>
        <p:spPr>
          <a:xfrm>
            <a:off x="285660" y="2299501"/>
            <a:ext cx="1181349" cy="369332"/>
          </a:xfrm>
          <a:prstGeom prst="rect">
            <a:avLst/>
          </a:prstGeom>
          <a:noFill/>
        </p:spPr>
        <p:txBody>
          <a:bodyPr wrap="none" rtlCol="0">
            <a:spAutoFit/>
          </a:bodyPr>
          <a:lstStyle/>
          <a:p>
            <a:r>
              <a:rPr lang="en-US" dirty="0"/>
              <a:t>Jack, ROTC</a:t>
            </a:r>
          </a:p>
        </p:txBody>
      </p:sp>
      <p:sp>
        <p:nvSpPr>
          <p:cNvPr id="9" name="TextBox 8">
            <a:extLst>
              <a:ext uri="{FF2B5EF4-FFF2-40B4-BE49-F238E27FC236}">
                <a16:creationId xmlns:a16="http://schemas.microsoft.com/office/drawing/2014/main" id="{E7BD6EC3-E069-4D35-B103-0A1B22BDBB0C}"/>
              </a:ext>
            </a:extLst>
          </p:cNvPr>
          <p:cNvSpPr txBox="1"/>
          <p:nvPr/>
        </p:nvSpPr>
        <p:spPr>
          <a:xfrm>
            <a:off x="5952814" y="2585442"/>
            <a:ext cx="4626582" cy="355481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1500" b="0" i="0" dirty="0">
                <a:solidFill>
                  <a:srgbClr val="201F1E"/>
                </a:solidFill>
                <a:effectLst/>
                <a:latin typeface="Calibri" panose="020F0502020204030204" pitchFamily="34" charset="0"/>
              </a:rPr>
              <a:t>“I learned vital cybersecurity skills, such as creating policies with Application Identification rules, generating traffic to ensure security policies are operating appropriately, and reading logs to understand where traffic is traversing the network. </a:t>
            </a:r>
            <a:r>
              <a:rPr lang="en-US" sz="1500" b="1" i="0" dirty="0">
                <a:solidFill>
                  <a:srgbClr val="201F1E"/>
                </a:solidFill>
                <a:effectLst/>
                <a:latin typeface="Calibri" panose="020F0502020204030204" pitchFamily="34" charset="0"/>
              </a:rPr>
              <a:t>The skills I learned during my ONR project were very similar to those skills needed to become part of the Networking/Perimeter team at Savanna River National Laboratory (SRNL)</a:t>
            </a:r>
            <a:r>
              <a:rPr lang="en-US" sz="1500" b="0" i="0" dirty="0">
                <a:solidFill>
                  <a:srgbClr val="201F1E"/>
                </a:solidFill>
                <a:effectLst/>
                <a:latin typeface="Calibri" panose="020F0502020204030204" pitchFamily="34" charset="0"/>
              </a:rPr>
              <a:t>, which protects the internal network… My managers [at SRNL internship] were very pleased with my knowledge and experience with next generation firewalls. </a:t>
            </a:r>
            <a:r>
              <a:rPr lang="en-US" sz="1500" b="1" i="0" dirty="0">
                <a:solidFill>
                  <a:srgbClr val="201F1E"/>
                </a:solidFill>
                <a:effectLst/>
                <a:latin typeface="Calibri" panose="020F0502020204030204" pitchFamily="34" charset="0"/>
              </a:rPr>
              <a:t>As a result of my experience with ONR and previous internship at SRNL I was offered a full-time position contingent upon my graduation in May 2022</a:t>
            </a:r>
            <a:r>
              <a:rPr lang="en-US" sz="1500" b="0" i="0" dirty="0">
                <a:solidFill>
                  <a:srgbClr val="201F1E"/>
                </a:solidFill>
                <a:effectLst/>
                <a:latin typeface="Calibri" panose="020F0502020204030204" pitchFamily="34" charset="0"/>
              </a:rPr>
              <a:t>”.</a:t>
            </a:r>
          </a:p>
          <a:p>
            <a:pPr algn="just"/>
            <a:r>
              <a:rPr lang="en-US" sz="1500" b="0" i="0" dirty="0">
                <a:solidFill>
                  <a:srgbClr val="201F1E"/>
                </a:solidFill>
                <a:effectLst/>
                <a:latin typeface="Calibri" panose="020F0502020204030204" pitchFamily="34" charset="0"/>
              </a:rPr>
              <a:t>Currently senior student. </a:t>
            </a:r>
            <a:endParaRPr lang="en-US" sz="15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C57BA3B-5B0F-411C-A251-5CFA9FDD545F}"/>
              </a:ext>
            </a:extLst>
          </p:cNvPr>
          <p:cNvSpPr txBox="1"/>
          <p:nvPr/>
        </p:nvSpPr>
        <p:spPr>
          <a:xfrm>
            <a:off x="5952814" y="2216110"/>
            <a:ext cx="1670842" cy="369332"/>
          </a:xfrm>
          <a:prstGeom prst="rect">
            <a:avLst/>
          </a:prstGeom>
          <a:noFill/>
        </p:spPr>
        <p:txBody>
          <a:bodyPr wrap="none" rtlCol="0">
            <a:spAutoFit/>
          </a:bodyPr>
          <a:lstStyle/>
          <a:p>
            <a:r>
              <a:rPr lang="en-US" dirty="0"/>
              <a:t>Brad, IT student</a:t>
            </a:r>
          </a:p>
        </p:txBody>
      </p:sp>
    </p:spTree>
    <p:extLst>
      <p:ext uri="{BB962C8B-B14F-4D97-AF65-F5344CB8AC3E}">
        <p14:creationId xmlns:p14="http://schemas.microsoft.com/office/powerpoint/2010/main" val="920041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1523979"/>
          </a:xfrm>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It supports between 10-12 students per semester.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17</a:t>
            </a:fld>
            <a:endParaRPr lang="en-US" dirty="0"/>
          </a:p>
        </p:txBody>
      </p:sp>
      <p:graphicFrame>
        <p:nvGraphicFramePr>
          <p:cNvPr id="10" name="Table 11">
            <a:extLst>
              <a:ext uri="{FF2B5EF4-FFF2-40B4-BE49-F238E27FC236}">
                <a16:creationId xmlns:a16="http://schemas.microsoft.com/office/drawing/2014/main" id="{F5EB79CE-7222-4EA1-8C52-D29504EC0845}"/>
              </a:ext>
            </a:extLst>
          </p:cNvPr>
          <p:cNvGraphicFramePr>
            <a:graphicFrameLocks noGrp="1"/>
          </p:cNvGraphicFramePr>
          <p:nvPr>
            <p:extLst>
              <p:ext uri="{D42A27DB-BD31-4B8C-83A1-F6EECF244321}">
                <p14:modId xmlns:p14="http://schemas.microsoft.com/office/powerpoint/2010/main" val="2383194476"/>
              </p:ext>
            </p:extLst>
          </p:nvPr>
        </p:nvGraphicFramePr>
        <p:xfrm>
          <a:off x="2838902" y="2323047"/>
          <a:ext cx="6514196" cy="3708400"/>
        </p:xfrm>
        <a:graphic>
          <a:graphicData uri="http://schemas.openxmlformats.org/drawingml/2006/table">
            <a:tbl>
              <a:tblPr firstRow="1" bandRow="1">
                <a:tableStyleId>{5C22544A-7EE6-4342-B048-85BDC9FD1C3A}</a:tableStyleId>
              </a:tblPr>
              <a:tblGrid>
                <a:gridCol w="2011191">
                  <a:extLst>
                    <a:ext uri="{9D8B030D-6E8A-4147-A177-3AD203B41FA5}">
                      <a16:colId xmlns:a16="http://schemas.microsoft.com/office/drawing/2014/main" val="3635548510"/>
                    </a:ext>
                  </a:extLst>
                </a:gridCol>
                <a:gridCol w="4503005">
                  <a:extLst>
                    <a:ext uri="{9D8B030D-6E8A-4147-A177-3AD203B41FA5}">
                      <a16:colId xmlns:a16="http://schemas.microsoft.com/office/drawing/2014/main" val="2571764118"/>
                    </a:ext>
                  </a:extLst>
                </a:gridCol>
              </a:tblGrid>
              <a:tr h="370840">
                <a:tc>
                  <a:txBody>
                    <a:bodyPr/>
                    <a:lstStyle/>
                    <a:p>
                      <a:pPr algn="ctr"/>
                      <a:r>
                        <a:rPr lang="en-US" sz="1600" dirty="0"/>
                        <a:t>Name</a:t>
                      </a:r>
                    </a:p>
                  </a:txBody>
                  <a:tcPr/>
                </a:tc>
                <a:tc>
                  <a:txBody>
                    <a:bodyPr/>
                    <a:lstStyle/>
                    <a:p>
                      <a:pPr algn="ctr"/>
                      <a:r>
                        <a:rPr lang="en-US" sz="1600" dirty="0"/>
                        <a:t>Position</a:t>
                      </a:r>
                    </a:p>
                  </a:txBody>
                  <a:tcPr/>
                </a:tc>
                <a:extLst>
                  <a:ext uri="{0D108BD9-81ED-4DB2-BD59-A6C34878D82A}">
                    <a16:rowId xmlns:a16="http://schemas.microsoft.com/office/drawing/2014/main" val="2743305944"/>
                  </a:ext>
                </a:extLst>
              </a:tr>
              <a:tr h="370840">
                <a:tc>
                  <a:txBody>
                    <a:bodyPr/>
                    <a:lstStyle/>
                    <a:p>
                      <a:r>
                        <a:rPr lang="en-US" sz="1600" dirty="0"/>
                        <a:t>Ty</a:t>
                      </a:r>
                    </a:p>
                  </a:txBody>
                  <a:tcPr/>
                </a:tc>
                <a:tc>
                  <a:txBody>
                    <a:bodyPr/>
                    <a:lstStyle/>
                    <a:p>
                      <a:r>
                        <a:rPr lang="en-US" sz="1600" dirty="0"/>
                        <a:t>2nd Lt. at U. S. Marine Corps, DC</a:t>
                      </a:r>
                    </a:p>
                  </a:txBody>
                  <a:tcPr/>
                </a:tc>
                <a:extLst>
                  <a:ext uri="{0D108BD9-81ED-4DB2-BD59-A6C34878D82A}">
                    <a16:rowId xmlns:a16="http://schemas.microsoft.com/office/drawing/2014/main" val="3293702283"/>
                  </a:ext>
                </a:extLst>
              </a:tr>
              <a:tr h="370840">
                <a:tc>
                  <a:txBody>
                    <a:bodyPr/>
                    <a:lstStyle/>
                    <a:p>
                      <a:r>
                        <a:rPr lang="en-US" sz="1600" dirty="0"/>
                        <a:t>Dakota</a:t>
                      </a:r>
                    </a:p>
                  </a:txBody>
                  <a:tcPr/>
                </a:tc>
                <a:tc>
                  <a:txBody>
                    <a:bodyPr/>
                    <a:lstStyle/>
                    <a:p>
                      <a:r>
                        <a:rPr lang="en-US" sz="1600" dirty="0"/>
                        <a:t>Information Security Analyst at Lowe's </a:t>
                      </a:r>
                    </a:p>
                  </a:txBody>
                  <a:tcPr/>
                </a:tc>
                <a:extLst>
                  <a:ext uri="{0D108BD9-81ED-4DB2-BD59-A6C34878D82A}">
                    <a16:rowId xmlns:a16="http://schemas.microsoft.com/office/drawing/2014/main" val="4131302781"/>
                  </a:ext>
                </a:extLst>
              </a:tr>
              <a:tr h="370840">
                <a:tc>
                  <a:txBody>
                    <a:bodyPr/>
                    <a:lstStyle/>
                    <a:p>
                      <a:r>
                        <a:rPr lang="en-US" sz="1600" dirty="0"/>
                        <a:t>Lauren</a:t>
                      </a:r>
                    </a:p>
                  </a:txBody>
                  <a:tcPr/>
                </a:tc>
                <a:tc>
                  <a:txBody>
                    <a:bodyPr/>
                    <a:lstStyle/>
                    <a:p>
                      <a:r>
                        <a:rPr lang="en-US" sz="1600" dirty="0"/>
                        <a:t>IT Specialist, SC Department of Insurance</a:t>
                      </a:r>
                    </a:p>
                  </a:txBody>
                  <a:tcPr/>
                </a:tc>
                <a:extLst>
                  <a:ext uri="{0D108BD9-81ED-4DB2-BD59-A6C34878D82A}">
                    <a16:rowId xmlns:a16="http://schemas.microsoft.com/office/drawing/2014/main" val="3088468784"/>
                  </a:ext>
                </a:extLst>
              </a:tr>
              <a:tr h="370840">
                <a:tc>
                  <a:txBody>
                    <a:bodyPr/>
                    <a:lstStyle/>
                    <a:p>
                      <a:r>
                        <a:rPr lang="en-US" sz="1600" dirty="0"/>
                        <a:t>Josue</a:t>
                      </a:r>
                    </a:p>
                  </a:txBody>
                  <a:tcPr/>
                </a:tc>
                <a:tc>
                  <a:txBody>
                    <a:bodyPr/>
                    <a:lstStyle/>
                    <a:p>
                      <a:r>
                        <a:rPr lang="en-US" sz="1600" dirty="0"/>
                        <a:t>Technical Solution Specialist at IBM</a:t>
                      </a:r>
                    </a:p>
                  </a:txBody>
                  <a:tcPr/>
                </a:tc>
                <a:extLst>
                  <a:ext uri="{0D108BD9-81ED-4DB2-BD59-A6C34878D82A}">
                    <a16:rowId xmlns:a16="http://schemas.microsoft.com/office/drawing/2014/main" val="1053845032"/>
                  </a:ext>
                </a:extLst>
              </a:tr>
              <a:tr h="370840">
                <a:tc>
                  <a:txBody>
                    <a:bodyPr/>
                    <a:lstStyle/>
                    <a:p>
                      <a:r>
                        <a:rPr lang="en-US" sz="1600" dirty="0"/>
                        <a:t>Kyle</a:t>
                      </a:r>
                    </a:p>
                  </a:txBody>
                  <a:tcPr/>
                </a:tc>
                <a:tc>
                  <a:txBody>
                    <a:bodyPr/>
                    <a:lstStyle/>
                    <a:p>
                      <a:r>
                        <a:rPr lang="en-US" sz="1600" dirty="0"/>
                        <a:t>IT Specialist at Lowe's Companies</a:t>
                      </a:r>
                    </a:p>
                  </a:txBody>
                  <a:tcPr/>
                </a:tc>
                <a:extLst>
                  <a:ext uri="{0D108BD9-81ED-4DB2-BD59-A6C34878D82A}">
                    <a16:rowId xmlns:a16="http://schemas.microsoft.com/office/drawing/2014/main" val="1173925730"/>
                  </a:ext>
                </a:extLst>
              </a:tr>
              <a:tr h="370840">
                <a:tc>
                  <a:txBody>
                    <a:bodyPr/>
                    <a:lstStyle/>
                    <a:p>
                      <a:r>
                        <a:rPr lang="en-US" sz="1600" dirty="0"/>
                        <a:t>Nathan</a:t>
                      </a:r>
                    </a:p>
                  </a:txBody>
                  <a:tcPr/>
                </a:tc>
                <a:tc>
                  <a:txBody>
                    <a:bodyPr/>
                    <a:lstStyle/>
                    <a:p>
                      <a:r>
                        <a:rPr lang="en-US" sz="1600" dirty="0"/>
                        <a:t>Project Coordinator at Black Box Networks</a:t>
                      </a:r>
                    </a:p>
                  </a:txBody>
                  <a:tcPr/>
                </a:tc>
                <a:extLst>
                  <a:ext uri="{0D108BD9-81ED-4DB2-BD59-A6C34878D82A}">
                    <a16:rowId xmlns:a16="http://schemas.microsoft.com/office/drawing/2014/main" val="4133195816"/>
                  </a:ext>
                </a:extLst>
              </a:tr>
              <a:tr h="370840">
                <a:tc>
                  <a:txBody>
                    <a:bodyPr/>
                    <a:lstStyle/>
                    <a:p>
                      <a:r>
                        <a:rPr lang="en-US" sz="1600" dirty="0"/>
                        <a:t>Brad</a:t>
                      </a:r>
                    </a:p>
                  </a:txBody>
                  <a:tcPr/>
                </a:tc>
                <a:tc>
                  <a:txBody>
                    <a:bodyPr/>
                    <a:lstStyle/>
                    <a:p>
                      <a:r>
                        <a:rPr lang="en-US" sz="1600" dirty="0"/>
                        <a:t>IT Intern Savannah River National Lab</a:t>
                      </a:r>
                    </a:p>
                  </a:txBody>
                  <a:tcPr/>
                </a:tc>
                <a:extLst>
                  <a:ext uri="{0D108BD9-81ED-4DB2-BD59-A6C34878D82A}">
                    <a16:rowId xmlns:a16="http://schemas.microsoft.com/office/drawing/2014/main" val="265925911"/>
                  </a:ext>
                </a:extLst>
              </a:tr>
              <a:tr h="370840">
                <a:tc>
                  <a:txBody>
                    <a:bodyPr/>
                    <a:lstStyle/>
                    <a:p>
                      <a:r>
                        <a:rPr lang="en-US" sz="1600" dirty="0"/>
                        <a:t>Zach</a:t>
                      </a:r>
                    </a:p>
                  </a:txBody>
                  <a:tcPr/>
                </a:tc>
                <a:tc>
                  <a:txBody>
                    <a:bodyPr/>
                    <a:lstStyle/>
                    <a:p>
                      <a:r>
                        <a:rPr lang="en-US" sz="1600" dirty="0"/>
                        <a:t>IT Intern at Blue Cross Blue Shield</a:t>
                      </a:r>
                    </a:p>
                  </a:txBody>
                  <a:tcPr/>
                </a:tc>
                <a:extLst>
                  <a:ext uri="{0D108BD9-81ED-4DB2-BD59-A6C34878D82A}">
                    <a16:rowId xmlns:a16="http://schemas.microsoft.com/office/drawing/2014/main" val="3665709367"/>
                  </a:ext>
                </a:extLst>
              </a:tr>
              <a:tr h="370840">
                <a:tc>
                  <a:txBody>
                    <a:bodyPr/>
                    <a:lstStyle/>
                    <a:p>
                      <a:r>
                        <a:rPr lang="en-US" sz="1600" dirty="0"/>
                        <a:t>Nathan</a:t>
                      </a:r>
                    </a:p>
                  </a:txBody>
                  <a:tcPr/>
                </a:tc>
                <a:tc>
                  <a:txBody>
                    <a:bodyPr/>
                    <a:lstStyle/>
                    <a:p>
                      <a:r>
                        <a:rPr lang="en-US" sz="1600" dirty="0"/>
                        <a:t>Technology Analyst at AIG</a:t>
                      </a:r>
                    </a:p>
                  </a:txBody>
                  <a:tcPr/>
                </a:tc>
                <a:extLst>
                  <a:ext uri="{0D108BD9-81ED-4DB2-BD59-A6C34878D82A}">
                    <a16:rowId xmlns:a16="http://schemas.microsoft.com/office/drawing/2014/main" val="1226549069"/>
                  </a:ext>
                </a:extLst>
              </a:tr>
            </a:tbl>
          </a:graphicData>
        </a:graphic>
      </p:graphicFrame>
      <p:sp>
        <p:nvSpPr>
          <p:cNvPr id="7" name="TextBox 6">
            <a:extLst>
              <a:ext uri="{FF2B5EF4-FFF2-40B4-BE49-F238E27FC236}">
                <a16:creationId xmlns:a16="http://schemas.microsoft.com/office/drawing/2014/main" id="{31415847-2518-44FF-AEE2-A0D42D6FA237}"/>
              </a:ext>
            </a:extLst>
          </p:cNvPr>
          <p:cNvSpPr txBox="1"/>
          <p:nvPr/>
        </p:nvSpPr>
        <p:spPr>
          <a:xfrm rot="5400000">
            <a:off x="6134911" y="5944697"/>
            <a:ext cx="476175" cy="553998"/>
          </a:xfrm>
          <a:prstGeom prst="rect">
            <a:avLst/>
          </a:prstGeom>
          <a:noFill/>
        </p:spPr>
        <p:txBody>
          <a:bodyPr wrap="square" rtlCol="0">
            <a:spAutoFit/>
          </a:bodyPr>
          <a:lstStyle/>
          <a:p>
            <a:r>
              <a:rPr lang="en-US" sz="3000" dirty="0"/>
              <a:t>…</a:t>
            </a:r>
          </a:p>
        </p:txBody>
      </p:sp>
    </p:spTree>
    <p:extLst>
      <p:ext uri="{BB962C8B-B14F-4D97-AF65-F5344CB8AC3E}">
        <p14:creationId xmlns:p14="http://schemas.microsoft.com/office/powerpoint/2010/main" val="1541182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2485681"/>
          </a:xfrm>
        </p:spPr>
        <p:txBody>
          <a:bodyPr>
            <a:normAutofit/>
          </a:bodyPr>
          <a:lstStyle/>
          <a:p>
            <a:pPr marL="292100" indent="-292100">
              <a:buFont typeface="Arial" panose="020B0604020202020204" pitchFamily="34" charset="0"/>
              <a:buChar char="•"/>
            </a:pPr>
            <a:r>
              <a:rPr lang="en-US" b="1" dirty="0"/>
              <a:t>Goals: </a:t>
            </a:r>
          </a:p>
          <a:p>
            <a:pPr marL="461963" indent="-461963">
              <a:buAutoNum type="arabicPeriod" startAt="3"/>
            </a:pPr>
            <a:r>
              <a:rPr lang="en-US" sz="1800" dirty="0"/>
              <a:t>Deploy virtual equipment pods on a virtual platform, accessible over the Internet, to support and facilitate the research and teaching activities from anywhere, without compromising hands-on.</a:t>
            </a:r>
          </a:p>
          <a:p>
            <a:pPr marL="461963" indent="0">
              <a:buNone/>
            </a:pPr>
            <a:r>
              <a:rPr lang="en-US" sz="1800" dirty="0"/>
              <a:t>Status: private cloud for teaching and research in cyber at </a:t>
            </a:r>
            <a:r>
              <a:rPr lang="en-US" sz="1800" dirty="0" err="1"/>
              <a:t>UofSC</a:t>
            </a:r>
            <a:r>
              <a:rPr lang="en-US" sz="1800" dirty="0"/>
              <a:t>. Live traffic, scalable.</a:t>
            </a:r>
          </a:p>
          <a:p>
            <a:pPr marL="461963" indent="-461963">
              <a:buAutoNum type="arabicPeriod" startAt="3"/>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18</a:t>
            </a:fld>
            <a:endParaRPr lang="en-US" dirty="0"/>
          </a:p>
        </p:txBody>
      </p:sp>
      <p:pic>
        <p:nvPicPr>
          <p:cNvPr id="11" name="Picture 2">
            <a:extLst>
              <a:ext uri="{FF2B5EF4-FFF2-40B4-BE49-F238E27FC236}">
                <a16:creationId xmlns:a16="http://schemas.microsoft.com/office/drawing/2014/main" id="{890BD292-D83C-407D-9138-E5E4C1802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7657" y="2867140"/>
            <a:ext cx="7413625"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822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2485681"/>
          </a:xfrm>
        </p:spPr>
        <p:txBody>
          <a:bodyPr>
            <a:normAutofit/>
          </a:bodyPr>
          <a:lstStyle/>
          <a:p>
            <a:pPr marL="292100" indent="-292100">
              <a:buFont typeface="Arial" panose="020B0604020202020204" pitchFamily="34" charset="0"/>
              <a:buChar char="•"/>
            </a:pPr>
            <a:r>
              <a:rPr lang="en-US" b="1" dirty="0"/>
              <a:t>Goals: </a:t>
            </a:r>
          </a:p>
          <a:p>
            <a:pPr marL="461963" indent="-461963">
              <a:buAutoNum type="arabicPeriod" startAt="3"/>
            </a:pPr>
            <a:r>
              <a:rPr lang="en-US" sz="1800" dirty="0"/>
              <a:t>Deploy virtual equipment pods on a virtual platform, accessible over the Internet, to support and facilitate the research and teaching activities from anywhere, without compromising hands-on.</a:t>
            </a:r>
          </a:p>
          <a:p>
            <a:pPr marL="461963" indent="0">
              <a:buNone/>
            </a:pPr>
            <a:r>
              <a:rPr lang="en-US" sz="1800" dirty="0"/>
              <a:t>Status: private cloud for teaching and research in cyber at </a:t>
            </a:r>
            <a:r>
              <a:rPr lang="en-US" sz="1800" dirty="0" err="1"/>
              <a:t>UofSC</a:t>
            </a:r>
            <a:r>
              <a:rPr lang="en-US" sz="1800" dirty="0"/>
              <a:t>. Live traffic, scalable.</a:t>
            </a:r>
          </a:p>
          <a:p>
            <a:pPr marL="461963" indent="-461963">
              <a:buAutoNum type="arabicPeriod" startAt="3"/>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19</a:t>
            </a:fld>
            <a:endParaRPr lang="en-US" dirty="0"/>
          </a:p>
        </p:txBody>
      </p:sp>
      <p:graphicFrame>
        <p:nvGraphicFramePr>
          <p:cNvPr id="10" name="Object 9">
            <a:extLst>
              <a:ext uri="{FF2B5EF4-FFF2-40B4-BE49-F238E27FC236}">
                <a16:creationId xmlns:a16="http://schemas.microsoft.com/office/drawing/2014/main" id="{552A5873-5B5E-4388-AB5A-62BE2F2ED51B}"/>
              </a:ext>
            </a:extLst>
          </p:cNvPr>
          <p:cNvGraphicFramePr>
            <a:graphicFrameLocks noChangeAspect="1"/>
          </p:cNvGraphicFramePr>
          <p:nvPr>
            <p:extLst>
              <p:ext uri="{D42A27DB-BD31-4B8C-83A1-F6EECF244321}">
                <p14:modId xmlns:p14="http://schemas.microsoft.com/office/powerpoint/2010/main" val="2120179729"/>
              </p:ext>
            </p:extLst>
          </p:nvPr>
        </p:nvGraphicFramePr>
        <p:xfrm>
          <a:off x="609600" y="2829346"/>
          <a:ext cx="4656745" cy="3355742"/>
        </p:xfrm>
        <a:graphic>
          <a:graphicData uri="http://schemas.openxmlformats.org/presentationml/2006/ole">
            <mc:AlternateContent xmlns:mc="http://schemas.openxmlformats.org/markup-compatibility/2006">
              <mc:Choice xmlns:v="urn:schemas-microsoft-com:vml" Requires="v">
                <p:oleObj spid="_x0000_s1026" name="Visio" r:id="rId4" imgW="9631539" imgH="6964617" progId="Visio.Drawing.15">
                  <p:embed/>
                </p:oleObj>
              </mc:Choice>
              <mc:Fallback>
                <p:oleObj name="Visio" r:id="rId4" imgW="9631539" imgH="6964617" progId="Visio.Drawing.15">
                  <p:embed/>
                  <p:pic>
                    <p:nvPicPr>
                      <p:cNvPr id="10" name="Object 9">
                        <a:extLst>
                          <a:ext uri="{FF2B5EF4-FFF2-40B4-BE49-F238E27FC236}">
                            <a16:creationId xmlns:a16="http://schemas.microsoft.com/office/drawing/2014/main" id="{552A5873-5B5E-4388-AB5A-62BE2F2ED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829346"/>
                        <a:ext cx="4656745" cy="3355742"/>
                      </a:xfrm>
                      <a:prstGeom prst="rect">
                        <a:avLst/>
                      </a:prstGeom>
                      <a:noFill/>
                      <a:ln>
                        <a:solidFill>
                          <a:schemeClr val="tx1"/>
                        </a:solidFill>
                      </a:ln>
                    </p:spPr>
                  </p:pic>
                </p:oleObj>
              </mc:Fallback>
            </mc:AlternateContent>
          </a:graphicData>
        </a:graphic>
      </p:graphicFrame>
      <p:pic>
        <p:nvPicPr>
          <p:cNvPr id="8" name="Picture 7">
            <a:extLst>
              <a:ext uri="{FF2B5EF4-FFF2-40B4-BE49-F238E27FC236}">
                <a16:creationId xmlns:a16="http://schemas.microsoft.com/office/drawing/2014/main" id="{EC8343CD-9D5A-4E14-B63A-151B0EA4DA98}"/>
              </a:ext>
            </a:extLst>
          </p:cNvPr>
          <p:cNvPicPr>
            <a:picLocks noChangeAspect="1"/>
          </p:cNvPicPr>
          <p:nvPr/>
        </p:nvPicPr>
        <p:blipFill>
          <a:blip r:embed="rId6"/>
          <a:stretch>
            <a:fillRect/>
          </a:stretch>
        </p:blipFill>
        <p:spPr>
          <a:xfrm>
            <a:off x="6344621" y="2829346"/>
            <a:ext cx="4359863" cy="3355742"/>
          </a:xfrm>
          <a:prstGeom prst="rect">
            <a:avLst/>
          </a:prstGeom>
          <a:ln>
            <a:solidFill>
              <a:schemeClr val="tx1"/>
            </a:solidFill>
          </a:ln>
        </p:spPr>
      </p:pic>
    </p:spTree>
    <p:extLst>
      <p:ext uri="{BB962C8B-B14F-4D97-AF65-F5344CB8AC3E}">
        <p14:creationId xmlns:p14="http://schemas.microsoft.com/office/powerpoint/2010/main" val="1187629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USC Team</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244336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a:t>
            </a:fld>
            <a:endParaRPr lang="en-US" dirty="0"/>
          </a:p>
        </p:txBody>
      </p:sp>
      <p:pic>
        <p:nvPicPr>
          <p:cNvPr id="8" name="Picture 7">
            <a:extLst>
              <a:ext uri="{FF2B5EF4-FFF2-40B4-BE49-F238E27FC236}">
                <a16:creationId xmlns:a16="http://schemas.microsoft.com/office/drawing/2014/main" id="{4B65B620-36BE-4BAF-81C1-E51CA8FA1F69}"/>
              </a:ext>
            </a:extLst>
          </p:cNvPr>
          <p:cNvPicPr>
            <a:picLocks noChangeAspect="1"/>
          </p:cNvPicPr>
          <p:nvPr/>
        </p:nvPicPr>
        <p:blipFill>
          <a:blip r:embed="rId2"/>
          <a:stretch>
            <a:fillRect/>
          </a:stretch>
        </p:blipFill>
        <p:spPr>
          <a:xfrm>
            <a:off x="574258" y="1025506"/>
            <a:ext cx="2024106" cy="1584252"/>
          </a:xfrm>
          <a:prstGeom prst="rect">
            <a:avLst/>
          </a:prstGeom>
        </p:spPr>
      </p:pic>
      <p:sp>
        <p:nvSpPr>
          <p:cNvPr id="9" name="TextBox 8">
            <a:extLst>
              <a:ext uri="{FF2B5EF4-FFF2-40B4-BE49-F238E27FC236}">
                <a16:creationId xmlns:a16="http://schemas.microsoft.com/office/drawing/2014/main" id="{346DA93C-230D-4E82-BC68-48C498C92010}"/>
              </a:ext>
            </a:extLst>
          </p:cNvPr>
          <p:cNvSpPr txBox="1"/>
          <p:nvPr/>
        </p:nvSpPr>
        <p:spPr>
          <a:xfrm>
            <a:off x="98574" y="2606242"/>
            <a:ext cx="2921632" cy="923330"/>
          </a:xfrm>
          <a:prstGeom prst="rect">
            <a:avLst/>
          </a:prstGeom>
          <a:noFill/>
        </p:spPr>
        <p:txBody>
          <a:bodyPr wrap="square" rtlCol="0">
            <a:spAutoFit/>
          </a:bodyPr>
          <a:lstStyle/>
          <a:p>
            <a:pPr algn="ctr"/>
            <a:r>
              <a:rPr lang="en-US" dirty="0"/>
              <a:t>Dr. Jorge Crichigno</a:t>
            </a:r>
          </a:p>
          <a:p>
            <a:pPr algn="ctr"/>
            <a:r>
              <a:rPr lang="en-US" dirty="0"/>
              <a:t>(College of Engr. and Comp. Principal Investigator)</a:t>
            </a:r>
          </a:p>
        </p:txBody>
      </p:sp>
      <p:pic>
        <p:nvPicPr>
          <p:cNvPr id="11" name="Picture 10">
            <a:extLst>
              <a:ext uri="{FF2B5EF4-FFF2-40B4-BE49-F238E27FC236}">
                <a16:creationId xmlns:a16="http://schemas.microsoft.com/office/drawing/2014/main" id="{5FA82FBA-EF10-4EB8-BD0A-37539CB657A9}"/>
              </a:ext>
            </a:extLst>
          </p:cNvPr>
          <p:cNvPicPr>
            <a:picLocks noChangeAspect="1"/>
          </p:cNvPicPr>
          <p:nvPr/>
        </p:nvPicPr>
        <p:blipFill>
          <a:blip r:embed="rId3"/>
          <a:stretch>
            <a:fillRect/>
          </a:stretch>
        </p:blipFill>
        <p:spPr>
          <a:xfrm>
            <a:off x="6965113" y="890073"/>
            <a:ext cx="1550064" cy="1864570"/>
          </a:xfrm>
          <a:prstGeom prst="rect">
            <a:avLst/>
          </a:prstGeom>
        </p:spPr>
      </p:pic>
      <p:sp>
        <p:nvSpPr>
          <p:cNvPr id="12" name="TextBox 11">
            <a:extLst>
              <a:ext uri="{FF2B5EF4-FFF2-40B4-BE49-F238E27FC236}">
                <a16:creationId xmlns:a16="http://schemas.microsoft.com/office/drawing/2014/main" id="{009BD62D-42EB-4FA1-87C3-5196A84CC6FA}"/>
              </a:ext>
            </a:extLst>
          </p:cNvPr>
          <p:cNvSpPr txBox="1"/>
          <p:nvPr/>
        </p:nvSpPr>
        <p:spPr>
          <a:xfrm>
            <a:off x="3179919" y="2646278"/>
            <a:ext cx="2921633" cy="923330"/>
          </a:xfrm>
          <a:prstGeom prst="rect">
            <a:avLst/>
          </a:prstGeom>
          <a:noFill/>
        </p:spPr>
        <p:txBody>
          <a:bodyPr wrap="square" rtlCol="0">
            <a:spAutoFit/>
          </a:bodyPr>
          <a:lstStyle/>
          <a:p>
            <a:pPr algn="ctr"/>
            <a:r>
              <a:rPr lang="en-US" b="0" i="0" dirty="0">
                <a:solidFill>
                  <a:srgbClr val="000000"/>
                </a:solidFill>
                <a:effectLst/>
                <a:latin typeface="Berlingske Sans"/>
              </a:rPr>
              <a:t>Jodi Salter </a:t>
            </a:r>
          </a:p>
          <a:p>
            <a:pPr algn="ctr"/>
            <a:r>
              <a:rPr lang="en-US" b="0" i="0" dirty="0">
                <a:solidFill>
                  <a:srgbClr val="000000"/>
                </a:solidFill>
                <a:effectLst/>
                <a:latin typeface="Berlingske Sans"/>
              </a:rPr>
              <a:t>(ROTC, </a:t>
            </a:r>
            <a:r>
              <a:rPr lang="en-US" b="0" i="0" dirty="0">
                <a:effectLst/>
                <a:latin typeface="-apple-system"/>
              </a:rPr>
              <a:t>Walker Institute</a:t>
            </a:r>
          </a:p>
          <a:p>
            <a:pPr algn="ctr"/>
            <a:r>
              <a:rPr lang="en-US" b="0" i="0" dirty="0">
                <a:effectLst/>
                <a:latin typeface="-apple-system"/>
              </a:rPr>
              <a:t>Main Project Coordinator)</a:t>
            </a:r>
            <a:endParaRPr lang="en-US" dirty="0"/>
          </a:p>
        </p:txBody>
      </p:sp>
      <p:pic>
        <p:nvPicPr>
          <p:cNvPr id="16" name="Picture 15">
            <a:extLst>
              <a:ext uri="{FF2B5EF4-FFF2-40B4-BE49-F238E27FC236}">
                <a16:creationId xmlns:a16="http://schemas.microsoft.com/office/drawing/2014/main" id="{A25FE4F4-F7F4-458A-9582-A2257D4626C6}"/>
              </a:ext>
            </a:extLst>
          </p:cNvPr>
          <p:cNvPicPr>
            <a:picLocks noChangeAspect="1"/>
          </p:cNvPicPr>
          <p:nvPr/>
        </p:nvPicPr>
        <p:blipFill>
          <a:blip r:embed="rId4"/>
          <a:stretch>
            <a:fillRect/>
          </a:stretch>
        </p:blipFill>
        <p:spPr>
          <a:xfrm>
            <a:off x="3706255" y="977012"/>
            <a:ext cx="1668867" cy="1675025"/>
          </a:xfrm>
          <a:prstGeom prst="rect">
            <a:avLst/>
          </a:prstGeom>
        </p:spPr>
      </p:pic>
      <p:sp>
        <p:nvSpPr>
          <p:cNvPr id="21" name="TextBox 20">
            <a:extLst>
              <a:ext uri="{FF2B5EF4-FFF2-40B4-BE49-F238E27FC236}">
                <a16:creationId xmlns:a16="http://schemas.microsoft.com/office/drawing/2014/main" id="{B2F2AB2A-8F17-4B1A-91BC-9D6FDEC20A8F}"/>
              </a:ext>
            </a:extLst>
          </p:cNvPr>
          <p:cNvSpPr txBox="1"/>
          <p:nvPr/>
        </p:nvSpPr>
        <p:spPr>
          <a:xfrm>
            <a:off x="6119445" y="2800438"/>
            <a:ext cx="3195767" cy="646331"/>
          </a:xfrm>
          <a:prstGeom prst="rect">
            <a:avLst/>
          </a:prstGeom>
          <a:noFill/>
        </p:spPr>
        <p:txBody>
          <a:bodyPr wrap="square">
            <a:spAutoFit/>
          </a:bodyPr>
          <a:lstStyle/>
          <a:p>
            <a:pPr algn="ctr"/>
            <a:r>
              <a:rPr lang="en-US" b="0" i="0" dirty="0">
                <a:solidFill>
                  <a:srgbClr val="000000"/>
                </a:solidFill>
                <a:effectLst/>
                <a:latin typeface="Berlingske Sans"/>
              </a:rPr>
              <a:t>1LT Ebony Penton</a:t>
            </a:r>
          </a:p>
          <a:p>
            <a:pPr algn="ctr"/>
            <a:r>
              <a:rPr lang="en-US" b="0" i="0" dirty="0">
                <a:effectLst/>
                <a:latin typeface="-apple-system"/>
              </a:rPr>
              <a:t>(ROTC Command)</a:t>
            </a:r>
            <a:endParaRPr lang="en-US" dirty="0"/>
          </a:p>
        </p:txBody>
      </p:sp>
      <p:sp>
        <p:nvSpPr>
          <p:cNvPr id="23" name="TextBox 22">
            <a:extLst>
              <a:ext uri="{FF2B5EF4-FFF2-40B4-BE49-F238E27FC236}">
                <a16:creationId xmlns:a16="http://schemas.microsoft.com/office/drawing/2014/main" id="{3BF6D3C6-42AD-4634-8119-272113B4684D}"/>
              </a:ext>
            </a:extLst>
          </p:cNvPr>
          <p:cNvSpPr txBox="1"/>
          <p:nvPr/>
        </p:nvSpPr>
        <p:spPr>
          <a:xfrm>
            <a:off x="-252478" y="5560543"/>
            <a:ext cx="3623737" cy="646331"/>
          </a:xfrm>
          <a:prstGeom prst="rect">
            <a:avLst/>
          </a:prstGeom>
          <a:noFill/>
        </p:spPr>
        <p:txBody>
          <a:bodyPr wrap="square" rtlCol="0">
            <a:spAutoFit/>
          </a:bodyPr>
          <a:lstStyle/>
          <a:p>
            <a:pPr algn="ctr"/>
            <a:r>
              <a:rPr lang="en-US" dirty="0"/>
              <a:t>Dr. Robert Cox</a:t>
            </a:r>
          </a:p>
          <a:p>
            <a:pPr algn="ctr"/>
            <a:r>
              <a:rPr lang="en-US" dirty="0"/>
              <a:t>(Faculty, Cyber Intelligence)</a:t>
            </a:r>
          </a:p>
        </p:txBody>
      </p:sp>
      <p:pic>
        <p:nvPicPr>
          <p:cNvPr id="25" name="Picture 24">
            <a:extLst>
              <a:ext uri="{FF2B5EF4-FFF2-40B4-BE49-F238E27FC236}">
                <a16:creationId xmlns:a16="http://schemas.microsoft.com/office/drawing/2014/main" id="{38A3EFA4-56B4-4351-B648-28F46CB6C392}"/>
              </a:ext>
            </a:extLst>
          </p:cNvPr>
          <p:cNvPicPr>
            <a:picLocks noChangeAspect="1"/>
          </p:cNvPicPr>
          <p:nvPr/>
        </p:nvPicPr>
        <p:blipFill>
          <a:blip r:embed="rId5"/>
          <a:stretch>
            <a:fillRect/>
          </a:stretch>
        </p:blipFill>
        <p:spPr>
          <a:xfrm>
            <a:off x="879665" y="3565392"/>
            <a:ext cx="1449618" cy="1964131"/>
          </a:xfrm>
          <a:prstGeom prst="rect">
            <a:avLst/>
          </a:prstGeom>
        </p:spPr>
      </p:pic>
      <p:sp>
        <p:nvSpPr>
          <p:cNvPr id="27" name="TextBox 26">
            <a:extLst>
              <a:ext uri="{FF2B5EF4-FFF2-40B4-BE49-F238E27FC236}">
                <a16:creationId xmlns:a16="http://schemas.microsoft.com/office/drawing/2014/main" id="{FDEEA332-E88F-4C39-A8E3-3B700C5B1741}"/>
              </a:ext>
            </a:extLst>
          </p:cNvPr>
          <p:cNvSpPr txBox="1"/>
          <p:nvPr/>
        </p:nvSpPr>
        <p:spPr>
          <a:xfrm>
            <a:off x="9194293" y="2793348"/>
            <a:ext cx="2414331" cy="923330"/>
          </a:xfrm>
          <a:prstGeom prst="rect">
            <a:avLst/>
          </a:prstGeom>
          <a:noFill/>
        </p:spPr>
        <p:txBody>
          <a:bodyPr wrap="square" rtlCol="0">
            <a:spAutoFit/>
          </a:bodyPr>
          <a:lstStyle/>
          <a:p>
            <a:pPr algn="ctr"/>
            <a:r>
              <a:rPr lang="en-US" b="0" i="0" dirty="0">
                <a:solidFill>
                  <a:srgbClr val="000000"/>
                </a:solidFill>
                <a:effectLst/>
                <a:latin typeface="Berlingske Sans"/>
              </a:rPr>
              <a:t>MAJ Christina Knight</a:t>
            </a:r>
          </a:p>
          <a:p>
            <a:pPr algn="ctr"/>
            <a:r>
              <a:rPr lang="en-US" b="0" i="0" dirty="0">
                <a:solidFill>
                  <a:srgbClr val="000000"/>
                </a:solidFill>
                <a:effectLst/>
                <a:latin typeface="Berlingske Sans"/>
              </a:rPr>
              <a:t>(Former ROTC Command,  Co-PI</a:t>
            </a:r>
            <a:r>
              <a:rPr lang="en-US" b="0" i="0" dirty="0">
                <a:effectLst/>
                <a:latin typeface="-apple-system"/>
              </a:rPr>
              <a:t>)</a:t>
            </a:r>
            <a:endParaRPr lang="en-US" dirty="0"/>
          </a:p>
        </p:txBody>
      </p:sp>
      <p:pic>
        <p:nvPicPr>
          <p:cNvPr id="29" name="Picture 28">
            <a:extLst>
              <a:ext uri="{FF2B5EF4-FFF2-40B4-BE49-F238E27FC236}">
                <a16:creationId xmlns:a16="http://schemas.microsoft.com/office/drawing/2014/main" id="{DE791FA7-A3D9-4BA1-815A-2EB46626B3B2}"/>
              </a:ext>
            </a:extLst>
          </p:cNvPr>
          <p:cNvPicPr>
            <a:picLocks noChangeAspect="1"/>
          </p:cNvPicPr>
          <p:nvPr/>
        </p:nvPicPr>
        <p:blipFill>
          <a:blip r:embed="rId6"/>
          <a:stretch>
            <a:fillRect/>
          </a:stretch>
        </p:blipFill>
        <p:spPr>
          <a:xfrm>
            <a:off x="9487173" y="924726"/>
            <a:ext cx="1828572" cy="1815873"/>
          </a:xfrm>
          <a:prstGeom prst="rect">
            <a:avLst/>
          </a:prstGeom>
        </p:spPr>
      </p:pic>
      <p:sp>
        <p:nvSpPr>
          <p:cNvPr id="17" name="TextBox 16">
            <a:extLst>
              <a:ext uri="{FF2B5EF4-FFF2-40B4-BE49-F238E27FC236}">
                <a16:creationId xmlns:a16="http://schemas.microsoft.com/office/drawing/2014/main" id="{A132F20B-F45B-45B1-ADD5-E0875B140EFD}"/>
              </a:ext>
            </a:extLst>
          </p:cNvPr>
          <p:cNvSpPr txBox="1"/>
          <p:nvPr/>
        </p:nvSpPr>
        <p:spPr>
          <a:xfrm>
            <a:off x="2598364" y="5518150"/>
            <a:ext cx="3623737" cy="646331"/>
          </a:xfrm>
          <a:prstGeom prst="rect">
            <a:avLst/>
          </a:prstGeom>
          <a:noFill/>
        </p:spPr>
        <p:txBody>
          <a:bodyPr wrap="square" rtlCol="0">
            <a:spAutoFit/>
          </a:bodyPr>
          <a:lstStyle/>
          <a:p>
            <a:pPr algn="ctr"/>
            <a:r>
              <a:rPr lang="en-US" dirty="0"/>
              <a:t>MAJ Jason Porter</a:t>
            </a:r>
          </a:p>
          <a:p>
            <a:pPr algn="ctr"/>
            <a:r>
              <a:rPr lang="en-US" dirty="0"/>
              <a:t>(Former ROTC Command)</a:t>
            </a:r>
          </a:p>
        </p:txBody>
      </p:sp>
      <p:pic>
        <p:nvPicPr>
          <p:cNvPr id="5" name="Picture 4">
            <a:extLst>
              <a:ext uri="{FF2B5EF4-FFF2-40B4-BE49-F238E27FC236}">
                <a16:creationId xmlns:a16="http://schemas.microsoft.com/office/drawing/2014/main" id="{95B052D0-7955-4554-9198-6196B8B01E5F}"/>
              </a:ext>
            </a:extLst>
          </p:cNvPr>
          <p:cNvPicPr>
            <a:picLocks noChangeAspect="1"/>
          </p:cNvPicPr>
          <p:nvPr/>
        </p:nvPicPr>
        <p:blipFill>
          <a:blip r:embed="rId7"/>
          <a:stretch>
            <a:fillRect/>
          </a:stretch>
        </p:blipFill>
        <p:spPr>
          <a:xfrm>
            <a:off x="6965113" y="3819257"/>
            <a:ext cx="1575100" cy="1698893"/>
          </a:xfrm>
          <a:prstGeom prst="rect">
            <a:avLst/>
          </a:prstGeom>
        </p:spPr>
      </p:pic>
      <p:sp>
        <p:nvSpPr>
          <p:cNvPr id="19" name="TextBox 18">
            <a:extLst>
              <a:ext uri="{FF2B5EF4-FFF2-40B4-BE49-F238E27FC236}">
                <a16:creationId xmlns:a16="http://schemas.microsoft.com/office/drawing/2014/main" id="{3CB3D7DB-7571-4042-ACFF-D09ACFC53549}"/>
              </a:ext>
            </a:extLst>
          </p:cNvPr>
          <p:cNvSpPr txBox="1"/>
          <p:nvPr/>
        </p:nvSpPr>
        <p:spPr>
          <a:xfrm>
            <a:off x="6001126" y="5572016"/>
            <a:ext cx="3195766" cy="646331"/>
          </a:xfrm>
          <a:prstGeom prst="rect">
            <a:avLst/>
          </a:prstGeom>
          <a:noFill/>
        </p:spPr>
        <p:txBody>
          <a:bodyPr wrap="square" rtlCol="0">
            <a:spAutoFit/>
          </a:bodyPr>
          <a:lstStyle/>
          <a:p>
            <a:pPr algn="ctr"/>
            <a:r>
              <a:rPr lang="en-US" dirty="0"/>
              <a:t>Dr. John Gerdes</a:t>
            </a:r>
          </a:p>
          <a:p>
            <a:pPr algn="ctr"/>
            <a:r>
              <a:rPr lang="en-US" dirty="0"/>
              <a:t>(College of Engr. and Comp.)</a:t>
            </a:r>
          </a:p>
        </p:txBody>
      </p:sp>
      <p:sp>
        <p:nvSpPr>
          <p:cNvPr id="20" name="TextBox 19">
            <a:extLst>
              <a:ext uri="{FF2B5EF4-FFF2-40B4-BE49-F238E27FC236}">
                <a16:creationId xmlns:a16="http://schemas.microsoft.com/office/drawing/2014/main" id="{5FCBA68E-4B0B-4A92-89B8-051B5B59E144}"/>
              </a:ext>
            </a:extLst>
          </p:cNvPr>
          <p:cNvSpPr txBox="1"/>
          <p:nvPr/>
        </p:nvSpPr>
        <p:spPr>
          <a:xfrm>
            <a:off x="9384388" y="5497440"/>
            <a:ext cx="2544802" cy="646331"/>
          </a:xfrm>
          <a:prstGeom prst="rect">
            <a:avLst/>
          </a:prstGeom>
          <a:noFill/>
        </p:spPr>
        <p:txBody>
          <a:bodyPr wrap="square" rtlCol="0">
            <a:spAutoFit/>
          </a:bodyPr>
          <a:lstStyle/>
          <a:p>
            <a:pPr algn="ctr"/>
            <a:r>
              <a:rPr lang="en-US" dirty="0"/>
              <a:t>Anthony Dillon</a:t>
            </a:r>
          </a:p>
          <a:p>
            <a:pPr algn="ctr"/>
            <a:r>
              <a:rPr lang="en-US" dirty="0"/>
              <a:t>(Internships)</a:t>
            </a:r>
          </a:p>
        </p:txBody>
      </p:sp>
      <p:pic>
        <p:nvPicPr>
          <p:cNvPr id="10" name="Picture 9">
            <a:extLst>
              <a:ext uri="{FF2B5EF4-FFF2-40B4-BE49-F238E27FC236}">
                <a16:creationId xmlns:a16="http://schemas.microsoft.com/office/drawing/2014/main" id="{B0B7088B-0526-4E99-9F63-00544453EE7E}"/>
              </a:ext>
            </a:extLst>
          </p:cNvPr>
          <p:cNvPicPr>
            <a:picLocks noChangeAspect="1"/>
          </p:cNvPicPr>
          <p:nvPr/>
        </p:nvPicPr>
        <p:blipFill>
          <a:blip r:embed="rId8"/>
          <a:stretch>
            <a:fillRect/>
          </a:stretch>
        </p:blipFill>
        <p:spPr>
          <a:xfrm>
            <a:off x="10013098" y="3752405"/>
            <a:ext cx="1347398" cy="1698893"/>
          </a:xfrm>
          <a:prstGeom prst="rect">
            <a:avLst/>
          </a:prstGeom>
        </p:spPr>
      </p:pic>
      <p:pic>
        <p:nvPicPr>
          <p:cNvPr id="3" name="Picture 2"/>
          <p:cNvPicPr>
            <a:picLocks noChangeAspect="1"/>
          </p:cNvPicPr>
          <p:nvPr/>
        </p:nvPicPr>
        <p:blipFill>
          <a:blip r:embed="rId9"/>
          <a:stretch>
            <a:fillRect/>
          </a:stretch>
        </p:blipFill>
        <p:spPr>
          <a:xfrm>
            <a:off x="3383946" y="3868434"/>
            <a:ext cx="2307208" cy="1466834"/>
          </a:xfrm>
          <a:prstGeom prst="rect">
            <a:avLst/>
          </a:prstGeom>
        </p:spPr>
      </p:pic>
    </p:spTree>
    <p:extLst>
      <p:ext uri="{BB962C8B-B14F-4D97-AF65-F5344CB8AC3E}">
        <p14:creationId xmlns:p14="http://schemas.microsoft.com/office/powerpoint/2010/main" val="1951160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2485681"/>
          </a:xfrm>
        </p:spPr>
        <p:txBody>
          <a:bodyPr>
            <a:normAutofit/>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3. </a:t>
            </a:r>
            <a:r>
              <a:rPr lang="en-US" sz="1800" dirty="0"/>
              <a:t>	Deploy virtual equipment pods on a virtual platform, accessible over the Internet, to support and facilitate the research and teaching activities from anywhere, without compromising hands-on.</a:t>
            </a:r>
          </a:p>
          <a:p>
            <a:pPr marL="461963" indent="0">
              <a:buNone/>
            </a:pPr>
            <a:r>
              <a:rPr lang="en-US" sz="1800" dirty="0"/>
              <a:t>Status: private cloud for teaching and research in cyber at </a:t>
            </a:r>
            <a:r>
              <a:rPr lang="en-US" sz="1800" dirty="0" err="1"/>
              <a:t>UofSC</a:t>
            </a:r>
            <a:r>
              <a:rPr lang="en-US" sz="1800" dirty="0"/>
              <a:t>. Live traffic, scalable.</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20</a:t>
            </a:fld>
            <a:endParaRPr lang="en-US" dirty="0"/>
          </a:p>
        </p:txBody>
      </p:sp>
      <p:pic>
        <p:nvPicPr>
          <p:cNvPr id="7" name="Picture 6" descr="Table&#10;&#10;Description automatically generated">
            <a:extLst>
              <a:ext uri="{FF2B5EF4-FFF2-40B4-BE49-F238E27FC236}">
                <a16:creationId xmlns:a16="http://schemas.microsoft.com/office/drawing/2014/main" id="{5D3392ED-94F0-4DB3-871F-83A727F8EE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076" y="2664423"/>
            <a:ext cx="7999797" cy="3164877"/>
          </a:xfrm>
          <a:prstGeom prst="rect">
            <a:avLst/>
          </a:prstGeom>
          <a:noFill/>
          <a:ln>
            <a:solidFill>
              <a:schemeClr val="tx1"/>
            </a:solidFill>
          </a:ln>
        </p:spPr>
      </p:pic>
      <p:sp>
        <p:nvSpPr>
          <p:cNvPr id="9" name="TextBox 8">
            <a:extLst>
              <a:ext uri="{FF2B5EF4-FFF2-40B4-BE49-F238E27FC236}">
                <a16:creationId xmlns:a16="http://schemas.microsoft.com/office/drawing/2014/main" id="{462277A7-8783-4EE4-BB80-9265F9384F9A}"/>
              </a:ext>
            </a:extLst>
          </p:cNvPr>
          <p:cNvSpPr txBox="1"/>
          <p:nvPr/>
        </p:nvSpPr>
        <p:spPr>
          <a:xfrm>
            <a:off x="2090076" y="5817519"/>
            <a:ext cx="7999796" cy="290849"/>
          </a:xfrm>
          <a:prstGeom prst="rect">
            <a:avLst/>
          </a:prstGeom>
          <a:noFill/>
        </p:spPr>
        <p:txBody>
          <a:bodyPr wrap="square">
            <a:spAutoFit/>
          </a:bodyPr>
          <a:lstStyle/>
          <a:p>
            <a:pPr marL="0" marR="0" algn="ctr">
              <a:lnSpc>
                <a:spcPct val="107000"/>
              </a:lnSpc>
              <a:spcBef>
                <a:spcPts val="0"/>
              </a:spcBef>
              <a:spcAft>
                <a:spcPts val="800"/>
              </a:spcAft>
            </a:pPr>
            <a:r>
              <a:rPr lang="en-US" sz="1300" dirty="0">
                <a:effectLst/>
                <a:latin typeface="Arial" panose="020B0604020202020204" pitchFamily="34" charset="0"/>
                <a:ea typeface="Calibri" panose="020F0502020204030204" pitchFamily="34" charset="0"/>
                <a:cs typeface="Arial" panose="020B0604020202020204" pitchFamily="34" charset="0"/>
              </a:rPr>
              <a:t>Use of the virtual platform at the University of South Carolina between Oct. 1, 2020 – Sep. 30, 2021.</a:t>
            </a:r>
          </a:p>
        </p:txBody>
      </p:sp>
    </p:spTree>
    <p:extLst>
      <p:ext uri="{BB962C8B-B14F-4D97-AF65-F5344CB8AC3E}">
        <p14:creationId xmlns:p14="http://schemas.microsoft.com/office/powerpoint/2010/main" val="3132598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50" y="1028700"/>
            <a:ext cx="10984850" cy="4723514"/>
          </a:xfrm>
        </p:spPr>
        <p:txBody>
          <a:bodyPr>
            <a:normAutofit/>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3. </a:t>
            </a:r>
            <a:r>
              <a:rPr lang="en-US" sz="1800" dirty="0"/>
              <a:t>	Deploy virtual equipment pods on a virtual platform, accessible over the Internet, to support and facilitate the research and teaching activities from anywhere, without compromising hands-on.</a:t>
            </a:r>
          </a:p>
          <a:p>
            <a:pPr marL="461963" indent="0">
              <a:buNone/>
            </a:pPr>
            <a:r>
              <a:rPr lang="en-US" sz="1800" dirty="0"/>
              <a:t>Status: we </a:t>
            </a:r>
            <a:r>
              <a:rPr lang="en-US" sz="1800" b="1" dirty="0"/>
              <a:t>expanded</a:t>
            </a:r>
            <a:r>
              <a:rPr lang="en-US" sz="1800" dirty="0"/>
              <a:t> the platform and made it available to other institutions, establishing agreements with government, high schools, and other higher-education institutions (NSF support ~$1M).</a:t>
            </a:r>
          </a:p>
          <a:p>
            <a:pPr marL="578358" lvl="1" indent="-285750">
              <a:spcBef>
                <a:spcPts val="600"/>
              </a:spcBef>
              <a:spcAft>
                <a:spcPts val="0"/>
              </a:spcAft>
              <a:buClr>
                <a:schemeClr val="accent2"/>
              </a:buClr>
              <a:buFont typeface="Wingdings" panose="05000000000000000000" pitchFamily="2" charset="2"/>
              <a:buChar char="Ø"/>
            </a:pPr>
            <a:r>
              <a:rPr lang="en-US" sz="1800" dirty="0"/>
              <a:t>Berkeley National Lab</a:t>
            </a:r>
          </a:p>
          <a:p>
            <a:pPr marL="578358" lvl="1" indent="-285750">
              <a:spcBef>
                <a:spcPts val="600"/>
              </a:spcBef>
              <a:spcAft>
                <a:spcPts val="0"/>
              </a:spcAft>
              <a:buClr>
                <a:schemeClr val="accent2"/>
              </a:buClr>
              <a:buFont typeface="Wingdings" panose="05000000000000000000" pitchFamily="2" charset="2"/>
              <a:buChar char="Ø"/>
            </a:pPr>
            <a:r>
              <a:rPr lang="en-US" sz="1800" dirty="0"/>
              <a:t>SANS institute (“</a:t>
            </a:r>
            <a:r>
              <a:rPr lang="en-US" sz="1800" dirty="0" err="1"/>
              <a:t>girlsgocyber</a:t>
            </a:r>
            <a:r>
              <a:rPr lang="en-US" sz="1800" dirty="0"/>
              <a:t>”)</a:t>
            </a:r>
          </a:p>
          <a:p>
            <a:pPr marL="578358" lvl="1" indent="-285750">
              <a:spcBef>
                <a:spcPts val="600"/>
              </a:spcBef>
              <a:spcAft>
                <a:spcPts val="0"/>
              </a:spcAft>
              <a:buClr>
                <a:schemeClr val="accent2"/>
              </a:buClr>
              <a:buFont typeface="Wingdings" panose="05000000000000000000" pitchFamily="2" charset="2"/>
              <a:buChar char="Ø"/>
            </a:pPr>
            <a:r>
              <a:rPr lang="en-US" sz="1800" dirty="0"/>
              <a:t>Multiple higher-ed institutions</a:t>
            </a:r>
          </a:p>
          <a:p>
            <a:pPr marL="578358" lvl="1" indent="-285750">
              <a:spcBef>
                <a:spcPts val="600"/>
              </a:spcBef>
              <a:spcAft>
                <a:spcPts val="0"/>
              </a:spcAft>
              <a:buClr>
                <a:schemeClr val="accent2"/>
              </a:buClr>
              <a:buFont typeface="Wingdings" panose="05000000000000000000" pitchFamily="2" charset="2"/>
              <a:buChar char="Ø"/>
            </a:pPr>
            <a:r>
              <a:rPr lang="en-US" sz="1800" dirty="0"/>
              <a:t>International Networks at Indiana</a:t>
            </a:r>
          </a:p>
          <a:p>
            <a:pPr marL="578358" lvl="1" indent="-285750">
              <a:spcBef>
                <a:spcPts val="600"/>
              </a:spcBef>
              <a:spcAft>
                <a:spcPts val="0"/>
              </a:spcAft>
              <a:buClr>
                <a:schemeClr val="accent2"/>
              </a:buClr>
              <a:buFont typeface="Wingdings" panose="05000000000000000000" pitchFamily="2" charset="2"/>
              <a:buChar char="Ø"/>
            </a:pPr>
            <a:r>
              <a:rPr lang="en-US" sz="1800" dirty="0"/>
              <a:t>Texas’ </a:t>
            </a:r>
            <a:r>
              <a:rPr lang="en-US" sz="1800" dirty="0" err="1"/>
              <a:t>Lonestart</a:t>
            </a:r>
            <a:r>
              <a:rPr lang="en-US" sz="1800" dirty="0"/>
              <a:t> Education and Research</a:t>
            </a:r>
          </a:p>
          <a:p>
            <a:pPr marL="578358" lvl="1" indent="-285750">
              <a:spcBef>
                <a:spcPts val="600"/>
              </a:spcBef>
              <a:spcAft>
                <a:spcPts val="0"/>
              </a:spcAft>
              <a:buClr>
                <a:schemeClr val="accent2"/>
              </a:buClr>
              <a:buFont typeface="Wingdings" panose="05000000000000000000" pitchFamily="2" charset="2"/>
              <a:buChar char="Ø"/>
            </a:pPr>
            <a:r>
              <a:rPr lang="en-US" dirty="0"/>
              <a:t>U.S. Army Cyber Center of Excellence (</a:t>
            </a:r>
            <a:r>
              <a:rPr lang="en-US" dirty="0" err="1"/>
              <a:t>CCoE</a:t>
            </a:r>
            <a:r>
              <a:rPr lang="en-US" dirty="0"/>
              <a:t>)</a:t>
            </a:r>
            <a:endParaRPr lang="en-US" sz="1800" dirty="0"/>
          </a:p>
          <a:p>
            <a:pPr marL="461963"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21</a:t>
            </a:fld>
            <a:endParaRPr lang="en-US" dirty="0"/>
          </a:p>
        </p:txBody>
      </p:sp>
      <p:graphicFrame>
        <p:nvGraphicFramePr>
          <p:cNvPr id="5" name="Object 4">
            <a:extLst>
              <a:ext uri="{FF2B5EF4-FFF2-40B4-BE49-F238E27FC236}">
                <a16:creationId xmlns:a16="http://schemas.microsoft.com/office/drawing/2014/main" id="{AAA841B8-E741-47F9-8300-129DB85D293A}"/>
              </a:ext>
            </a:extLst>
          </p:cNvPr>
          <p:cNvGraphicFramePr>
            <a:graphicFrameLocks noChangeAspect="1"/>
          </p:cNvGraphicFramePr>
          <p:nvPr>
            <p:extLst>
              <p:ext uri="{D42A27DB-BD31-4B8C-83A1-F6EECF244321}">
                <p14:modId xmlns:p14="http://schemas.microsoft.com/office/powerpoint/2010/main" val="309765982"/>
              </p:ext>
            </p:extLst>
          </p:nvPr>
        </p:nvGraphicFramePr>
        <p:xfrm>
          <a:off x="6568725" y="2925182"/>
          <a:ext cx="4903506" cy="3227133"/>
        </p:xfrm>
        <a:graphic>
          <a:graphicData uri="http://schemas.openxmlformats.org/presentationml/2006/ole">
            <mc:AlternateContent xmlns:mc="http://schemas.openxmlformats.org/markup-compatibility/2006">
              <mc:Choice xmlns:v="urn:schemas-microsoft-com:vml" Requires="v">
                <p:oleObj spid="_x0000_s2050" name="Visio" r:id="rId4" imgW="5010150" imgH="3295650" progId="Visio.Drawing.15">
                  <p:embed/>
                </p:oleObj>
              </mc:Choice>
              <mc:Fallback>
                <p:oleObj name="Visio" r:id="rId4" imgW="5010150" imgH="3295650" progId="Visio.Drawing.15">
                  <p:embed/>
                  <p:pic>
                    <p:nvPicPr>
                      <p:cNvPr id="5" name="Object 4">
                        <a:extLst>
                          <a:ext uri="{FF2B5EF4-FFF2-40B4-BE49-F238E27FC236}">
                            <a16:creationId xmlns:a16="http://schemas.microsoft.com/office/drawing/2014/main" id="{AAA841B8-E741-47F9-8300-129DB85D29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725" y="2925182"/>
                        <a:ext cx="4903506" cy="3227133"/>
                      </a:xfrm>
                      <a:prstGeom prst="rect">
                        <a:avLst/>
                      </a:prstGeom>
                      <a:noFill/>
                      <a:ln w="3175">
                        <a:solidFill>
                          <a:srgbClr val="000000"/>
                        </a:solidFill>
                        <a:miter lim="800000"/>
                        <a:headEnd/>
                        <a:tailEnd/>
                      </a:ln>
                    </p:spPr>
                  </p:pic>
                </p:oleObj>
              </mc:Fallback>
            </mc:AlternateContent>
          </a:graphicData>
        </a:graphic>
      </p:graphicFrame>
    </p:spTree>
    <p:extLst>
      <p:ext uri="{BB962C8B-B14F-4D97-AF65-F5344CB8AC3E}">
        <p14:creationId xmlns:p14="http://schemas.microsoft.com/office/powerpoint/2010/main" val="3445459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agreements with industry partners (Cisco, Palo Alto, VMware, Intel) which provide professional tools and platforms. Also, they provide a pathway to additional certifications.</a:t>
            </a:r>
          </a:p>
          <a:p>
            <a:pPr marL="517525" indent="0">
              <a:buNone/>
            </a:pPr>
            <a:endParaRPr lang="en-US" sz="1800"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22</a:t>
            </a:fld>
            <a:endParaRPr lang="en-US" dirty="0"/>
          </a:p>
        </p:txBody>
      </p:sp>
      <p:sp>
        <p:nvSpPr>
          <p:cNvPr id="9" name="Text Box 2">
            <a:extLst>
              <a:ext uri="{FF2B5EF4-FFF2-40B4-BE49-F238E27FC236}">
                <a16:creationId xmlns:a16="http://schemas.microsoft.com/office/drawing/2014/main" id="{D04DAF15-96E3-47B2-9A0B-DC2E3AF9B435}"/>
              </a:ext>
            </a:extLst>
          </p:cNvPr>
          <p:cNvSpPr txBox="1">
            <a:spLocks noChangeArrowheads="1"/>
          </p:cNvSpPr>
          <p:nvPr/>
        </p:nvSpPr>
        <p:spPr bwMode="auto">
          <a:xfrm>
            <a:off x="2952521" y="4492127"/>
            <a:ext cx="6268598" cy="60868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just">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Tannian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W. Coston, “The Role of Professional Certifications in Computer Occupations,” Communications of the ACM, Oct. 2021.</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3FA191F9-AE73-4EC7-8D31-C368439A0783}"/>
              </a:ext>
            </a:extLst>
          </p:cNvPr>
          <p:cNvSpPr/>
          <p:nvPr/>
        </p:nvSpPr>
        <p:spPr>
          <a:xfrm>
            <a:off x="3041057" y="3428999"/>
            <a:ext cx="6097836" cy="103833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231F20"/>
                </a:solidFill>
                <a:effectLst/>
                <a:latin typeface="Times New Roman" panose="02020603050405020304" pitchFamily="18" charset="0"/>
                <a:ea typeface="Calibri" panose="020F0502020204030204" pitchFamily="34" charset="0"/>
              </a:rPr>
              <a:t>95% of the more than 345,000 job listings for Information </a:t>
            </a:r>
            <a:r>
              <a:rPr lang="en-US" sz="1800">
                <a:solidFill>
                  <a:srgbClr val="231F20"/>
                </a:solidFill>
                <a:effectLst/>
                <a:latin typeface="Times New Roman" panose="02020603050405020304" pitchFamily="18" charset="0"/>
                <a:ea typeface="Calibri" panose="020F0502020204030204" pitchFamily="34" charset="0"/>
              </a:rPr>
              <a:t>Security Analyst request </a:t>
            </a:r>
            <a:r>
              <a:rPr lang="en-US" sz="1800" dirty="0">
                <a:solidFill>
                  <a:srgbClr val="231F20"/>
                </a:solidFill>
                <a:effectLst/>
                <a:latin typeface="Times New Roman" panose="02020603050405020304" pitchFamily="18" charset="0"/>
                <a:ea typeface="Calibri" panose="020F0502020204030204" pitchFamily="34" charset="0"/>
              </a:rPr>
              <a:t>professional certification.</a:t>
            </a:r>
            <a:endParaRPr lang="en-US" dirty="0"/>
          </a:p>
        </p:txBody>
      </p:sp>
      <p:sp>
        <p:nvSpPr>
          <p:cNvPr id="12" name="TextBox 11">
            <a:extLst>
              <a:ext uri="{FF2B5EF4-FFF2-40B4-BE49-F238E27FC236}">
                <a16:creationId xmlns:a16="http://schemas.microsoft.com/office/drawing/2014/main" id="{A5CDDF8D-C7F5-4554-A282-2C50EFAC60CB}"/>
              </a:ext>
            </a:extLst>
          </p:cNvPr>
          <p:cNvSpPr txBox="1"/>
          <p:nvPr/>
        </p:nvSpPr>
        <p:spPr>
          <a:xfrm>
            <a:off x="3037902" y="5585762"/>
            <a:ext cx="6097836"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536802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the program incorporates preparation for DoD’s approved baseline credentials</a:t>
            </a:r>
            <a:r>
              <a:rPr lang="en-US" sz="1800" baseline="30000" dirty="0"/>
              <a:t>1</a:t>
            </a:r>
            <a:r>
              <a:rPr lang="en-US" sz="1800" dirty="0"/>
              <a:t> for Information Assurance Technical (IAT) positions, Cybersecurity Service Provider (CSSP) Analyst, and CSSP Incident Responder.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23</a:t>
            </a:fld>
            <a:endParaRPr lang="en-US" dirty="0"/>
          </a:p>
        </p:txBody>
      </p:sp>
      <p:graphicFrame>
        <p:nvGraphicFramePr>
          <p:cNvPr id="8" name="Table 7">
            <a:extLst>
              <a:ext uri="{FF2B5EF4-FFF2-40B4-BE49-F238E27FC236}">
                <a16:creationId xmlns:a16="http://schemas.microsoft.com/office/drawing/2014/main" id="{64191C24-ED5E-4685-A80B-C7E5F2095503}"/>
              </a:ext>
            </a:extLst>
          </p:cNvPr>
          <p:cNvGraphicFramePr>
            <a:graphicFrameLocks noGrp="1"/>
          </p:cNvGraphicFramePr>
          <p:nvPr>
            <p:extLst>
              <p:ext uri="{D42A27DB-BD31-4B8C-83A1-F6EECF244321}">
                <p14:modId xmlns:p14="http://schemas.microsoft.com/office/powerpoint/2010/main" val="1147668491"/>
              </p:ext>
            </p:extLst>
          </p:nvPr>
        </p:nvGraphicFramePr>
        <p:xfrm>
          <a:off x="1487277" y="3398688"/>
          <a:ext cx="8988162" cy="2215201"/>
        </p:xfrm>
        <a:graphic>
          <a:graphicData uri="http://schemas.openxmlformats.org/drawingml/2006/table">
            <a:tbl>
              <a:tblPr firstRow="1" firstCol="1" bandRow="1"/>
              <a:tblGrid>
                <a:gridCol w="2567479">
                  <a:extLst>
                    <a:ext uri="{9D8B030D-6E8A-4147-A177-3AD203B41FA5}">
                      <a16:colId xmlns:a16="http://schemas.microsoft.com/office/drawing/2014/main" val="553668655"/>
                    </a:ext>
                  </a:extLst>
                </a:gridCol>
                <a:gridCol w="1446842">
                  <a:extLst>
                    <a:ext uri="{9D8B030D-6E8A-4147-A177-3AD203B41FA5}">
                      <a16:colId xmlns:a16="http://schemas.microsoft.com/office/drawing/2014/main" val="1113509263"/>
                    </a:ext>
                  </a:extLst>
                </a:gridCol>
                <a:gridCol w="1096595">
                  <a:extLst>
                    <a:ext uri="{9D8B030D-6E8A-4147-A177-3AD203B41FA5}">
                      <a16:colId xmlns:a16="http://schemas.microsoft.com/office/drawing/2014/main" val="1898966576"/>
                    </a:ext>
                  </a:extLst>
                </a:gridCol>
                <a:gridCol w="1370744">
                  <a:extLst>
                    <a:ext uri="{9D8B030D-6E8A-4147-A177-3AD203B41FA5}">
                      <a16:colId xmlns:a16="http://schemas.microsoft.com/office/drawing/2014/main" val="3225060351"/>
                    </a:ext>
                  </a:extLst>
                </a:gridCol>
                <a:gridCol w="920356">
                  <a:extLst>
                    <a:ext uri="{9D8B030D-6E8A-4147-A177-3AD203B41FA5}">
                      <a16:colId xmlns:a16="http://schemas.microsoft.com/office/drawing/2014/main" val="3624155678"/>
                    </a:ext>
                  </a:extLst>
                </a:gridCol>
                <a:gridCol w="1586146">
                  <a:extLst>
                    <a:ext uri="{9D8B030D-6E8A-4147-A177-3AD203B41FA5}">
                      <a16:colId xmlns:a16="http://schemas.microsoft.com/office/drawing/2014/main" val="3224036160"/>
                    </a:ext>
                  </a:extLst>
                </a:gridCol>
              </a:tblGrid>
              <a:tr h="597696">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Course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2D69B"/>
                    </a:solidFill>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1-2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2D69B"/>
                    </a:solidFill>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CSSP Analyst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2D69B"/>
                    </a:solidFill>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CSSP Incident Responder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2D69B"/>
                    </a:solidFill>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Security Plus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2D69B"/>
                    </a:solidFill>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NICE Framework Objectives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2D69B"/>
                    </a:solidFill>
                  </a:tcPr>
                </a:tc>
                <a:extLst>
                  <a:ext uri="{0D108BD9-81ED-4DB2-BD59-A6C34878D82A}">
                    <a16:rowId xmlns:a16="http://schemas.microsoft.com/office/drawing/2014/main" val="1852002965"/>
                  </a:ext>
                </a:extLst>
              </a:tr>
              <a:tr h="323501">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Intro to Computer Security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EAF1DD"/>
                    </a:solidFill>
                  </a:tcPr>
                </a:tc>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EAF1DD"/>
                    </a:solidFill>
                  </a:tcPr>
                </a:tc>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EAF1DD"/>
                    </a:solidFill>
                  </a:tcPr>
                </a:tc>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EAF1DD"/>
                    </a:solidFill>
                  </a:tcPr>
                </a:tc>
                <a:extLst>
                  <a:ext uri="{0D108BD9-81ED-4DB2-BD59-A6C34878D82A}">
                    <a16:rowId xmlns:a16="http://schemas.microsoft.com/office/drawing/2014/main" val="349077758"/>
                  </a:ext>
                </a:extLst>
              </a:tr>
              <a:tr h="323501">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Cybersecurity Operations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n-US" sz="1600" dirty="0">
                        <a:effectLst/>
                        <a:latin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600" b="1" dirty="0">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pPr>
                      <a:endParaRPr lang="en-US" sz="16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88351708"/>
                  </a:ext>
                </a:extLst>
              </a:tr>
              <a:tr h="323501">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Intro to Networks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EAF1DD"/>
                    </a:solidFill>
                  </a:tcPr>
                </a:tc>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EAF1DD"/>
                    </a:solidFill>
                  </a:tcPr>
                </a:tc>
                <a:extLst>
                  <a:ext uri="{0D108BD9-81ED-4DB2-BD59-A6C34878D82A}">
                    <a16:rowId xmlns:a16="http://schemas.microsoft.com/office/drawing/2014/main" val="1779266768"/>
                  </a:ext>
                </a:extLst>
              </a:tr>
              <a:tr h="323501">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Security for Managers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n-US" sz="16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pPr>
                      <a:endParaRPr lang="en-US" sz="16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b="1" dirty="0">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8761418"/>
                  </a:ext>
                </a:extLst>
              </a:tr>
              <a:tr h="323501">
                <a:tc>
                  <a:txBody>
                    <a:bodyPr/>
                    <a:lstStyle/>
                    <a:p>
                      <a:pPr marL="0" marR="0">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Advanced Networks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15000"/>
                        </a:lnSpc>
                        <a:spcBef>
                          <a:spcPts val="0"/>
                        </a:spcBef>
                        <a:spcAft>
                          <a:spcPts val="0"/>
                        </a:spcAft>
                      </a:pPr>
                      <a:r>
                        <a:rPr lang="en-US" sz="1600" b="1">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15000"/>
                        </a:lnSpc>
                        <a:spcBef>
                          <a:spcPts val="0"/>
                        </a:spcBef>
                        <a:spcAft>
                          <a:spcPts val="0"/>
                        </a:spcAft>
                      </a:pPr>
                      <a:r>
                        <a:rPr lang="en-US" sz="1600" b="1" dirty="0">
                          <a:solidFill>
                            <a:srgbClr val="000000"/>
                          </a:solidFill>
                          <a:effectLst/>
                          <a:latin typeface="Wingdings 2" panose="05020102010507070707" pitchFamily="18" charset="2"/>
                          <a:ea typeface="Times New Roman" panose="02020603050405020304" pitchFamily="18" charset="0"/>
                          <a:cs typeface="Calibri" panose="020F0502020204030204" pitchFamily="34" charset="0"/>
                        </a:rPr>
                        <a:t>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558104877"/>
                  </a:ext>
                </a:extLst>
              </a:tr>
            </a:tbl>
          </a:graphicData>
        </a:graphic>
      </p:graphicFrame>
      <p:sp>
        <p:nvSpPr>
          <p:cNvPr id="10" name="TextBox 9">
            <a:extLst>
              <a:ext uri="{FF2B5EF4-FFF2-40B4-BE49-F238E27FC236}">
                <a16:creationId xmlns:a16="http://schemas.microsoft.com/office/drawing/2014/main" id="{0A1267C6-53A4-4B96-9813-8588622A25D2}"/>
              </a:ext>
            </a:extLst>
          </p:cNvPr>
          <p:cNvSpPr txBox="1"/>
          <p:nvPr/>
        </p:nvSpPr>
        <p:spPr>
          <a:xfrm>
            <a:off x="1487277" y="2991544"/>
            <a:ext cx="8988162" cy="369332"/>
          </a:xfrm>
          <a:prstGeom prst="rect">
            <a:avLst/>
          </a:prstGeom>
          <a:noFill/>
        </p:spPr>
        <p:txBody>
          <a:bodyPr wrap="square">
            <a:spAutoFit/>
          </a:bodyPr>
          <a:lstStyle/>
          <a:p>
            <a:pPr algn="ctr"/>
            <a:r>
              <a:rPr lang="en-US" sz="1800" dirty="0">
                <a:solidFill>
                  <a:srgbClr val="231F20"/>
                </a:solidFill>
                <a:effectLst/>
                <a:latin typeface="Times New Roman" panose="02020603050405020304" pitchFamily="18" charset="0"/>
                <a:ea typeface="Calibri" panose="020F0502020204030204" pitchFamily="34" charset="0"/>
              </a:rPr>
              <a:t>Cybersecurity courses with content for DoD’s Approved 8750 baseline certifications </a:t>
            </a:r>
            <a:endParaRPr lang="en-US" dirty="0"/>
          </a:p>
        </p:txBody>
      </p:sp>
      <p:sp>
        <p:nvSpPr>
          <p:cNvPr id="12" name="TextBox 11">
            <a:extLst>
              <a:ext uri="{FF2B5EF4-FFF2-40B4-BE49-F238E27FC236}">
                <a16:creationId xmlns:a16="http://schemas.microsoft.com/office/drawing/2014/main" id="{41F077AD-22D8-490A-968A-AC13D7028DAC}"/>
              </a:ext>
            </a:extLst>
          </p:cNvPr>
          <p:cNvSpPr txBox="1"/>
          <p:nvPr/>
        </p:nvSpPr>
        <p:spPr>
          <a:xfrm>
            <a:off x="1368846" y="5579117"/>
            <a:ext cx="6097836" cy="338554"/>
          </a:xfrm>
          <a:prstGeom prst="rect">
            <a:avLst/>
          </a:prstGeom>
          <a:noFill/>
        </p:spPr>
        <p:txBody>
          <a:bodyPr wrap="square">
            <a:spAutoFit/>
          </a:bodyPr>
          <a:lstStyle/>
          <a:p>
            <a:r>
              <a:rPr lang="en-US" sz="1600" dirty="0"/>
              <a:t>NICE: National Initiative for Cybersecurity Education</a:t>
            </a:r>
          </a:p>
        </p:txBody>
      </p:sp>
      <p:sp>
        <p:nvSpPr>
          <p:cNvPr id="14" name="TextBox 13">
            <a:extLst>
              <a:ext uri="{FF2B5EF4-FFF2-40B4-BE49-F238E27FC236}">
                <a16:creationId xmlns:a16="http://schemas.microsoft.com/office/drawing/2014/main" id="{C622EEB8-534F-4D6C-952C-06345F8A8F76}"/>
              </a:ext>
            </a:extLst>
          </p:cNvPr>
          <p:cNvSpPr txBox="1"/>
          <p:nvPr/>
        </p:nvSpPr>
        <p:spPr>
          <a:xfrm>
            <a:off x="1288834" y="6088347"/>
            <a:ext cx="10727675" cy="553998"/>
          </a:xfrm>
          <a:prstGeom prst="rect">
            <a:avLst/>
          </a:prstGeom>
          <a:noFill/>
        </p:spPr>
        <p:txBody>
          <a:bodyPr wrap="square">
            <a:spAutoFit/>
          </a:bodyPr>
          <a:lstStyle/>
          <a:p>
            <a:r>
              <a:rPr lang="en-US" sz="1500" b="0" i="0" baseline="30000" dirty="0">
                <a:solidFill>
                  <a:srgbClr val="000000"/>
                </a:solidFill>
                <a:effectLst/>
                <a:latin typeface="Arial" panose="020B0604020202020204" pitchFamily="34" charset="0"/>
                <a:cs typeface="Arial" panose="020B0604020202020204" pitchFamily="34" charset="0"/>
              </a:rPr>
              <a:t>1</a:t>
            </a:r>
            <a:r>
              <a:rPr lang="en-US" sz="1500" b="0" i="0" dirty="0">
                <a:solidFill>
                  <a:srgbClr val="000000"/>
                </a:solidFill>
                <a:effectLst/>
                <a:latin typeface="Arial" panose="020B0604020202020204" pitchFamily="34" charset="0"/>
                <a:cs typeface="Arial" panose="020B0604020202020204" pitchFamily="34" charset="0"/>
              </a:rPr>
              <a:t>Department of Defense (DoD) Cyber Workforce Management Program Website. </a:t>
            </a:r>
            <a:r>
              <a:rPr lang="en-US" sz="1500" b="0" i="0" dirty="0">
                <a:solidFill>
                  <a:srgbClr val="0563C1"/>
                </a:solidFill>
                <a:effectLst/>
                <a:latin typeface="Arial" panose="020B0604020202020204" pitchFamily="34" charset="0"/>
                <a:cs typeface="Arial" panose="020B0604020202020204" pitchFamily="34" charset="0"/>
              </a:rPr>
              <a:t>https://tinyurl.com/55t7sdnm</a:t>
            </a:r>
            <a:r>
              <a:rPr lang="en-US" sz="1500" dirty="0">
                <a:latin typeface="Arial" panose="020B0604020202020204" pitchFamily="34" charset="0"/>
                <a:cs typeface="Arial" panose="020B0604020202020204" pitchFamily="34" charset="0"/>
              </a:rPr>
              <a:t> </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073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AutoNum type="arabicPeriod" startAt="4"/>
            </a:pPr>
            <a:r>
              <a:rPr lang="en-US" sz="1800" dirty="0"/>
              <a:t>Establish meetings among industry, government, high schools, and higher-education institutions to enhance cybersecurity preparation.</a:t>
            </a:r>
          </a:p>
          <a:p>
            <a:pPr marL="461963" indent="0">
              <a:buNone/>
            </a:pPr>
            <a:r>
              <a:rPr lang="en-US" sz="1800" dirty="0"/>
              <a:t>Status: the program incorporates preparation for DoD’s approved baseline credentials for Information Assurance Technical (IAT) positions, Cybersecurity Service Provider (CSSP) Analyst, and CSSP Incident Responder.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24</a:t>
            </a:fld>
            <a:endParaRPr lang="en-US" dirty="0"/>
          </a:p>
        </p:txBody>
      </p:sp>
      <p:pic>
        <p:nvPicPr>
          <p:cNvPr id="10" name="Picture 9">
            <a:extLst>
              <a:ext uri="{FF2B5EF4-FFF2-40B4-BE49-F238E27FC236}">
                <a16:creationId xmlns:a16="http://schemas.microsoft.com/office/drawing/2014/main" id="{B5056A5F-A59A-4B70-B42A-B2D4043F7426}"/>
              </a:ext>
            </a:extLst>
          </p:cNvPr>
          <p:cNvPicPr>
            <a:picLocks noChangeAspect="1"/>
          </p:cNvPicPr>
          <p:nvPr/>
        </p:nvPicPr>
        <p:blipFill>
          <a:blip r:embed="rId3"/>
          <a:stretch>
            <a:fillRect/>
          </a:stretch>
        </p:blipFill>
        <p:spPr>
          <a:xfrm>
            <a:off x="6170721" y="2808033"/>
            <a:ext cx="4913009" cy="3271053"/>
          </a:xfrm>
          <a:prstGeom prst="rect">
            <a:avLst/>
          </a:prstGeom>
          <a:ln>
            <a:solidFill>
              <a:schemeClr val="tx1"/>
            </a:solidFill>
          </a:ln>
        </p:spPr>
      </p:pic>
      <p:sp>
        <p:nvSpPr>
          <p:cNvPr id="12" name="TextBox 11">
            <a:extLst>
              <a:ext uri="{FF2B5EF4-FFF2-40B4-BE49-F238E27FC236}">
                <a16:creationId xmlns:a16="http://schemas.microsoft.com/office/drawing/2014/main" id="{BEB87E0F-242B-41B7-BF9F-47D0FF920B67}"/>
              </a:ext>
            </a:extLst>
          </p:cNvPr>
          <p:cNvSpPr txBox="1"/>
          <p:nvPr/>
        </p:nvSpPr>
        <p:spPr>
          <a:xfrm>
            <a:off x="6033541" y="6101366"/>
            <a:ext cx="5199717" cy="292388"/>
          </a:xfrm>
          <a:prstGeom prst="rect">
            <a:avLst/>
          </a:prstGeom>
          <a:noFill/>
        </p:spPr>
        <p:txBody>
          <a:bodyPr wrap="square">
            <a:spAutoFit/>
          </a:bodyPr>
          <a:lstStyle/>
          <a:p>
            <a:pPr algn="ctr"/>
            <a:r>
              <a:rPr lang="en-US" sz="1300" dirty="0">
                <a:latin typeface="Times New Roman" panose="02020603050405020304" pitchFamily="18" charset="0"/>
              </a:rPr>
              <a:t>Job search</a:t>
            </a:r>
            <a:endParaRPr lang="en-US" sz="1300" dirty="0"/>
          </a:p>
        </p:txBody>
      </p:sp>
      <p:sp>
        <p:nvSpPr>
          <p:cNvPr id="14" name="TextBox 13">
            <a:extLst>
              <a:ext uri="{FF2B5EF4-FFF2-40B4-BE49-F238E27FC236}">
                <a16:creationId xmlns:a16="http://schemas.microsoft.com/office/drawing/2014/main" id="{F02BEC05-A43B-4594-81FD-B0BDDD89008D}"/>
              </a:ext>
            </a:extLst>
          </p:cNvPr>
          <p:cNvSpPr txBox="1"/>
          <p:nvPr/>
        </p:nvSpPr>
        <p:spPr>
          <a:xfrm>
            <a:off x="311880" y="6101366"/>
            <a:ext cx="4854800" cy="292388"/>
          </a:xfrm>
          <a:prstGeom prst="rect">
            <a:avLst/>
          </a:prstGeom>
          <a:noFill/>
        </p:spPr>
        <p:txBody>
          <a:bodyPr wrap="square">
            <a:spAutoFit/>
          </a:bodyPr>
          <a:lstStyle/>
          <a:p>
            <a:pPr algn="ctr"/>
            <a:r>
              <a:rPr lang="en-US" sz="1300" dirty="0">
                <a:latin typeface="Times New Roman" panose="02020603050405020304" pitchFamily="18" charset="0"/>
              </a:rPr>
              <a:t>Additional credentials</a:t>
            </a:r>
            <a:endParaRPr lang="en-US" sz="1300" dirty="0"/>
          </a:p>
        </p:txBody>
      </p:sp>
      <p:pic>
        <p:nvPicPr>
          <p:cNvPr id="7" name="Picture 6">
            <a:extLst>
              <a:ext uri="{FF2B5EF4-FFF2-40B4-BE49-F238E27FC236}">
                <a16:creationId xmlns:a16="http://schemas.microsoft.com/office/drawing/2014/main" id="{8D36067A-1D68-459B-AF38-44A3CEC0923D}"/>
              </a:ext>
            </a:extLst>
          </p:cNvPr>
          <p:cNvPicPr>
            <a:picLocks noChangeAspect="1"/>
          </p:cNvPicPr>
          <p:nvPr/>
        </p:nvPicPr>
        <p:blipFill>
          <a:blip r:embed="rId4"/>
          <a:stretch>
            <a:fillRect/>
          </a:stretch>
        </p:blipFill>
        <p:spPr>
          <a:xfrm>
            <a:off x="980524" y="3155687"/>
            <a:ext cx="3811814" cy="2945679"/>
          </a:xfrm>
          <a:prstGeom prst="rect">
            <a:avLst/>
          </a:prstGeom>
          <a:ln>
            <a:solidFill>
              <a:schemeClr val="tx1"/>
            </a:solidFill>
          </a:ln>
        </p:spPr>
      </p:pic>
      <p:sp>
        <p:nvSpPr>
          <p:cNvPr id="5" name="Rectangle 4">
            <a:extLst>
              <a:ext uri="{FF2B5EF4-FFF2-40B4-BE49-F238E27FC236}">
                <a16:creationId xmlns:a16="http://schemas.microsoft.com/office/drawing/2014/main" id="{7EDA2970-5917-4F61-90EC-BA1A803E281E}"/>
              </a:ext>
            </a:extLst>
          </p:cNvPr>
          <p:cNvSpPr/>
          <p:nvPr/>
        </p:nvSpPr>
        <p:spPr>
          <a:xfrm>
            <a:off x="6730408" y="5886051"/>
            <a:ext cx="744279" cy="22605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370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dirty="0"/>
              <a:t>USC’s application to NSF Cybersecurity Scholarship Program currently under review</a:t>
            </a:r>
          </a:p>
          <a:p>
            <a:pPr marL="292100" indent="-292100">
              <a:buFont typeface="Arial" panose="020B0604020202020204" pitchFamily="34" charset="0"/>
              <a:buChar char="•"/>
            </a:pPr>
            <a:r>
              <a:rPr lang="en-US" dirty="0"/>
              <a:t>~$3M project</a:t>
            </a:r>
          </a:p>
          <a:p>
            <a:pPr marL="292100" indent="-292100">
              <a:buFont typeface="Arial" panose="020B0604020202020204" pitchFamily="34" charset="0"/>
              <a:buChar char="•"/>
            </a:pPr>
            <a:r>
              <a:rPr lang="en-US" dirty="0"/>
              <a:t>Activities include internships and industry-sponsored capstone projects for CI, IT, and CS students</a:t>
            </a:r>
          </a:p>
          <a:p>
            <a:pPr marL="292100" indent="-292100">
              <a:buFont typeface="Arial" panose="020B0604020202020204" pitchFamily="34" charset="0"/>
              <a:buChar char="•"/>
            </a:pPr>
            <a:r>
              <a:rPr lang="en-US" dirty="0"/>
              <a:t>Other organizations</a:t>
            </a:r>
          </a:p>
          <a:p>
            <a:pPr marL="395288" lvl="1" indent="-285750">
              <a:buFont typeface="Wingdings" panose="05000000000000000000" pitchFamily="2" charset="2"/>
              <a:buChar char="Ø"/>
            </a:pPr>
            <a:r>
              <a:rPr lang="en-US" dirty="0"/>
              <a:t>ESnet / Berkeley National Lab</a:t>
            </a:r>
          </a:p>
          <a:p>
            <a:pPr marL="395288" lvl="1" indent="-285750">
              <a:buFont typeface="Wingdings" panose="05000000000000000000" pitchFamily="2" charset="2"/>
              <a:buChar char="Ø"/>
            </a:pPr>
            <a:r>
              <a:rPr lang="en-US" dirty="0"/>
              <a:t>Savannah River National Lab</a:t>
            </a:r>
          </a:p>
          <a:p>
            <a:pPr marL="395288" lvl="1" indent="-285750">
              <a:buFont typeface="Wingdings" panose="05000000000000000000" pitchFamily="2" charset="2"/>
              <a:buChar char="Ø"/>
            </a:pPr>
            <a:r>
              <a:rPr lang="en-US" dirty="0"/>
              <a:t>Idaho National Lab</a:t>
            </a:r>
          </a:p>
          <a:p>
            <a:pPr marL="395288" lvl="1" indent="-285750">
              <a:buFont typeface="Wingdings" panose="05000000000000000000" pitchFamily="2" charset="2"/>
              <a:buChar char="Ø"/>
            </a:pPr>
            <a:r>
              <a:rPr lang="en-US" dirty="0"/>
              <a:t>UCAR</a:t>
            </a:r>
          </a:p>
          <a:p>
            <a:pPr marL="395288" lvl="1" indent="-285750">
              <a:buFont typeface="Wingdings" panose="05000000000000000000" pitchFamily="2" charset="2"/>
              <a:buChar char="Ø"/>
            </a:pPr>
            <a:r>
              <a:rPr lang="en-US" dirty="0"/>
              <a:t>SC Department of Administration </a:t>
            </a:r>
          </a:p>
          <a:p>
            <a:pPr marL="395288" lvl="1" indent="-285750">
              <a:buFont typeface="Wingdings" panose="05000000000000000000" pitchFamily="2" charset="2"/>
              <a:buChar char="Ø"/>
            </a:pPr>
            <a:r>
              <a:rPr lang="en-US" dirty="0"/>
              <a:t>U.S. Army CCOE</a:t>
            </a:r>
          </a:p>
          <a:p>
            <a:pPr marL="395288" lvl="1" indent="-285750">
              <a:buFont typeface="Wingdings" panose="05000000000000000000" pitchFamily="2" charset="2"/>
              <a:buChar char="Ø"/>
            </a:pPr>
            <a:r>
              <a:rPr lang="en-US" dirty="0"/>
              <a:t>SC Chamber of Commerce</a:t>
            </a:r>
          </a:p>
          <a:p>
            <a:pPr marL="395288" lvl="1" indent="-285750">
              <a:buFont typeface="Wingdings" panose="05000000000000000000" pitchFamily="2" charset="2"/>
              <a:buChar char="Ø"/>
            </a:pPr>
            <a:r>
              <a:rPr lang="en-US"/>
              <a:t>Multiple private companies</a:t>
            </a:r>
            <a:endParaRPr lang="en-US" dirty="0"/>
          </a:p>
          <a:p>
            <a:pPr marL="292100" indent="-292100">
              <a:buFont typeface="Arial" panose="020B0604020202020204" pitchFamily="34" charset="0"/>
              <a:buChar char="•"/>
            </a:pPr>
            <a:endParaRPr lang="en-US"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25</a:t>
            </a:fld>
            <a:endParaRPr lang="en-US" dirty="0"/>
          </a:p>
        </p:txBody>
      </p:sp>
      <p:pic>
        <p:nvPicPr>
          <p:cNvPr id="7" name="Picture 6">
            <a:extLst>
              <a:ext uri="{FF2B5EF4-FFF2-40B4-BE49-F238E27FC236}">
                <a16:creationId xmlns:a16="http://schemas.microsoft.com/office/drawing/2014/main" id="{D6B5E50A-7837-4ED9-91F0-DF8EB763CD45}"/>
              </a:ext>
            </a:extLst>
          </p:cNvPr>
          <p:cNvPicPr>
            <a:picLocks noChangeAspect="1"/>
          </p:cNvPicPr>
          <p:nvPr/>
        </p:nvPicPr>
        <p:blipFill>
          <a:blip r:embed="rId3"/>
          <a:stretch>
            <a:fillRect/>
          </a:stretch>
        </p:blipFill>
        <p:spPr>
          <a:xfrm>
            <a:off x="5025603" y="2436332"/>
            <a:ext cx="6233700" cy="3532667"/>
          </a:xfrm>
          <a:prstGeom prst="rect">
            <a:avLst/>
          </a:prstGeom>
        </p:spPr>
      </p:pic>
    </p:spTree>
    <p:extLst>
      <p:ext uri="{BB962C8B-B14F-4D97-AF65-F5344CB8AC3E}">
        <p14:creationId xmlns:p14="http://schemas.microsoft.com/office/powerpoint/2010/main" val="2841848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26</a:t>
            </a:fld>
            <a:endParaRPr lang="en-US" dirty="0"/>
          </a:p>
        </p:txBody>
      </p:sp>
      <p:pic>
        <p:nvPicPr>
          <p:cNvPr id="15" name="Picture 14">
            <a:extLst>
              <a:ext uri="{FF2B5EF4-FFF2-40B4-BE49-F238E27FC236}">
                <a16:creationId xmlns:a16="http://schemas.microsoft.com/office/drawing/2014/main" id="{517806FB-F05C-4D6B-BD49-11E5544D9597}"/>
              </a:ext>
            </a:extLst>
          </p:cNvPr>
          <p:cNvPicPr>
            <a:picLocks noChangeAspect="1"/>
          </p:cNvPicPr>
          <p:nvPr/>
        </p:nvPicPr>
        <p:blipFill>
          <a:blip r:embed="rId3"/>
          <a:stretch>
            <a:fillRect/>
          </a:stretch>
        </p:blipFill>
        <p:spPr>
          <a:xfrm>
            <a:off x="711651" y="2009553"/>
            <a:ext cx="10768698" cy="1592705"/>
          </a:xfrm>
          <a:prstGeom prst="rect">
            <a:avLst/>
          </a:prstGeom>
        </p:spPr>
      </p:pic>
    </p:spTree>
    <p:extLst>
      <p:ext uri="{BB962C8B-B14F-4D97-AF65-F5344CB8AC3E}">
        <p14:creationId xmlns:p14="http://schemas.microsoft.com/office/powerpoint/2010/main" val="327242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USC Team</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74258" y="885418"/>
            <a:ext cx="244336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3</a:t>
            </a:fld>
            <a:endParaRPr lang="en-US" dirty="0"/>
          </a:p>
        </p:txBody>
      </p:sp>
      <p:sp>
        <p:nvSpPr>
          <p:cNvPr id="9" name="TextBox 8">
            <a:extLst>
              <a:ext uri="{FF2B5EF4-FFF2-40B4-BE49-F238E27FC236}">
                <a16:creationId xmlns:a16="http://schemas.microsoft.com/office/drawing/2014/main" id="{346DA93C-230D-4E82-BC68-48C498C92010}"/>
              </a:ext>
            </a:extLst>
          </p:cNvPr>
          <p:cNvSpPr txBox="1"/>
          <p:nvPr/>
        </p:nvSpPr>
        <p:spPr>
          <a:xfrm>
            <a:off x="98574" y="3174177"/>
            <a:ext cx="2921632" cy="646331"/>
          </a:xfrm>
          <a:prstGeom prst="rect">
            <a:avLst/>
          </a:prstGeom>
          <a:noFill/>
        </p:spPr>
        <p:txBody>
          <a:bodyPr wrap="square" rtlCol="0">
            <a:spAutoFit/>
          </a:bodyPr>
          <a:lstStyle/>
          <a:p>
            <a:pPr algn="ctr"/>
            <a:r>
              <a:rPr lang="en-US" dirty="0"/>
              <a:t>Elie </a:t>
            </a:r>
            <a:r>
              <a:rPr lang="en-US" dirty="0" err="1"/>
              <a:t>Kfoury</a:t>
            </a:r>
            <a:endParaRPr lang="en-US" dirty="0"/>
          </a:p>
          <a:p>
            <a:pPr algn="ctr"/>
            <a:r>
              <a:rPr lang="en-US" dirty="0"/>
              <a:t>(Graduate Student)</a:t>
            </a:r>
          </a:p>
        </p:txBody>
      </p:sp>
      <p:sp>
        <p:nvSpPr>
          <p:cNvPr id="12" name="TextBox 11">
            <a:extLst>
              <a:ext uri="{FF2B5EF4-FFF2-40B4-BE49-F238E27FC236}">
                <a16:creationId xmlns:a16="http://schemas.microsoft.com/office/drawing/2014/main" id="{009BD62D-42EB-4FA1-87C3-5196A84CC6FA}"/>
              </a:ext>
            </a:extLst>
          </p:cNvPr>
          <p:cNvSpPr txBox="1"/>
          <p:nvPr/>
        </p:nvSpPr>
        <p:spPr>
          <a:xfrm>
            <a:off x="2891611" y="3178303"/>
            <a:ext cx="2921633" cy="646331"/>
          </a:xfrm>
          <a:prstGeom prst="rect">
            <a:avLst/>
          </a:prstGeom>
          <a:noFill/>
        </p:spPr>
        <p:txBody>
          <a:bodyPr wrap="square" rtlCol="0">
            <a:spAutoFit/>
          </a:bodyPr>
          <a:lstStyle/>
          <a:p>
            <a:pPr algn="ctr"/>
            <a:r>
              <a:rPr lang="en-US" b="0" i="0" dirty="0">
                <a:solidFill>
                  <a:srgbClr val="000000"/>
                </a:solidFill>
                <a:effectLst/>
                <a:latin typeface="Berlingske Sans"/>
              </a:rPr>
              <a:t>Jose Gomez</a:t>
            </a:r>
          </a:p>
          <a:p>
            <a:pPr algn="ctr"/>
            <a:r>
              <a:rPr lang="en-US" b="0" i="0" dirty="0">
                <a:solidFill>
                  <a:srgbClr val="000000"/>
                </a:solidFill>
                <a:effectLst/>
                <a:latin typeface="Berlingske Sans"/>
              </a:rPr>
              <a:t>(Graduate Student</a:t>
            </a:r>
            <a:r>
              <a:rPr lang="en-US" b="0" i="0" dirty="0">
                <a:effectLst/>
                <a:latin typeface="-apple-system"/>
              </a:rPr>
              <a:t>)</a:t>
            </a:r>
            <a:endParaRPr lang="en-US" dirty="0"/>
          </a:p>
        </p:txBody>
      </p:sp>
      <p:pic>
        <p:nvPicPr>
          <p:cNvPr id="7" name="Picture 6">
            <a:extLst>
              <a:ext uri="{FF2B5EF4-FFF2-40B4-BE49-F238E27FC236}">
                <a16:creationId xmlns:a16="http://schemas.microsoft.com/office/drawing/2014/main" id="{D471225B-D03F-4444-B8CD-48AFE1C2D55D}"/>
              </a:ext>
            </a:extLst>
          </p:cNvPr>
          <p:cNvPicPr>
            <a:picLocks noChangeAspect="1"/>
          </p:cNvPicPr>
          <p:nvPr/>
        </p:nvPicPr>
        <p:blipFill>
          <a:blip r:embed="rId2"/>
          <a:stretch>
            <a:fillRect/>
          </a:stretch>
        </p:blipFill>
        <p:spPr>
          <a:xfrm>
            <a:off x="650533" y="1331701"/>
            <a:ext cx="2018647" cy="1779956"/>
          </a:xfrm>
          <a:prstGeom prst="rect">
            <a:avLst/>
          </a:prstGeom>
        </p:spPr>
      </p:pic>
      <p:pic>
        <p:nvPicPr>
          <p:cNvPr id="14" name="Picture 13">
            <a:extLst>
              <a:ext uri="{FF2B5EF4-FFF2-40B4-BE49-F238E27FC236}">
                <a16:creationId xmlns:a16="http://schemas.microsoft.com/office/drawing/2014/main" id="{92EE27CF-D855-4809-A758-3738CD98D63A}"/>
              </a:ext>
            </a:extLst>
          </p:cNvPr>
          <p:cNvPicPr>
            <a:picLocks noChangeAspect="1"/>
          </p:cNvPicPr>
          <p:nvPr/>
        </p:nvPicPr>
        <p:blipFill>
          <a:blip r:embed="rId3"/>
          <a:stretch>
            <a:fillRect/>
          </a:stretch>
        </p:blipFill>
        <p:spPr>
          <a:xfrm>
            <a:off x="3581596" y="1332283"/>
            <a:ext cx="1799016" cy="1813126"/>
          </a:xfrm>
          <a:prstGeom prst="rect">
            <a:avLst/>
          </a:prstGeom>
        </p:spPr>
      </p:pic>
      <p:pic>
        <p:nvPicPr>
          <p:cNvPr id="18" name="Picture 17">
            <a:extLst>
              <a:ext uri="{FF2B5EF4-FFF2-40B4-BE49-F238E27FC236}">
                <a16:creationId xmlns:a16="http://schemas.microsoft.com/office/drawing/2014/main" id="{B04568B3-2C05-4F3F-BF2B-8AA0FC51B602}"/>
              </a:ext>
            </a:extLst>
          </p:cNvPr>
          <p:cNvPicPr>
            <a:picLocks noChangeAspect="1"/>
          </p:cNvPicPr>
          <p:nvPr/>
        </p:nvPicPr>
        <p:blipFill>
          <a:blip r:embed="rId4"/>
          <a:stretch>
            <a:fillRect/>
          </a:stretch>
        </p:blipFill>
        <p:spPr>
          <a:xfrm>
            <a:off x="6238017" y="1364319"/>
            <a:ext cx="2072087" cy="1779956"/>
          </a:xfrm>
          <a:prstGeom prst="rect">
            <a:avLst/>
          </a:prstGeom>
        </p:spPr>
      </p:pic>
      <p:sp>
        <p:nvSpPr>
          <p:cNvPr id="28" name="TextBox 27">
            <a:extLst>
              <a:ext uri="{FF2B5EF4-FFF2-40B4-BE49-F238E27FC236}">
                <a16:creationId xmlns:a16="http://schemas.microsoft.com/office/drawing/2014/main" id="{1253D114-342E-4308-B650-B11CCB16C8D1}"/>
              </a:ext>
            </a:extLst>
          </p:cNvPr>
          <p:cNvSpPr txBox="1"/>
          <p:nvPr/>
        </p:nvSpPr>
        <p:spPr>
          <a:xfrm>
            <a:off x="5813243" y="3211197"/>
            <a:ext cx="2921633" cy="646331"/>
          </a:xfrm>
          <a:prstGeom prst="rect">
            <a:avLst/>
          </a:prstGeom>
          <a:noFill/>
        </p:spPr>
        <p:txBody>
          <a:bodyPr wrap="square" rtlCol="0">
            <a:spAutoFit/>
          </a:bodyPr>
          <a:lstStyle/>
          <a:p>
            <a:pPr algn="ctr"/>
            <a:r>
              <a:rPr lang="en-US" b="0" i="0" dirty="0">
                <a:solidFill>
                  <a:srgbClr val="000000"/>
                </a:solidFill>
                <a:effectLst/>
                <a:latin typeface="Berlingske Sans"/>
              </a:rPr>
              <a:t>Ali </a:t>
            </a:r>
            <a:r>
              <a:rPr lang="en-US" b="0" i="0" dirty="0" err="1">
                <a:solidFill>
                  <a:srgbClr val="000000"/>
                </a:solidFill>
                <a:effectLst/>
                <a:latin typeface="Berlingske Sans"/>
              </a:rPr>
              <a:t>AlSabeh</a:t>
            </a:r>
            <a:endParaRPr lang="en-US" b="0" i="0" dirty="0">
              <a:solidFill>
                <a:srgbClr val="000000"/>
              </a:solidFill>
              <a:effectLst/>
              <a:latin typeface="Berlingske Sans"/>
            </a:endParaRPr>
          </a:p>
          <a:p>
            <a:pPr algn="ctr"/>
            <a:r>
              <a:rPr lang="en-US" b="0" i="0" dirty="0">
                <a:solidFill>
                  <a:srgbClr val="000000"/>
                </a:solidFill>
                <a:effectLst/>
                <a:latin typeface="Berlingske Sans"/>
              </a:rPr>
              <a:t>(Graduate Student</a:t>
            </a:r>
            <a:r>
              <a:rPr lang="en-US" b="0" i="0" dirty="0">
                <a:effectLst/>
                <a:latin typeface="-apple-system"/>
              </a:rPr>
              <a:t>)</a:t>
            </a:r>
            <a:endParaRPr lang="en-US" dirty="0"/>
          </a:p>
        </p:txBody>
      </p:sp>
      <p:pic>
        <p:nvPicPr>
          <p:cNvPr id="5" name="Picture 4">
            <a:extLst>
              <a:ext uri="{FF2B5EF4-FFF2-40B4-BE49-F238E27FC236}">
                <a16:creationId xmlns:a16="http://schemas.microsoft.com/office/drawing/2014/main" id="{8F1C855C-9F2D-4308-8E1D-BAFE078FC2CD}"/>
              </a:ext>
            </a:extLst>
          </p:cNvPr>
          <p:cNvPicPr>
            <a:picLocks noChangeAspect="1"/>
          </p:cNvPicPr>
          <p:nvPr/>
        </p:nvPicPr>
        <p:blipFill>
          <a:blip r:embed="rId5"/>
          <a:stretch>
            <a:fillRect/>
          </a:stretch>
        </p:blipFill>
        <p:spPr>
          <a:xfrm>
            <a:off x="9077335" y="1388197"/>
            <a:ext cx="1799016" cy="1785980"/>
          </a:xfrm>
          <a:prstGeom prst="rect">
            <a:avLst/>
          </a:prstGeom>
        </p:spPr>
      </p:pic>
      <p:sp>
        <p:nvSpPr>
          <p:cNvPr id="13" name="TextBox 12">
            <a:extLst>
              <a:ext uri="{FF2B5EF4-FFF2-40B4-BE49-F238E27FC236}">
                <a16:creationId xmlns:a16="http://schemas.microsoft.com/office/drawing/2014/main" id="{8C246D04-D510-4507-B718-AE1FC163388F}"/>
              </a:ext>
            </a:extLst>
          </p:cNvPr>
          <p:cNvSpPr txBox="1"/>
          <p:nvPr/>
        </p:nvSpPr>
        <p:spPr>
          <a:xfrm>
            <a:off x="8438863" y="3212191"/>
            <a:ext cx="2921633" cy="646331"/>
          </a:xfrm>
          <a:prstGeom prst="rect">
            <a:avLst/>
          </a:prstGeom>
          <a:noFill/>
        </p:spPr>
        <p:txBody>
          <a:bodyPr wrap="square" rtlCol="0">
            <a:spAutoFit/>
          </a:bodyPr>
          <a:lstStyle/>
          <a:p>
            <a:pPr algn="ctr"/>
            <a:r>
              <a:rPr lang="en-US" b="0" i="0" dirty="0" err="1">
                <a:solidFill>
                  <a:srgbClr val="000000"/>
                </a:solidFill>
                <a:effectLst/>
                <a:latin typeface="Berlingske Sans"/>
              </a:rPr>
              <a:t>Shahrin</a:t>
            </a:r>
            <a:r>
              <a:rPr lang="en-US" b="0" i="0" dirty="0">
                <a:solidFill>
                  <a:srgbClr val="000000"/>
                </a:solidFill>
                <a:effectLst/>
                <a:latin typeface="Berlingske Sans"/>
              </a:rPr>
              <a:t> Sharif</a:t>
            </a:r>
          </a:p>
          <a:p>
            <a:pPr algn="ctr"/>
            <a:r>
              <a:rPr lang="en-US" b="0" i="0" dirty="0">
                <a:solidFill>
                  <a:srgbClr val="000000"/>
                </a:solidFill>
                <a:effectLst/>
                <a:latin typeface="Berlingske Sans"/>
              </a:rPr>
              <a:t>(Graduate Student</a:t>
            </a:r>
            <a:r>
              <a:rPr lang="en-US" b="0" i="0" dirty="0">
                <a:effectLst/>
                <a:latin typeface="-apple-system"/>
              </a:rPr>
              <a:t>)</a:t>
            </a:r>
            <a:endParaRPr lang="en-US" dirty="0"/>
          </a:p>
        </p:txBody>
      </p:sp>
    </p:spTree>
    <p:extLst>
      <p:ext uri="{BB962C8B-B14F-4D97-AF65-F5344CB8AC3E}">
        <p14:creationId xmlns:p14="http://schemas.microsoft.com/office/powerpoint/2010/main" val="629345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Project title:</a:t>
            </a:r>
            <a:r>
              <a:rPr lang="en-US" dirty="0"/>
              <a:t> “Enhancing the Preparation of Next-generation Cyber Professionals”</a:t>
            </a:r>
          </a:p>
          <a:p>
            <a:pPr marL="292100" indent="-292100">
              <a:buFont typeface="Arial" panose="020B0604020202020204" pitchFamily="34" charset="0"/>
              <a:buChar char="•"/>
            </a:pPr>
            <a:r>
              <a:rPr lang="en-US" b="1" dirty="0"/>
              <a:t>Funding agency:</a:t>
            </a:r>
            <a:r>
              <a:rPr lang="en-US" dirty="0"/>
              <a:t> Office of Naval Research</a:t>
            </a:r>
          </a:p>
          <a:p>
            <a:pPr marL="292100" indent="-292100">
              <a:buFont typeface="Arial" panose="020B0604020202020204" pitchFamily="34" charset="0"/>
              <a:buChar char="•"/>
            </a:pPr>
            <a:r>
              <a:rPr lang="en-US" b="1" dirty="0"/>
              <a:t>Period: </a:t>
            </a:r>
            <a:r>
              <a:rPr lang="en-US" dirty="0"/>
              <a:t>July 22, 2020 – May 31, 2022 </a:t>
            </a:r>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4</a:t>
            </a:fld>
            <a:endParaRPr lang="en-US" dirty="0"/>
          </a:p>
        </p:txBody>
      </p:sp>
      <p:sp>
        <p:nvSpPr>
          <p:cNvPr id="8" name="Text Box 2">
            <a:extLst>
              <a:ext uri="{FF2B5EF4-FFF2-40B4-BE49-F238E27FC236}">
                <a16:creationId xmlns:a16="http://schemas.microsoft.com/office/drawing/2014/main" id="{7C10DE9D-433E-4EBF-B8D4-B397292F75A9}"/>
              </a:ext>
            </a:extLst>
          </p:cNvPr>
          <p:cNvSpPr txBox="1">
            <a:spLocks noChangeArrowheads="1"/>
          </p:cNvSpPr>
          <p:nvPr/>
        </p:nvSpPr>
        <p:spPr bwMode="auto">
          <a:xfrm>
            <a:off x="1407374" y="5670968"/>
            <a:ext cx="3935807" cy="61966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just">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Cybersecurity job openings in four metro areas near Columbia, SC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D7936D2B-598F-4E17-96A6-9FA1B9D606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7374" y="2508259"/>
            <a:ext cx="3935807" cy="3142200"/>
          </a:xfrm>
          <a:prstGeom prst="rect">
            <a:avLst/>
          </a:prstGeom>
          <a:noFill/>
          <a:ln>
            <a:solidFill>
              <a:schemeClr val="tx1"/>
            </a:solidFill>
          </a:ln>
        </p:spPr>
      </p:pic>
      <p:sp>
        <p:nvSpPr>
          <p:cNvPr id="10" name="TextBox 9">
            <a:extLst>
              <a:ext uri="{FF2B5EF4-FFF2-40B4-BE49-F238E27FC236}">
                <a16:creationId xmlns:a16="http://schemas.microsoft.com/office/drawing/2014/main" id="{64794E3E-AD71-4660-9530-13479A0394DA}"/>
              </a:ext>
            </a:extLst>
          </p:cNvPr>
          <p:cNvSpPr txBox="1"/>
          <p:nvPr/>
        </p:nvSpPr>
        <p:spPr>
          <a:xfrm>
            <a:off x="6573751" y="3758466"/>
            <a:ext cx="4288880" cy="1141338"/>
          </a:xfrm>
          <a:prstGeom prst="rect">
            <a:avLst/>
          </a:prstGeom>
          <a:noFill/>
          <a:ln>
            <a:solidFill>
              <a:schemeClr val="tx1"/>
            </a:solidFill>
          </a:ln>
        </p:spPr>
        <p:txBody>
          <a:bodyPr wrap="square">
            <a:spAutoFit/>
          </a:bodyPr>
          <a:lstStyle/>
          <a:p>
            <a:pPr marL="0" marR="0" algn="just">
              <a:spcBef>
                <a:spcPts val="0"/>
              </a:spcBef>
              <a:spcAft>
                <a:spcPts val="500"/>
              </a:spcAft>
              <a:tabLst>
                <a:tab pos="228600" algn="l"/>
              </a:tabLst>
            </a:pP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“U.S. Air Force’s cyber warfare operations is only 46 percent filled”</a:t>
            </a:r>
          </a:p>
          <a:p>
            <a:pPr marL="0" marR="0" algn="just">
              <a:spcBef>
                <a:spcPts val="0"/>
              </a:spcBef>
              <a:spcAft>
                <a:spcPts val="500"/>
              </a:spcAft>
              <a:tabLst>
                <a:tab pos="228600" algn="l"/>
              </a:tabLst>
            </a:pPr>
            <a:r>
              <a:rPr lang="en-US" sz="1600" dirty="0">
                <a:solidFill>
                  <a:schemeClr val="tx1">
                    <a:lumMod val="75000"/>
                    <a:lumOff val="25000"/>
                  </a:schemeClr>
                </a:solidFill>
                <a:latin typeface="Arial" panose="020B0604020202020204" pitchFamily="34" charset="0"/>
                <a:ea typeface="Cambria" panose="02040503050406030204" pitchFamily="18" charset="0"/>
                <a:cs typeface="Arial" panose="020B0604020202020204" pitchFamily="34" charset="0"/>
              </a:rPr>
              <a:t>“The Pentagon is hoping to hire 8,300 cyber positions starting this year (2018)”</a:t>
            </a:r>
            <a:endParaRPr lang="en-US" sz="1600" dirty="0">
              <a:solidFill>
                <a:schemeClr val="tx1">
                  <a:lumMod val="75000"/>
                  <a:lumOff val="25000"/>
                </a:schemeClr>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11" name="Text Box 2">
            <a:extLst>
              <a:ext uri="{FF2B5EF4-FFF2-40B4-BE49-F238E27FC236}">
                <a16:creationId xmlns:a16="http://schemas.microsoft.com/office/drawing/2014/main" id="{3B28EE20-1CE6-4E74-BF8E-BB6568EFD976}"/>
              </a:ext>
            </a:extLst>
          </p:cNvPr>
          <p:cNvSpPr txBox="1">
            <a:spLocks noChangeArrowheads="1"/>
          </p:cNvSpPr>
          <p:nvPr/>
        </p:nvSpPr>
        <p:spPr bwMode="auto">
          <a:xfrm>
            <a:off x="6573751" y="5039504"/>
            <a:ext cx="4288880" cy="9294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just">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J. Lynch, “Inside the Pentagon’s Struggle to Build the Cyber Force,” Oct. 29, 2018. URL: https://tinyurl.com/yyelqomp.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8882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1. </a:t>
            </a:r>
            <a:r>
              <a:rPr lang="en-US" sz="1800" dirty="0"/>
              <a:t>	Develop a minor in Cybersecurity Operations, aligned with the Cyber Intelligence program. </a:t>
            </a:r>
          </a:p>
          <a:p>
            <a:pPr marL="461963" indent="-461963">
              <a:buNone/>
            </a:pPr>
            <a:r>
              <a:rPr lang="en-US" sz="1800" dirty="0">
                <a:solidFill>
                  <a:schemeClr val="accent1"/>
                </a:solidFill>
              </a:rPr>
              <a:t>2. </a:t>
            </a:r>
            <a:r>
              <a:rPr lang="en-US" sz="1800" dirty="0"/>
              <a:t>	Establish an Undergraduate Research Program in Applied Cybersecurity. </a:t>
            </a:r>
          </a:p>
          <a:p>
            <a:pPr marL="461963" indent="-461963">
              <a:buNone/>
            </a:pPr>
            <a:r>
              <a:rPr lang="en-US" sz="1800" dirty="0">
                <a:solidFill>
                  <a:schemeClr val="accent1"/>
                </a:solidFill>
              </a:rPr>
              <a:t>3. </a:t>
            </a:r>
            <a:r>
              <a:rPr lang="en-US" sz="1800" dirty="0"/>
              <a:t>	Deploy virtual equipment pods on a virtual platform, accessible over the Internet, to support and facilitate research and teaching activities from anywhere, without compromising hands-on experiences. </a:t>
            </a:r>
          </a:p>
          <a:p>
            <a:pPr marL="461963" indent="-461963">
              <a:buNone/>
            </a:pPr>
            <a:r>
              <a:rPr lang="en-US" sz="1800" dirty="0">
                <a:solidFill>
                  <a:schemeClr val="accent1"/>
                </a:solidFill>
              </a:rPr>
              <a:t>4. </a:t>
            </a:r>
            <a:r>
              <a:rPr lang="en-US" sz="1800" dirty="0"/>
              <a:t>	Establish meetings among industry, government, high schools, and higher-education institutions to enhance cybersecurity preparation.</a:t>
            </a:r>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5</a:t>
            </a:fld>
            <a:endParaRPr lang="en-US" dirty="0"/>
          </a:p>
        </p:txBody>
      </p:sp>
    </p:spTree>
    <p:extLst>
      <p:ext uri="{BB962C8B-B14F-4D97-AF65-F5344CB8AC3E}">
        <p14:creationId xmlns:p14="http://schemas.microsoft.com/office/powerpoint/2010/main" val="276807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1. </a:t>
            </a:r>
            <a:r>
              <a:rPr lang="en-US" sz="1800" dirty="0"/>
              <a:t>	Develop a minor in Cybersecurity Operations, aligned with the Cyber Intelligence program. </a:t>
            </a:r>
          </a:p>
          <a:p>
            <a:pPr marL="0" indent="461963">
              <a:buNone/>
            </a:pPr>
            <a:r>
              <a:rPr lang="en-US" sz="1800" dirty="0"/>
              <a:t>Status: minor in Cybersecurity Operations is now offered, starting Fall 2021.</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6</a:t>
            </a:fld>
            <a:endParaRPr lang="en-US" dirty="0"/>
          </a:p>
        </p:txBody>
      </p:sp>
      <p:pic>
        <p:nvPicPr>
          <p:cNvPr id="8" name="Picture 7">
            <a:extLst>
              <a:ext uri="{FF2B5EF4-FFF2-40B4-BE49-F238E27FC236}">
                <a16:creationId xmlns:a16="http://schemas.microsoft.com/office/drawing/2014/main" id="{72FE3C28-66B4-4530-934C-23468BC35467}"/>
              </a:ext>
            </a:extLst>
          </p:cNvPr>
          <p:cNvPicPr>
            <a:picLocks noChangeAspect="1"/>
          </p:cNvPicPr>
          <p:nvPr/>
        </p:nvPicPr>
        <p:blipFill>
          <a:blip r:embed="rId2"/>
          <a:stretch>
            <a:fillRect/>
          </a:stretch>
        </p:blipFill>
        <p:spPr>
          <a:xfrm>
            <a:off x="3710514" y="2194135"/>
            <a:ext cx="4758921" cy="3450498"/>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13ECFF8-5A31-4E57-8EF5-0CB18D1C0F85}"/>
              </a:ext>
            </a:extLst>
          </p:cNvPr>
          <p:cNvSpPr txBox="1"/>
          <p:nvPr/>
        </p:nvSpPr>
        <p:spPr>
          <a:xfrm>
            <a:off x="4591279" y="5644633"/>
            <a:ext cx="3318831" cy="369331"/>
          </a:xfrm>
          <a:prstGeom prst="rect">
            <a:avLst/>
          </a:prstGeom>
          <a:noFill/>
        </p:spPr>
        <p:txBody>
          <a:bodyPr wrap="square">
            <a:spAutoFit/>
          </a:bodyPr>
          <a:lstStyle/>
          <a:p>
            <a:r>
              <a:rPr lang="en-US" dirty="0">
                <a:solidFill>
                  <a:schemeClr val="tx1">
                    <a:lumMod val="65000"/>
                    <a:lumOff val="35000"/>
                  </a:schemeClr>
                </a:solidFill>
                <a:hlinkClick r:id="rId3">
                  <a:extLst>
                    <a:ext uri="{A12FA001-AC4F-418D-AE19-62706E023703}">
                      <ahyp:hlinkClr xmlns:ahyp="http://schemas.microsoft.com/office/drawing/2018/hyperlinkcolor" val="tx"/>
                    </a:ext>
                  </a:extLst>
                </a:hlinkClick>
              </a:rPr>
              <a:t>https://tinyurl.com/4mbj3z4k</a:t>
            </a:r>
            <a:endParaRPr lang="en-US" dirty="0">
              <a:solidFill>
                <a:schemeClr val="tx1">
                  <a:lumMod val="65000"/>
                  <a:lumOff val="35000"/>
                </a:schemeClr>
              </a:solidFill>
            </a:endParaRPr>
          </a:p>
        </p:txBody>
      </p:sp>
    </p:spTree>
    <p:extLst>
      <p:ext uri="{BB962C8B-B14F-4D97-AF65-F5344CB8AC3E}">
        <p14:creationId xmlns:p14="http://schemas.microsoft.com/office/powerpoint/2010/main" val="2216939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1. </a:t>
            </a:r>
            <a:r>
              <a:rPr lang="en-US" sz="1800" dirty="0"/>
              <a:t>	Develop a minor in Cybersecurity Operations, aligned with the Cyber Intelligence program. </a:t>
            </a:r>
          </a:p>
          <a:p>
            <a:pPr marL="461963" indent="0">
              <a:buNone/>
            </a:pPr>
            <a:r>
              <a:rPr lang="en-US" sz="1800" dirty="0"/>
              <a:t>Status: Cyber Intelligence major includes courses of the Cybersecurity Operations minor.</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7</a:t>
            </a:fld>
            <a:endParaRPr lang="en-US" dirty="0"/>
          </a:p>
        </p:txBody>
      </p:sp>
      <p:pic>
        <p:nvPicPr>
          <p:cNvPr id="9" name="Picture 8">
            <a:extLst>
              <a:ext uri="{FF2B5EF4-FFF2-40B4-BE49-F238E27FC236}">
                <a16:creationId xmlns:a16="http://schemas.microsoft.com/office/drawing/2014/main" id="{57434C3F-F5E8-417A-B84F-AF0A39DF50A0}"/>
              </a:ext>
            </a:extLst>
          </p:cNvPr>
          <p:cNvPicPr>
            <a:picLocks noChangeAspect="1"/>
          </p:cNvPicPr>
          <p:nvPr/>
        </p:nvPicPr>
        <p:blipFill>
          <a:blip r:embed="rId2"/>
          <a:stretch>
            <a:fillRect/>
          </a:stretch>
        </p:blipFill>
        <p:spPr>
          <a:xfrm>
            <a:off x="1201440" y="2765363"/>
            <a:ext cx="9777069" cy="1805358"/>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CC53D914-9BAE-4545-97D7-A6EAD314B629}"/>
              </a:ext>
            </a:extLst>
          </p:cNvPr>
          <p:cNvSpPr txBox="1"/>
          <p:nvPr/>
        </p:nvSpPr>
        <p:spPr>
          <a:xfrm>
            <a:off x="4550367" y="4665158"/>
            <a:ext cx="3513980" cy="369332"/>
          </a:xfrm>
          <a:prstGeom prst="rect">
            <a:avLst/>
          </a:prstGeom>
          <a:noFill/>
        </p:spPr>
        <p:txBody>
          <a:bodyPr wrap="square">
            <a:spAutoFit/>
          </a:bodyPr>
          <a:lstStyle/>
          <a:p>
            <a:r>
              <a:rPr lang="en-US" dirty="0">
                <a:solidFill>
                  <a:schemeClr val="tx1">
                    <a:lumMod val="65000"/>
                    <a:lumOff val="35000"/>
                  </a:schemeClr>
                </a:solidFill>
                <a:hlinkClick r:id="rId3">
                  <a:extLst>
                    <a:ext uri="{A12FA001-AC4F-418D-AE19-62706E023703}">
                      <ahyp:hlinkClr xmlns:ahyp="http://schemas.microsoft.com/office/drawing/2018/hyperlinkcolor" val="tx"/>
                    </a:ext>
                  </a:extLst>
                </a:hlinkClick>
              </a:rPr>
              <a:t>https://tinyurl.com/4x566mpu</a:t>
            </a:r>
            <a:r>
              <a:rPr lang="en-US" dirty="0">
                <a:solidFill>
                  <a:schemeClr val="tx1">
                    <a:lumMod val="65000"/>
                    <a:lumOff val="35000"/>
                  </a:schemeClr>
                </a:solidFill>
              </a:rPr>
              <a:t> </a:t>
            </a:r>
          </a:p>
        </p:txBody>
      </p:sp>
    </p:spTree>
    <p:extLst>
      <p:ext uri="{BB962C8B-B14F-4D97-AF65-F5344CB8AC3E}">
        <p14:creationId xmlns:p14="http://schemas.microsoft.com/office/powerpoint/2010/main" val="3680539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It supports between 10-12 students per semester ($4K).</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8</a:t>
            </a:fld>
            <a:endParaRPr lang="en-US" dirty="0"/>
          </a:p>
        </p:txBody>
      </p:sp>
      <p:graphicFrame>
        <p:nvGraphicFramePr>
          <p:cNvPr id="5" name="Table 4">
            <a:extLst>
              <a:ext uri="{FF2B5EF4-FFF2-40B4-BE49-F238E27FC236}">
                <a16:creationId xmlns:a16="http://schemas.microsoft.com/office/drawing/2014/main" id="{8C4DC625-1301-4BC4-B895-6E58497BDE18}"/>
              </a:ext>
            </a:extLst>
          </p:cNvPr>
          <p:cNvGraphicFramePr>
            <a:graphicFrameLocks noGrp="1"/>
          </p:cNvGraphicFramePr>
          <p:nvPr>
            <p:extLst>
              <p:ext uri="{D42A27DB-BD31-4B8C-83A1-F6EECF244321}">
                <p14:modId xmlns:p14="http://schemas.microsoft.com/office/powerpoint/2010/main" val="2795427056"/>
              </p:ext>
            </p:extLst>
          </p:nvPr>
        </p:nvGraphicFramePr>
        <p:xfrm>
          <a:off x="979597" y="2239949"/>
          <a:ext cx="10220756" cy="3762757"/>
        </p:xfrm>
        <a:graphic>
          <a:graphicData uri="http://schemas.openxmlformats.org/drawingml/2006/table">
            <a:tbl>
              <a:tblPr firstRow="1" firstCol="1" bandRow="1">
                <a:tableStyleId>{5C22544A-7EE6-4342-B048-85BDC9FD1C3A}</a:tableStyleId>
              </a:tblPr>
              <a:tblGrid>
                <a:gridCol w="626724">
                  <a:extLst>
                    <a:ext uri="{9D8B030D-6E8A-4147-A177-3AD203B41FA5}">
                      <a16:colId xmlns:a16="http://schemas.microsoft.com/office/drawing/2014/main" val="2711597835"/>
                    </a:ext>
                  </a:extLst>
                </a:gridCol>
                <a:gridCol w="817390">
                  <a:extLst>
                    <a:ext uri="{9D8B030D-6E8A-4147-A177-3AD203B41FA5}">
                      <a16:colId xmlns:a16="http://schemas.microsoft.com/office/drawing/2014/main" val="4065877042"/>
                    </a:ext>
                  </a:extLst>
                </a:gridCol>
                <a:gridCol w="1139673">
                  <a:extLst>
                    <a:ext uri="{9D8B030D-6E8A-4147-A177-3AD203B41FA5}">
                      <a16:colId xmlns:a16="http://schemas.microsoft.com/office/drawing/2014/main" val="1437292959"/>
                    </a:ext>
                  </a:extLst>
                </a:gridCol>
                <a:gridCol w="1086990">
                  <a:extLst>
                    <a:ext uri="{9D8B030D-6E8A-4147-A177-3AD203B41FA5}">
                      <a16:colId xmlns:a16="http://schemas.microsoft.com/office/drawing/2014/main" val="3637107023"/>
                    </a:ext>
                  </a:extLst>
                </a:gridCol>
                <a:gridCol w="6549979">
                  <a:extLst>
                    <a:ext uri="{9D8B030D-6E8A-4147-A177-3AD203B41FA5}">
                      <a16:colId xmlns:a16="http://schemas.microsoft.com/office/drawing/2014/main" val="3625909650"/>
                    </a:ext>
                  </a:extLst>
                </a:gridCol>
              </a:tblGrid>
              <a:tr h="122605">
                <a:tc>
                  <a:txBody>
                    <a:bodyPr/>
                    <a:lstStyle/>
                    <a:p>
                      <a:pPr marL="0" marR="0" algn="ctr">
                        <a:lnSpc>
                          <a:spcPct val="107000"/>
                        </a:lnSpc>
                        <a:spcBef>
                          <a:spcPts val="0"/>
                        </a:spcBef>
                        <a:spcAft>
                          <a:spcPts val="0"/>
                        </a:spcAft>
                      </a:pPr>
                      <a:r>
                        <a:rPr lang="en-US" sz="1600">
                          <a:effectLst/>
                        </a:rPr>
                        <a:t>Cadet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Branch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Semester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942217530"/>
                  </a:ext>
                </a:extLst>
              </a:tr>
              <a:tr h="122605">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Navy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Christian 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Application 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66344295"/>
                  </a:ext>
                </a:extLst>
              </a:tr>
              <a:tr h="245211">
                <a:tc>
                  <a:txBody>
                    <a:bodyPr/>
                    <a:lstStyle/>
                    <a:p>
                      <a:pPr marL="0" marR="0" algn="ctr">
                        <a:lnSpc>
                          <a:spcPct val="107000"/>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Brendan 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Protection against Bruteforce Attacks with NGFW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970546686"/>
                  </a:ext>
                </a:extLst>
              </a:tr>
              <a:tr h="122605">
                <a:tc>
                  <a:txBody>
                    <a:bodyPr/>
                    <a:lstStyle/>
                    <a:p>
                      <a:pPr marL="0" marR="0" algn="ctr">
                        <a:lnSpc>
                          <a:spcPct val="107000"/>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Jack 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Mitigating Routing Hijacking Attacks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221867009"/>
                  </a:ext>
                </a:extLst>
              </a:tr>
              <a:tr h="233585">
                <a:tc>
                  <a:txBody>
                    <a:bodyPr/>
                    <a:lstStyle/>
                    <a:p>
                      <a:pPr marL="0" marR="0" algn="ctr">
                        <a:lnSpc>
                          <a:spcPct val="107000"/>
                        </a:lnSpc>
                        <a:spcBef>
                          <a:spcPts val="0"/>
                        </a:spcBef>
                        <a:spcAft>
                          <a:spcPts val="0"/>
                        </a:spcAft>
                      </a:pPr>
                      <a:r>
                        <a:rPr lang="en-US" sz="1600">
                          <a:effectLst/>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Matthew 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Mitigating Routing Hijacking Attacks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03797941"/>
                  </a:ext>
                </a:extLst>
              </a:tr>
              <a:tr h="245211">
                <a:tc>
                  <a:txBody>
                    <a:bodyPr/>
                    <a:lstStyle/>
                    <a:p>
                      <a:pPr marL="0" marR="0" algn="ctr">
                        <a:lnSpc>
                          <a:spcPct val="107000"/>
                        </a:lnSpc>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Chris 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Protection against Reconnaissance and Scan Attacks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000758313"/>
                  </a:ext>
                </a:extLst>
              </a:tr>
              <a:tr h="122605">
                <a:tc>
                  <a:txBody>
                    <a:bodyPr/>
                    <a:lstStyle/>
                    <a:p>
                      <a:pPr marL="0" marR="0" algn="ctr">
                        <a:lnSpc>
                          <a:spcPct val="107000"/>
                        </a:lnSpc>
                        <a:spcBef>
                          <a:spcPts val="0"/>
                        </a:spcBef>
                        <a:spcAft>
                          <a:spcPts val="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Jack 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Policy-based Forwarding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515415369"/>
                  </a:ext>
                </a:extLst>
              </a:tr>
              <a:tr h="233585">
                <a:tc>
                  <a:txBody>
                    <a:bodyPr/>
                    <a:lstStyle/>
                    <a:p>
                      <a:pPr marL="0" marR="0" algn="ctr">
                        <a:lnSpc>
                          <a:spcPct val="107000"/>
                        </a:lnSpc>
                        <a:spcBef>
                          <a:spcPts val="0"/>
                        </a:spcBef>
                        <a:spcAft>
                          <a:spcPts val="0"/>
                        </a:spcAft>
                      </a:pPr>
                      <a:r>
                        <a:rPr lang="en-US" sz="1600">
                          <a:effectLst/>
                        </a:rPr>
                        <a: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Army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Matthew 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Policy-based Forwarding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131273083"/>
                  </a:ext>
                </a:extLst>
              </a:tr>
              <a:tr h="245211">
                <a:tc>
                  <a:txBody>
                    <a:bodyPr/>
                    <a:lstStyle/>
                    <a:p>
                      <a:pPr marL="0" marR="0" algn="ctr">
                        <a:lnSpc>
                          <a:spcPct val="107000"/>
                        </a:lnSpc>
                        <a:spcBef>
                          <a:spcPts val="0"/>
                        </a:spcBef>
                        <a:spcAft>
                          <a:spcPts val="0"/>
                        </a:spcAft>
                      </a:pPr>
                      <a:r>
                        <a:rPr lang="en-US" sz="1600">
                          <a:effectLst/>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Keegan 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An open-source library for computer networks and cybersecurity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4119448509"/>
                  </a:ext>
                </a:extLst>
              </a:tr>
              <a:tr h="367816">
                <a:tc>
                  <a:txBody>
                    <a:bodyPr/>
                    <a:lstStyle/>
                    <a:p>
                      <a:pPr marL="0" marR="0" algn="ctr">
                        <a:lnSpc>
                          <a:spcPct val="107000"/>
                        </a:lnSpc>
                        <a:spcBef>
                          <a:spcPts val="0"/>
                        </a:spcBef>
                        <a:spcAft>
                          <a:spcPts val="0"/>
                        </a:spcAft>
                      </a:pPr>
                      <a:r>
                        <a:rPr lang="en-US" sz="1600">
                          <a:effectLst/>
                        </a:rPr>
                        <a:t>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Dakota 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Distributed Denial of Service (DDoS) Protection with Next Generation Firewalls (NGFWs)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993651422"/>
                  </a:ext>
                </a:extLst>
              </a:tr>
              <a:tr h="245211">
                <a:tc>
                  <a:txBody>
                    <a:bodyPr/>
                    <a:lstStyle/>
                    <a:p>
                      <a:pPr marL="0" marR="0" algn="ctr">
                        <a:lnSpc>
                          <a:spcPct val="107000"/>
                        </a:lnSpc>
                        <a:spcBef>
                          <a:spcPts val="0"/>
                        </a:spcBef>
                        <a:spcAft>
                          <a:spcPts val="0"/>
                        </a:spcAft>
                      </a:pPr>
                      <a:r>
                        <a:rPr lang="en-US" sz="16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Lauren 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Protection against Bruteforce Attacks with NGFW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682482967"/>
                  </a:ext>
                </a:extLst>
              </a:tr>
              <a:tr h="122605">
                <a:tc>
                  <a:txBody>
                    <a:bodyPr/>
                    <a:lstStyle/>
                    <a:p>
                      <a:pPr marL="0" marR="0" algn="ctr">
                        <a:lnSpc>
                          <a:spcPct val="107000"/>
                        </a:lnSpc>
                        <a:spcBef>
                          <a:spcPts val="0"/>
                        </a:spcBef>
                        <a:spcAft>
                          <a:spcPts val="0"/>
                        </a:spcAft>
                      </a:pPr>
                      <a:r>
                        <a:rPr lang="en-US" sz="1600">
                          <a:effectLst/>
                        </a:rPr>
                        <a:t>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Josue 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Site to site VPN with NGFWs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828220062"/>
                  </a:ext>
                </a:extLst>
              </a:tr>
              <a:tr h="367816">
                <a:tc>
                  <a:txBody>
                    <a:bodyPr/>
                    <a:lstStyle/>
                    <a:p>
                      <a:pPr marL="0" marR="0" algn="ctr">
                        <a:lnSpc>
                          <a:spcPct val="107000"/>
                        </a:lnSpc>
                        <a:spcBef>
                          <a:spcPts val="0"/>
                        </a:spcBef>
                        <a:spcAft>
                          <a:spcPts val="0"/>
                        </a:spcAft>
                      </a:pPr>
                      <a:r>
                        <a:rPr lang="en-US" sz="1600">
                          <a:effectLst/>
                        </a:rPr>
                        <a:t>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Brian 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Distributed Denial of Service (DDoS) Protection with Next Generation Firewalls (NGFWs)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489976558"/>
                  </a:ext>
                </a:extLst>
              </a:tr>
            </a:tbl>
          </a:graphicData>
        </a:graphic>
      </p:graphicFrame>
    </p:spTree>
    <p:extLst>
      <p:ext uri="{BB962C8B-B14F-4D97-AF65-F5344CB8AC3E}">
        <p14:creationId xmlns:p14="http://schemas.microsoft.com/office/powerpoint/2010/main" val="147151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100" indent="-292100">
              <a:buFont typeface="Arial" panose="020B0604020202020204" pitchFamily="34" charset="0"/>
              <a:buChar char="•"/>
            </a:pPr>
            <a:r>
              <a:rPr lang="en-US" b="1" dirty="0"/>
              <a:t>Goals: </a:t>
            </a:r>
          </a:p>
          <a:p>
            <a:pPr marL="461963" indent="-461963">
              <a:buNone/>
            </a:pPr>
            <a:r>
              <a:rPr lang="en-US" sz="1800" dirty="0">
                <a:solidFill>
                  <a:schemeClr val="accent1"/>
                </a:solidFill>
              </a:rPr>
              <a:t>2. </a:t>
            </a:r>
            <a:r>
              <a:rPr lang="en-US" sz="1800" dirty="0"/>
              <a:t>	 Establish an Undergraduate Research Program in Applied Cybersecurity.</a:t>
            </a:r>
          </a:p>
          <a:p>
            <a:pPr marL="517525" indent="0">
              <a:buNone/>
            </a:pPr>
            <a:r>
              <a:rPr lang="en-US" sz="1800" dirty="0"/>
              <a:t>Status: the program has been established. It supports between 10-12 students per semester ($4K).</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3820214"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9</a:t>
            </a:fld>
            <a:endParaRPr lang="en-US" dirty="0"/>
          </a:p>
        </p:txBody>
      </p:sp>
      <p:graphicFrame>
        <p:nvGraphicFramePr>
          <p:cNvPr id="5" name="Table 4">
            <a:extLst>
              <a:ext uri="{FF2B5EF4-FFF2-40B4-BE49-F238E27FC236}">
                <a16:creationId xmlns:a16="http://schemas.microsoft.com/office/drawing/2014/main" id="{8C4DC625-1301-4BC4-B895-6E58497BDE18}"/>
              </a:ext>
            </a:extLst>
          </p:cNvPr>
          <p:cNvGraphicFramePr>
            <a:graphicFrameLocks noGrp="1"/>
          </p:cNvGraphicFramePr>
          <p:nvPr>
            <p:extLst>
              <p:ext uri="{D42A27DB-BD31-4B8C-83A1-F6EECF244321}">
                <p14:modId xmlns:p14="http://schemas.microsoft.com/office/powerpoint/2010/main" val="3440530539"/>
              </p:ext>
            </p:extLst>
          </p:nvPr>
        </p:nvGraphicFramePr>
        <p:xfrm>
          <a:off x="979597" y="2313706"/>
          <a:ext cx="10220756" cy="2991612"/>
        </p:xfrm>
        <a:graphic>
          <a:graphicData uri="http://schemas.openxmlformats.org/drawingml/2006/table">
            <a:tbl>
              <a:tblPr firstRow="1" firstCol="1" bandRow="1">
                <a:tableStyleId>{5C22544A-7EE6-4342-B048-85BDC9FD1C3A}</a:tableStyleId>
              </a:tblPr>
              <a:tblGrid>
                <a:gridCol w="626724">
                  <a:extLst>
                    <a:ext uri="{9D8B030D-6E8A-4147-A177-3AD203B41FA5}">
                      <a16:colId xmlns:a16="http://schemas.microsoft.com/office/drawing/2014/main" val="2711597835"/>
                    </a:ext>
                  </a:extLst>
                </a:gridCol>
                <a:gridCol w="802572">
                  <a:extLst>
                    <a:ext uri="{9D8B030D-6E8A-4147-A177-3AD203B41FA5}">
                      <a16:colId xmlns:a16="http://schemas.microsoft.com/office/drawing/2014/main" val="4065877042"/>
                    </a:ext>
                  </a:extLst>
                </a:gridCol>
                <a:gridCol w="1154491">
                  <a:extLst>
                    <a:ext uri="{9D8B030D-6E8A-4147-A177-3AD203B41FA5}">
                      <a16:colId xmlns:a16="http://schemas.microsoft.com/office/drawing/2014/main" val="1437292959"/>
                    </a:ext>
                  </a:extLst>
                </a:gridCol>
                <a:gridCol w="1086990">
                  <a:extLst>
                    <a:ext uri="{9D8B030D-6E8A-4147-A177-3AD203B41FA5}">
                      <a16:colId xmlns:a16="http://schemas.microsoft.com/office/drawing/2014/main" val="3637107023"/>
                    </a:ext>
                  </a:extLst>
                </a:gridCol>
                <a:gridCol w="6549979">
                  <a:extLst>
                    <a:ext uri="{9D8B030D-6E8A-4147-A177-3AD203B41FA5}">
                      <a16:colId xmlns:a16="http://schemas.microsoft.com/office/drawing/2014/main" val="3625909650"/>
                    </a:ext>
                  </a:extLst>
                </a:gridCol>
              </a:tblGrid>
              <a:tr h="122605">
                <a:tc>
                  <a:txBody>
                    <a:bodyPr/>
                    <a:lstStyle/>
                    <a:p>
                      <a:pPr marL="0" marR="0" algn="ctr">
                        <a:lnSpc>
                          <a:spcPct val="107000"/>
                        </a:lnSpc>
                        <a:spcBef>
                          <a:spcPts val="0"/>
                        </a:spcBef>
                        <a:spcAft>
                          <a:spcPts val="0"/>
                        </a:spcAft>
                      </a:pPr>
                      <a:r>
                        <a:rPr lang="en-US" sz="1600">
                          <a:effectLst/>
                        </a:rPr>
                        <a:t>Cadet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Branch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Semester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gn="ctr">
                        <a:lnSpc>
                          <a:spcPct val="107000"/>
                        </a:lnSpc>
                        <a:spcBef>
                          <a:spcPts val="0"/>
                        </a:spcBef>
                        <a:spcAft>
                          <a:spcPts val="0"/>
                        </a:spcAft>
                      </a:pPr>
                      <a:r>
                        <a:rPr lang="en-US" sz="1600">
                          <a:effectLst/>
                        </a:rPr>
                        <a:t>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942217530"/>
                  </a:ext>
                </a:extLst>
              </a:tr>
              <a:tr h="245211">
                <a:tc>
                  <a:txBody>
                    <a:bodyPr/>
                    <a:lstStyle/>
                    <a:p>
                      <a:pPr marL="0" marR="0" algn="ctr">
                        <a:lnSpc>
                          <a:spcPct val="107000"/>
                        </a:lnSpc>
                        <a:spcBef>
                          <a:spcPts val="0"/>
                        </a:spcBef>
                        <a:spcAft>
                          <a:spcPts val="0"/>
                        </a:spcAft>
                      </a:pPr>
                      <a:r>
                        <a:rPr lang="en-US" sz="1600">
                          <a:effectLst/>
                        </a:rPr>
                        <a:t>13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Kyle 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Protection against Reconnaissance and Scan Attacks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419005036"/>
                  </a:ext>
                </a:extLst>
              </a:tr>
              <a:tr h="122605">
                <a:tc>
                  <a:txBody>
                    <a:bodyPr/>
                    <a:lstStyle/>
                    <a:p>
                      <a:pPr marL="0" marR="0" algn="ctr">
                        <a:lnSpc>
                          <a:spcPct val="107000"/>
                        </a:lnSpc>
                        <a:spcBef>
                          <a:spcPts val="0"/>
                        </a:spcBef>
                        <a:spcAft>
                          <a:spcPts val="0"/>
                        </a:spcAft>
                      </a:pPr>
                      <a:r>
                        <a:rPr lang="en-US" sz="1600">
                          <a:effectLst/>
                        </a:rPr>
                        <a:t>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Ryan 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IPsec VPN with Routers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353363666"/>
                  </a:ext>
                </a:extLst>
              </a:tr>
              <a:tr h="122605">
                <a:tc>
                  <a:txBody>
                    <a:bodyPr/>
                    <a:lstStyle/>
                    <a:p>
                      <a:pPr marL="0" marR="0" algn="ctr">
                        <a:lnSpc>
                          <a:spcPct val="107000"/>
                        </a:lnSpc>
                        <a:spcBef>
                          <a:spcPts val="0"/>
                        </a:spcBef>
                        <a:spcAft>
                          <a:spcPts val="0"/>
                        </a:spcAft>
                      </a:pPr>
                      <a:r>
                        <a:rPr lang="en-US" sz="1600">
                          <a:effectLst/>
                        </a:rPr>
                        <a:t>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Nathan 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Fall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Site to site VPN with NGFWs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398633190"/>
                  </a:ext>
                </a:extLst>
              </a:tr>
              <a:tr h="122605">
                <a:tc>
                  <a:txBody>
                    <a:bodyPr/>
                    <a:lstStyle/>
                    <a:p>
                      <a:pPr marL="0" marR="0" algn="ctr">
                        <a:lnSpc>
                          <a:spcPct val="107000"/>
                        </a:lnSpc>
                        <a:spcBef>
                          <a:spcPts val="0"/>
                        </a:spcBef>
                        <a:spcAft>
                          <a:spcPts val="0"/>
                        </a:spcAft>
                      </a:pPr>
                      <a:r>
                        <a:rPr lang="en-US" sz="1600">
                          <a:effectLst/>
                        </a:rPr>
                        <a:t>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Bryson 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External Dynamic List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013432778"/>
                  </a:ext>
                </a:extLst>
              </a:tr>
              <a:tr h="122605">
                <a:tc>
                  <a:txBody>
                    <a:bodyPr/>
                    <a:lstStyle/>
                    <a:p>
                      <a:pPr marL="0" marR="0" algn="ctr">
                        <a:lnSpc>
                          <a:spcPct val="107000"/>
                        </a:lnSpc>
                        <a:spcBef>
                          <a:spcPts val="0"/>
                        </a:spcBef>
                        <a:spcAft>
                          <a:spcPts val="0"/>
                        </a:spcAft>
                      </a:pPr>
                      <a:r>
                        <a:rPr lang="en-US" sz="1600">
                          <a:effectLst/>
                        </a:rPr>
                        <a:t>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Ryan 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IPsec VPN with Next Generation Firewalls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4183296110"/>
                  </a:ext>
                </a:extLst>
              </a:tr>
              <a:tr h="122605">
                <a:tc>
                  <a:txBody>
                    <a:bodyPr/>
                    <a:lstStyle/>
                    <a:p>
                      <a:pPr marL="0" marR="0" algn="ctr">
                        <a:lnSpc>
                          <a:spcPct val="107000"/>
                        </a:lnSpc>
                        <a:spcBef>
                          <a:spcPts val="0"/>
                        </a:spcBef>
                        <a:spcAft>
                          <a:spcPts val="0"/>
                        </a:spcAft>
                      </a:pPr>
                      <a:r>
                        <a:rPr lang="en-US" sz="1600">
                          <a:effectLst/>
                        </a:rPr>
                        <a:t>18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Brad 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Application 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388130765"/>
                  </a:ext>
                </a:extLst>
              </a:tr>
              <a:tr h="122605">
                <a:tc>
                  <a:txBody>
                    <a:bodyPr/>
                    <a:lstStyle/>
                    <a:p>
                      <a:pPr marL="0" marR="0" algn="ctr">
                        <a:lnSpc>
                          <a:spcPct val="107000"/>
                        </a:lnSpc>
                        <a:spcBef>
                          <a:spcPts val="0"/>
                        </a:spcBef>
                        <a:spcAft>
                          <a:spcPts val="0"/>
                        </a:spcAft>
                      </a:pPr>
                      <a:r>
                        <a:rPr lang="en-US" sz="1600">
                          <a:effectLst/>
                        </a:rPr>
                        <a:t>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Zach 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External Dynamic List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085159568"/>
                  </a:ext>
                </a:extLst>
              </a:tr>
              <a:tr h="122605">
                <a:tc>
                  <a:txBody>
                    <a:bodyPr/>
                    <a:lstStyle/>
                    <a:p>
                      <a:pPr marL="0" marR="0" algn="ctr">
                        <a:lnSpc>
                          <a:spcPct val="107000"/>
                        </a:lnSpc>
                        <a:spcBef>
                          <a:spcPts val="0"/>
                        </a:spcBef>
                        <a:spcAft>
                          <a:spcPts val="0"/>
                        </a:spcAft>
                      </a:pPr>
                      <a:r>
                        <a:rPr lang="en-US" sz="1600">
                          <a:effectLst/>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Nathan 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Geoblocking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191404206"/>
                  </a:ext>
                </a:extLst>
              </a:tr>
              <a:tr h="122605">
                <a:tc>
                  <a:txBody>
                    <a:bodyPr/>
                    <a:lstStyle/>
                    <a:p>
                      <a:pPr marL="0" marR="0" algn="ctr">
                        <a:lnSpc>
                          <a:spcPct val="107000"/>
                        </a:lnSpc>
                        <a:spcBef>
                          <a:spcPts val="0"/>
                        </a:spcBef>
                        <a:spcAft>
                          <a:spcPts val="0"/>
                        </a:spcAft>
                      </a:pPr>
                      <a:r>
                        <a:rPr lang="en-US" sz="1600">
                          <a:effectLst/>
                        </a:rPr>
                        <a:t>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 None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Ty 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a:effectLst/>
                        </a:rPr>
                        <a:t>Spring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tc>
                  <a:txBody>
                    <a:bodyPr/>
                    <a:lstStyle/>
                    <a:p>
                      <a:pPr marL="0" marR="0">
                        <a:lnSpc>
                          <a:spcPct val="107000"/>
                        </a:lnSpc>
                        <a:spcBef>
                          <a:spcPts val="0"/>
                        </a:spcBef>
                        <a:spcAft>
                          <a:spcPts val="0"/>
                        </a:spcAft>
                      </a:pPr>
                      <a:r>
                        <a:rPr lang="en-US" sz="1600" dirty="0">
                          <a:effectLst/>
                        </a:rPr>
                        <a:t>Geoblocking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140596263"/>
                  </a:ext>
                </a:extLst>
              </a:tr>
              <a:tr h="122605">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22</a:t>
                      </a:r>
                    </a:p>
                  </a:txBody>
                  <a:tcPr marL="45660" marR="45660" marT="0" marB="0" anchor="b"/>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Army</a:t>
                      </a:r>
                    </a:p>
                  </a:txBody>
                  <a:tcPr marL="45660" marR="45660" marT="0" marB="0" anchor="b"/>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Tucker B</a:t>
                      </a:r>
                    </a:p>
                  </a:txBody>
                  <a:tcPr marL="45660" marR="45660" marT="0" marB="0" anchor="b"/>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Fall 2021</a:t>
                      </a:r>
                    </a:p>
                  </a:txBody>
                  <a:tcPr marL="45660" marR="45660" marT="0" marB="0" anchor="b"/>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Preventing Attacks on UDP / UDP abuses </a:t>
                      </a:r>
                    </a:p>
                  </a:txBody>
                  <a:tcPr marL="45660" marR="45660" marT="0" marB="0" anchor="b"/>
                </a:tc>
                <a:extLst>
                  <a:ext uri="{0D108BD9-81ED-4DB2-BD59-A6C34878D82A}">
                    <a16:rowId xmlns:a16="http://schemas.microsoft.com/office/drawing/2014/main" val="1291454052"/>
                  </a:ext>
                </a:extLst>
              </a:tr>
              <a:tr h="122605">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23</a:t>
                      </a:r>
                    </a:p>
                  </a:txBody>
                  <a:tcPr marL="45660" marR="45660" marT="0" marB="0" anchor="b"/>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None</a:t>
                      </a:r>
                    </a:p>
                  </a:txBody>
                  <a:tcPr marL="45660" marR="45660" marT="0" marB="0" anchor="b"/>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Collins K</a:t>
                      </a:r>
                    </a:p>
                  </a:txBody>
                  <a:tcPr marL="45660" marR="45660" marT="0" marB="0" anchor="b"/>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Fall 2021</a:t>
                      </a:r>
                    </a:p>
                  </a:txBody>
                  <a:tcPr marL="45660" marR="45660" marT="0" marB="0" anchor="b"/>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Preventing Attacks on UDP / UDP abuses</a:t>
                      </a:r>
                    </a:p>
                  </a:txBody>
                  <a:tcPr marL="45660" marR="45660" marT="0" marB="0" anchor="b"/>
                </a:tc>
                <a:extLst>
                  <a:ext uri="{0D108BD9-81ED-4DB2-BD59-A6C34878D82A}">
                    <a16:rowId xmlns:a16="http://schemas.microsoft.com/office/drawing/2014/main" val="1837089692"/>
                  </a:ext>
                </a:extLst>
              </a:tr>
            </a:tbl>
          </a:graphicData>
        </a:graphic>
      </p:graphicFrame>
    </p:spTree>
    <p:extLst>
      <p:ext uri="{BB962C8B-B14F-4D97-AF65-F5344CB8AC3E}">
        <p14:creationId xmlns:p14="http://schemas.microsoft.com/office/powerpoint/2010/main" val="4038784662"/>
      </p:ext>
    </p:extLst>
  </p:cSld>
  <p:clrMapOvr>
    <a:masterClrMapping/>
  </p:clrMapOvr>
</p:sld>
</file>

<file path=ppt/theme/theme1.xml><?xml version="1.0" encoding="utf-8"?>
<a:theme xmlns:a="http://schemas.openxmlformats.org/drawingml/2006/main" name="Retrospec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10106</TotalTime>
  <Words>2170</Words>
  <Application>Microsoft Office PowerPoint</Application>
  <PresentationFormat>Widescreen</PresentationFormat>
  <Paragraphs>439</Paragraphs>
  <Slides>26</Slides>
  <Notes>13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8" baseType="lpstr">
      <vt:lpstr>-apple-system</vt:lpstr>
      <vt:lpstr>Arial</vt:lpstr>
      <vt:lpstr>Berlingske Sans</vt:lpstr>
      <vt:lpstr>Calibri</vt:lpstr>
      <vt:lpstr>Calibri Light</vt:lpstr>
      <vt:lpstr>Google Sans</vt:lpstr>
      <vt:lpstr>Roboto</vt:lpstr>
      <vt:lpstr>Times New Roman</vt:lpstr>
      <vt:lpstr>Wingdings</vt:lpstr>
      <vt:lpstr>Wingdings 2</vt:lpstr>
      <vt:lpstr>Retrospect</vt:lpstr>
      <vt:lpstr>Visio</vt:lpstr>
      <vt:lpstr>PowerPoint Presentation</vt:lpstr>
      <vt:lpstr>USC Team</vt:lpstr>
      <vt:lpstr>USC Team</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Project Overview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Kfoury, Elie</cp:lastModifiedBy>
  <cp:revision>70</cp:revision>
  <dcterms:created xsi:type="dcterms:W3CDTF">2020-04-03T21:33:21Z</dcterms:created>
  <dcterms:modified xsi:type="dcterms:W3CDTF">2021-11-11T15:43:23Z</dcterms:modified>
</cp:coreProperties>
</file>