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9239250" cy="11982450"/>
  <p:embeddedFontLst>
    <p:embeddedFont>
      <p:font typeface="Cambria Math" panose="02040503050406030204" pitchFamily="18" charset="0"/>
      <p:regular r:id="rId8"/>
    </p:embeddedFont>
    <p:embeddedFont>
      <p:font typeface="Quattrocento" panose="02020502030000000404" pitchFamily="18" charset="0"/>
      <p:regular r:id="rId9"/>
      <p:bold r:id="rId10"/>
    </p:embeddedFont>
    <p:embeddedFont>
      <p:font typeface="Quattrocento Sans" panose="020B0502050000020003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F93"/>
    <a:srgbClr val="8E0000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0A134-E0E8-482C-94B3-3464B4075C05}" v="1606" dt="2025-10-03T16:17:42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>
        <p:scale>
          <a:sx n="50" d="100"/>
          <a:sy n="50" d="100"/>
        </p:scale>
        <p:origin x="2100" y="-5784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ueiri, Samia" userId="b81b9bbb-c87f-490f-9bf9-c5942ec705de" providerId="ADAL" clId="{28651051-5F40-41E7-92BC-0B48539B80E0}"/>
    <pc:docChg chg="undo custSel modSld">
      <pc:chgData name="Choueiri, Samia" userId="b81b9bbb-c87f-490f-9bf9-c5942ec705de" providerId="ADAL" clId="{28651051-5F40-41E7-92BC-0B48539B80E0}" dt="2025-10-06T17:37:18.281" v="3310" actId="20577"/>
      <pc:docMkLst>
        <pc:docMk/>
      </pc:docMkLst>
      <pc:sldChg chg="addSp delSp modSp mod">
        <pc:chgData name="Choueiri, Samia" userId="b81b9bbb-c87f-490f-9bf9-c5942ec705de" providerId="ADAL" clId="{28651051-5F40-41E7-92BC-0B48539B80E0}" dt="2025-10-06T17:37:18.281" v="3310" actId="20577"/>
        <pc:sldMkLst>
          <pc:docMk/>
          <pc:sldMk cId="0" sldId="256"/>
        </pc:sldMkLst>
        <pc:spChg chg="mod">
          <ac:chgData name="Choueiri, Samia" userId="b81b9bbb-c87f-490f-9bf9-c5942ec705de" providerId="ADAL" clId="{28651051-5F40-41E7-92BC-0B48539B80E0}" dt="2025-09-28T17:31:49.711" v="1212" actId="21"/>
          <ac:spMkLst>
            <pc:docMk/>
            <pc:sldMk cId="0" sldId="256"/>
            <ac:spMk id="3" creationId="{BF856385-963A-2689-09F5-2763CAAA51FE}"/>
          </ac:spMkLst>
        </pc:spChg>
        <pc:spChg chg="mod">
          <ac:chgData name="Choueiri, Samia" userId="b81b9bbb-c87f-490f-9bf9-c5942ec705de" providerId="ADAL" clId="{28651051-5F40-41E7-92BC-0B48539B80E0}" dt="2025-10-06T17:37:02.169" v="3309" actId="20577"/>
          <ac:spMkLst>
            <pc:docMk/>
            <pc:sldMk cId="0" sldId="256"/>
            <ac:spMk id="5" creationId="{EC696430-E3E8-19CA-D66C-67559A8443C4}"/>
          </ac:spMkLst>
        </pc:spChg>
        <pc:spChg chg="add mod">
          <ac:chgData name="Choueiri, Samia" userId="b81b9bbb-c87f-490f-9bf9-c5942ec705de" providerId="ADAL" clId="{28651051-5F40-41E7-92BC-0B48539B80E0}" dt="2025-09-28T20:22:31.350" v="2608"/>
          <ac:spMkLst>
            <pc:docMk/>
            <pc:sldMk cId="0" sldId="256"/>
            <ac:spMk id="16" creationId="{020C120B-ED33-FCFA-4055-487F08C21818}"/>
          </ac:spMkLst>
        </pc:spChg>
        <pc:spChg chg="add mod">
          <ac:chgData name="Choueiri, Samia" userId="b81b9bbb-c87f-490f-9bf9-c5942ec705de" providerId="ADAL" clId="{28651051-5F40-41E7-92BC-0B48539B80E0}" dt="2025-10-03T16:17:42.079" v="3304" actId="20577"/>
          <ac:spMkLst>
            <pc:docMk/>
            <pc:sldMk cId="0" sldId="256"/>
            <ac:spMk id="21" creationId="{A02ECF16-302E-5958-3CC6-A2E9B5612015}"/>
          </ac:spMkLst>
        </pc:spChg>
        <pc:spChg chg="mod">
          <ac:chgData name="Choueiri, Samia" userId="b81b9bbb-c87f-490f-9bf9-c5942ec705de" providerId="ADAL" clId="{28651051-5F40-41E7-92BC-0B48539B80E0}" dt="2025-09-28T19:56:51.746" v="2070" actId="14100"/>
          <ac:spMkLst>
            <pc:docMk/>
            <pc:sldMk cId="0" sldId="256"/>
            <ac:spMk id="22" creationId="{C32B8E3A-095C-DDEF-F5F2-153EEAC78AC4}"/>
          </ac:spMkLst>
        </pc:spChg>
        <pc:spChg chg="mod">
          <ac:chgData name="Choueiri, Samia" userId="b81b9bbb-c87f-490f-9bf9-c5942ec705de" providerId="ADAL" clId="{28651051-5F40-41E7-92BC-0B48539B80E0}" dt="2025-09-28T23:04:03.615" v="3300"/>
          <ac:spMkLst>
            <pc:docMk/>
            <pc:sldMk cId="0" sldId="256"/>
            <ac:spMk id="24" creationId="{FAE9512F-8FA2-CFC4-4F37-1963A2FE1176}"/>
          </ac:spMkLst>
        </pc:spChg>
        <pc:spChg chg="mod">
          <ac:chgData name="Choueiri, Samia" userId="b81b9bbb-c87f-490f-9bf9-c5942ec705de" providerId="ADAL" clId="{28651051-5F40-41E7-92BC-0B48539B80E0}" dt="2025-09-28T17:46:09.495" v="1391" actId="20577"/>
          <ac:spMkLst>
            <pc:docMk/>
            <pc:sldMk cId="0" sldId="256"/>
            <ac:spMk id="26" creationId="{5AA68CD2-B60D-F8DD-692B-9864F20D7C3F}"/>
          </ac:spMkLst>
        </pc:spChg>
        <pc:spChg chg="add mod">
          <ac:chgData name="Choueiri, Samia" userId="b81b9bbb-c87f-490f-9bf9-c5942ec705de" providerId="ADAL" clId="{28651051-5F40-41E7-92BC-0B48539B80E0}" dt="2025-09-28T20:21:55.306" v="2607" actId="1036"/>
          <ac:spMkLst>
            <pc:docMk/>
            <pc:sldMk cId="0" sldId="256"/>
            <ac:spMk id="30" creationId="{FE9F5CF3-5976-7DA8-68FC-AC75000E58C1}"/>
          </ac:spMkLst>
        </pc:spChg>
        <pc:spChg chg="mod">
          <ac:chgData name="Choueiri, Samia" userId="b81b9bbb-c87f-490f-9bf9-c5942ec705de" providerId="ADAL" clId="{28651051-5F40-41E7-92BC-0B48539B80E0}" dt="2025-09-28T22:07:32.937" v="3281" actId="20577"/>
          <ac:spMkLst>
            <pc:docMk/>
            <pc:sldMk cId="0" sldId="256"/>
            <ac:spMk id="42" creationId="{A2B780AA-1835-403D-9431-C77CA5DD4AFE}"/>
          </ac:spMkLst>
        </pc:spChg>
        <pc:spChg chg="mod">
          <ac:chgData name="Choueiri, Samia" userId="b81b9bbb-c87f-490f-9bf9-c5942ec705de" providerId="ADAL" clId="{28651051-5F40-41E7-92BC-0B48539B80E0}" dt="2025-09-28T16:28:38.972" v="176" actId="20577"/>
          <ac:spMkLst>
            <pc:docMk/>
            <pc:sldMk cId="0" sldId="256"/>
            <ac:spMk id="51" creationId="{652990E8-C7D0-A77C-729B-F6D5121E30FE}"/>
          </ac:spMkLst>
        </pc:spChg>
        <pc:spChg chg="mod">
          <ac:chgData name="Choueiri, Samia" userId="b81b9bbb-c87f-490f-9bf9-c5942ec705de" providerId="ADAL" clId="{28651051-5F40-41E7-92BC-0B48539B80E0}" dt="2025-09-28T20:22:59.724" v="2612" actId="1035"/>
          <ac:spMkLst>
            <pc:docMk/>
            <pc:sldMk cId="0" sldId="256"/>
            <ac:spMk id="57" creationId="{B4512EA1-A5E6-CBF3-8F9E-C552C66052C7}"/>
          </ac:spMkLst>
        </pc:spChg>
        <pc:spChg chg="mod">
          <ac:chgData name="Choueiri, Samia" userId="b81b9bbb-c87f-490f-9bf9-c5942ec705de" providerId="ADAL" clId="{28651051-5F40-41E7-92BC-0B48539B80E0}" dt="2025-10-03T16:16:05.350" v="3303" actId="20577"/>
          <ac:spMkLst>
            <pc:docMk/>
            <pc:sldMk cId="0" sldId="256"/>
            <ac:spMk id="59" creationId="{D12D084C-CEA3-4E5E-9D37-2D0AC229718D}"/>
          </ac:spMkLst>
        </pc:spChg>
        <pc:spChg chg="mod">
          <ac:chgData name="Choueiri, Samia" userId="b81b9bbb-c87f-490f-9bf9-c5942ec705de" providerId="ADAL" clId="{28651051-5F40-41E7-92BC-0B48539B80E0}" dt="2025-10-03T16:18:17.461" v="3308" actId="20577"/>
          <ac:spMkLst>
            <pc:docMk/>
            <pc:sldMk cId="0" sldId="256"/>
            <ac:spMk id="62" creationId="{2A56E4EC-596F-F90E-1CA8-4319E7E598F5}"/>
          </ac:spMkLst>
        </pc:spChg>
        <pc:spChg chg="mod">
          <ac:chgData name="Choueiri, Samia" userId="b81b9bbb-c87f-490f-9bf9-c5942ec705de" providerId="ADAL" clId="{28651051-5F40-41E7-92BC-0B48539B80E0}" dt="2025-09-28T16:15:29.370" v="17"/>
          <ac:spMkLst>
            <pc:docMk/>
            <pc:sldMk cId="0" sldId="256"/>
            <ac:spMk id="70" creationId="{425621FB-070F-446E-BA36-4A66EBF8DEF2}"/>
          </ac:spMkLst>
        </pc:spChg>
        <pc:spChg chg="mod">
          <ac:chgData name="Choueiri, Samia" userId="b81b9bbb-c87f-490f-9bf9-c5942ec705de" providerId="ADAL" clId="{28651051-5F40-41E7-92BC-0B48539B80E0}" dt="2025-09-28T16:27:31.677" v="171" actId="20577"/>
          <ac:spMkLst>
            <pc:docMk/>
            <pc:sldMk cId="0" sldId="256"/>
            <ac:spMk id="73" creationId="{D5A32123-7974-4A0F-B8DF-6C82FB22F596}"/>
          </ac:spMkLst>
        </pc:spChg>
        <pc:spChg chg="mod">
          <ac:chgData name="Choueiri, Samia" userId="b81b9bbb-c87f-490f-9bf9-c5942ec705de" providerId="ADAL" clId="{28651051-5F40-41E7-92BC-0B48539B80E0}" dt="2025-09-28T19:52:47.836" v="1782" actId="1035"/>
          <ac:spMkLst>
            <pc:docMk/>
            <pc:sldMk cId="0" sldId="256"/>
            <ac:spMk id="82" creationId="{D026A6A3-D6D2-4951-8B04-EF51015D25DB}"/>
          </ac:spMkLst>
        </pc:spChg>
        <pc:spChg chg="mod">
          <ac:chgData name="Choueiri, Samia" userId="b81b9bbb-c87f-490f-9bf9-c5942ec705de" providerId="ADAL" clId="{28651051-5F40-41E7-92BC-0B48539B80E0}" dt="2025-09-28T23:03:24.249" v="3298"/>
          <ac:spMkLst>
            <pc:docMk/>
            <pc:sldMk cId="0" sldId="256"/>
            <ac:spMk id="84" creationId="{3D96BB99-3F6E-4E73-BA6B-A122D83B12A2}"/>
          </ac:spMkLst>
        </pc:spChg>
        <pc:spChg chg="add del mod">
          <ac:chgData name="Choueiri, Samia" userId="b81b9bbb-c87f-490f-9bf9-c5942ec705de" providerId="ADAL" clId="{28651051-5F40-41E7-92BC-0B48539B80E0}" dt="2025-09-28T19:56:59.177" v="2071" actId="14100"/>
          <ac:spMkLst>
            <pc:docMk/>
            <pc:sldMk cId="0" sldId="256"/>
            <ac:spMk id="86" creationId="{4FD218A6-E0D9-8A84-B966-751D76A1B489}"/>
          </ac:spMkLst>
        </pc:spChg>
        <pc:spChg chg="add del mod">
          <ac:chgData name="Choueiri, Samia" userId="b81b9bbb-c87f-490f-9bf9-c5942ec705de" providerId="ADAL" clId="{28651051-5F40-41E7-92BC-0B48539B80E0}" dt="2025-09-28T23:04:32.569" v="3302" actId="20577"/>
          <ac:spMkLst>
            <pc:docMk/>
            <pc:sldMk cId="0" sldId="256"/>
            <ac:spMk id="87" creationId="{AE736E1A-17E1-08B2-5B89-71135401661D}"/>
          </ac:spMkLst>
        </pc:spChg>
        <pc:spChg chg="mod">
          <ac:chgData name="Choueiri, Samia" userId="b81b9bbb-c87f-490f-9bf9-c5942ec705de" providerId="ADAL" clId="{28651051-5F40-41E7-92BC-0B48539B80E0}" dt="2025-09-28T22:51:29.386" v="3297" actId="20577"/>
          <ac:spMkLst>
            <pc:docMk/>
            <pc:sldMk cId="0" sldId="256"/>
            <ac:spMk id="89" creationId="{9742DD1E-D7E3-4AB1-8A17-D5B59B6AB38B}"/>
          </ac:spMkLst>
        </pc:spChg>
        <pc:spChg chg="mod">
          <ac:chgData name="Choueiri, Samia" userId="b81b9bbb-c87f-490f-9bf9-c5942ec705de" providerId="ADAL" clId="{28651051-5F40-41E7-92BC-0B48539B80E0}" dt="2025-09-28T20:46:16.316" v="3082" actId="554"/>
          <ac:spMkLst>
            <pc:docMk/>
            <pc:sldMk cId="0" sldId="256"/>
            <ac:spMk id="92" creationId="{4591FFA6-F7A3-D3EE-D702-B4FF77364A55}"/>
          </ac:spMkLst>
        </pc:spChg>
        <pc:spChg chg="add del mod">
          <ac:chgData name="Choueiri, Samia" userId="b81b9bbb-c87f-490f-9bf9-c5942ec705de" providerId="ADAL" clId="{28651051-5F40-41E7-92BC-0B48539B80E0}" dt="2025-09-28T22:05:47.958" v="3267" actId="20577"/>
          <ac:spMkLst>
            <pc:docMk/>
            <pc:sldMk cId="0" sldId="256"/>
            <ac:spMk id="93" creationId="{639376DE-EE71-9AA0-627B-5E474784AAEF}"/>
          </ac:spMkLst>
        </pc:spChg>
        <pc:spChg chg="mod">
          <ac:chgData name="Choueiri, Samia" userId="b81b9bbb-c87f-490f-9bf9-c5942ec705de" providerId="ADAL" clId="{28651051-5F40-41E7-92BC-0B48539B80E0}" dt="2025-09-28T22:06:26.818" v="3270" actId="12789"/>
          <ac:spMkLst>
            <pc:docMk/>
            <pc:sldMk cId="0" sldId="256"/>
            <ac:spMk id="94" creationId="{BA906994-298C-70B5-4B95-53701176B242}"/>
          </ac:spMkLst>
        </pc:spChg>
        <pc:spChg chg="add del mod">
          <ac:chgData name="Choueiri, Samia" userId="b81b9bbb-c87f-490f-9bf9-c5942ec705de" providerId="ADAL" clId="{28651051-5F40-41E7-92BC-0B48539B80E0}" dt="2025-09-28T22:06:26.818" v="3270" actId="12789"/>
          <ac:spMkLst>
            <pc:docMk/>
            <pc:sldMk cId="0" sldId="256"/>
            <ac:spMk id="95" creationId="{46039920-892F-872B-BE87-8B0993C0DA8E}"/>
          </ac:spMkLst>
        </pc:spChg>
        <pc:spChg chg="mod">
          <ac:chgData name="Choueiri, Samia" userId="b81b9bbb-c87f-490f-9bf9-c5942ec705de" providerId="ADAL" clId="{28651051-5F40-41E7-92BC-0B48539B80E0}" dt="2025-10-06T17:37:18.281" v="3310" actId="20577"/>
          <ac:spMkLst>
            <pc:docMk/>
            <pc:sldMk cId="0" sldId="256"/>
            <ac:spMk id="109" creationId="{1C903543-5F9B-E5BD-EFB0-F63FF8234509}"/>
          </ac:spMkLst>
        </pc:spChg>
        <pc:picChg chg="add mod">
          <ac:chgData name="Choueiri, Samia" userId="b81b9bbb-c87f-490f-9bf9-c5942ec705de" providerId="ADAL" clId="{28651051-5F40-41E7-92BC-0B48539B80E0}" dt="2025-09-28T17:32:19.936" v="1233" actId="1036"/>
          <ac:picMkLst>
            <pc:docMk/>
            <pc:sldMk cId="0" sldId="256"/>
            <ac:picMk id="8" creationId="{A19BEBBE-67BC-07C9-BA42-642200D7330F}"/>
          </ac:picMkLst>
        </pc:picChg>
        <pc:picChg chg="add mod">
          <ac:chgData name="Choueiri, Samia" userId="b81b9bbb-c87f-490f-9bf9-c5942ec705de" providerId="ADAL" clId="{28651051-5F40-41E7-92BC-0B48539B80E0}" dt="2025-09-28T19:54:41.102" v="1796" actId="1076"/>
          <ac:picMkLst>
            <pc:docMk/>
            <pc:sldMk cId="0" sldId="256"/>
            <ac:picMk id="13" creationId="{BB1DABF5-F22C-0013-E6C5-292252FBB9BB}"/>
          </ac:picMkLst>
        </pc:picChg>
        <pc:picChg chg="add mod">
          <ac:chgData name="Choueiri, Samia" userId="b81b9bbb-c87f-490f-9bf9-c5942ec705de" providerId="ADAL" clId="{28651051-5F40-41E7-92BC-0B48539B80E0}" dt="2025-09-28T19:55:15.728" v="1800" actId="1076"/>
          <ac:picMkLst>
            <pc:docMk/>
            <pc:sldMk cId="0" sldId="256"/>
            <ac:picMk id="15" creationId="{32E4803D-C153-B150-5FDC-6F305A7DD061}"/>
          </ac:picMkLst>
        </pc:picChg>
        <pc:picChg chg="add mod">
          <ac:chgData name="Choueiri, Samia" userId="b81b9bbb-c87f-490f-9bf9-c5942ec705de" providerId="ADAL" clId="{28651051-5F40-41E7-92BC-0B48539B80E0}" dt="2025-09-28T20:20:23.127" v="2557" actId="1036"/>
          <ac:picMkLst>
            <pc:docMk/>
            <pc:sldMk cId="0" sldId="256"/>
            <ac:picMk id="20" creationId="{C41F15E1-16C9-8F49-36DF-2874815F7E55}"/>
          </ac:picMkLst>
        </pc:picChg>
        <pc:picChg chg="add mod">
          <ac:chgData name="Choueiri, Samia" userId="b81b9bbb-c87f-490f-9bf9-c5942ec705de" providerId="ADAL" clId="{28651051-5F40-41E7-92BC-0B48539B80E0}" dt="2025-09-28T20:21:55.306" v="2607" actId="1036"/>
          <ac:picMkLst>
            <pc:docMk/>
            <pc:sldMk cId="0" sldId="256"/>
            <ac:picMk id="29" creationId="{3B74C00C-9C0C-A573-9FE9-77C65490703E}"/>
          </ac:picMkLst>
        </pc:picChg>
        <pc:picChg chg="add mod modCrop">
          <ac:chgData name="Choueiri, Samia" userId="b81b9bbb-c87f-490f-9bf9-c5942ec705de" providerId="ADAL" clId="{28651051-5F40-41E7-92BC-0B48539B80E0}" dt="2025-09-28T22:06:32.084" v="3272" actId="1035"/>
          <ac:picMkLst>
            <pc:docMk/>
            <pc:sldMk cId="0" sldId="256"/>
            <ac:picMk id="32" creationId="{BF8B6B22-BBD4-EDB3-93EC-0B4FF41A501F}"/>
          </ac:picMkLst>
        </pc:picChg>
      </pc:sldChg>
    </pc:docChg>
  </pc:docChgLst>
  <pc:docChgLst>
    <pc:chgData name="Choueiri, Samia" userId="b81b9bbb-c87f-490f-9bf9-c5942ec705de" providerId="ADAL" clId="{C0C6888D-7B7D-4AE8-9550-F11A64A47FB8}"/>
    <pc:docChg chg="undo custSel modSld">
      <pc:chgData name="Choueiri, Samia" userId="b81b9bbb-c87f-490f-9bf9-c5942ec705de" providerId="ADAL" clId="{C0C6888D-7B7D-4AE8-9550-F11A64A47FB8}" dt="2025-03-04T18:51:04.198" v="3932" actId="20577"/>
      <pc:docMkLst>
        <pc:docMk/>
      </pc:docMkLst>
      <pc:sldChg chg="addSp delSp modSp mod">
        <pc:chgData name="Choueiri, Samia" userId="b81b9bbb-c87f-490f-9bf9-c5942ec705de" providerId="ADAL" clId="{C0C6888D-7B7D-4AE8-9550-F11A64A47FB8}" dt="2025-03-04T18:51:04.198" v="3932" actId="20577"/>
        <pc:sldMkLst>
          <pc:docMk/>
          <pc:sldMk cId="0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2738" y="889000"/>
            <a:ext cx="60594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7625"/>
            <a:ext cx="9874956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1317625"/>
            <a:ext cx="29492222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7680325"/>
            <a:ext cx="19683588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0325"/>
            <a:ext cx="19683589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D875F7C-F85D-6757-0171-286E3D0CDDC0}"/>
              </a:ext>
            </a:extLst>
          </p:cNvPr>
          <p:cNvSpPr/>
          <p:nvPr/>
        </p:nvSpPr>
        <p:spPr>
          <a:xfrm>
            <a:off x="11545750" y="26100520"/>
            <a:ext cx="9999799" cy="3312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60482" y="685800"/>
            <a:ext cx="42542542" cy="6080622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61170" tIns="30584" rIns="61170" bIns="30584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4200" b="1" i="1" u="sng" dirty="0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618667" y="1538084"/>
            <a:ext cx="36576000" cy="16950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Detection and Mitigation of Volumetric DDoS</a:t>
            </a:r>
            <a:b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</a:b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Attacks using Adaptive Rate-Limiting in P4-DPDK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657600" y="4352496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Samia Choueiri, Ali Mazloum, Sergio Elizalde, Elie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Kfoury</a:t>
            </a: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, Jorge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Crichigno</a:t>
            </a:r>
            <a:endParaRPr lang="en-US" sz="5600" dirty="0">
              <a:solidFill>
                <a:schemeClr val="bg1"/>
              </a:solidFill>
              <a:effectLst/>
              <a:latin typeface="Quattrocento" panose="020208020300000004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University of South Carolina, Columbia, South Carolina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685800" y="26236611"/>
            <a:ext cx="10058400" cy="584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338539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Experiment Topology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26A6A3-D6D2-4951-8B04-EF51015D25DB}"/>
              </a:ext>
            </a:extLst>
          </p:cNvPr>
          <p:cNvSpPr/>
          <p:nvPr/>
        </p:nvSpPr>
        <p:spPr>
          <a:xfrm>
            <a:off x="22291204" y="26184183"/>
            <a:ext cx="20914196" cy="616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3D96BB99-3F6E-4E73-BA6B-A122D83B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1204" y="25298400"/>
            <a:ext cx="20914196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Packet-loss in P4-DPDK vs. Suricata-DPDK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60482" y="8000999"/>
            <a:ext cx="10013444" cy="824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3" y="8458200"/>
            <a:ext cx="9488854" cy="7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Distributed Denial of Service (DDoS) attacks continue to pose serious risks to modern network infrastructures.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Traditional hardware solutions offer high performance but lack flexibility for cloud and virtualized deployments.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Software-based solutions provide flexibility but often suffer from performance bottlenecks in kernel-level packet processing.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proposed system implements an adaptive DDoS detection and mitigation framework built on P4-DPDK, operating entirely in user space for high-speed, line-rate packet processing.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integrates a Linear Prediction Model (LPM) in the control plane to detect the attack and a P4-based pipeline for efficient mitigation directly within the data plane.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Model hyperparameters are tuned with an optimization algorithm to maximize detection accuracy and responsiveness.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is evaluated in a testbed environment with real traffic.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results show that the proposed system effectively detects and mitigates DDoS attacks while maintaining high throughput and low latency, even at a high traffic rate approaching 100Gbps.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1" y="7471321"/>
            <a:ext cx="10013443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11532105" y="17428191"/>
            <a:ext cx="10013445" cy="730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19">
                <a:extLst>
                  <a:ext uri="{FF2B5EF4-FFF2-40B4-BE49-F238E27FC236}">
                    <a16:creationId xmlns:a16="http://schemas.microsoft.com/office/drawing/2014/main" id="{9742DD1E-D7E3-4AB1-8A17-D5B59B6AB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41364" y="17957236"/>
                <a:ext cx="9333205" cy="6289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09" rIns="91418" bIns="45709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marL="342900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</a:rPr>
                  <a:t>The aim is to predict the upcoming element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effectLst/>
                  </a:rPr>
                  <a:t> by calculating the average of the differences of the observations and adding it to the last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>
                    <a:effectLst/>
                  </a:rPr>
                  <a:t> </a:t>
                </a:r>
                <a:r>
                  <a:rPr lang="en-US" dirty="0">
                    <a:effectLst/>
                  </a:rPr>
                  <a:t>: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>
                                    <a:effectLst/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ffectLst/>
                </a:endParaRPr>
              </a:p>
              <a:p>
                <a:pPr marL="342900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</a:rPr>
                  <a:t>The system checks for a DDoS attack by calculating the error ratio of the predicted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</a:rPr>
                  <a:t>to the next observed value </a:t>
                </a:r>
                <a14:m>
                  <m:oMath xmlns:m="http://schemas.openxmlformats.org/officeDocument/2006/math"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effectLst/>
                  </a:rPr>
                  <a:t> as follows: </a:t>
                </a:r>
                <a14:m>
                  <m:oMath xmlns:m="http://schemas.openxmlformats.org/officeDocument/2006/math"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>
                  <a:effectLst/>
                </a:endParaRPr>
              </a:p>
              <a:p>
                <a:pPr marL="342900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</a:rPr>
                  <a:t>If </a:t>
                </a:r>
                <a14:m>
                  <m:oMath xmlns:m="http://schemas.openxmlformats.org/officeDocument/2006/math"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&lt;(1−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, a flood is detected.</a:t>
                </a:r>
              </a:p>
              <a:p>
                <a:pPr marL="342900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</a:rPr>
                  <a:t>To mitigate the attack, a number of packets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𝑎𝑙𝑙𝑜𝑤𝑒𝑑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is set for rate limiting: 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𝑎𝑙𝑙𝑜𝑤𝑒𝑑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∗(1−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The LPM has two hyperparameters which are tuned and optimized:</a:t>
                </a:r>
              </a:p>
              <a:p>
                <a:pPr algn="just"/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	• </a:t>
                </a:r>
                <a14:m>
                  <m:oMath xmlns:m="http://schemas.openxmlformats.org/officeDocument/2006/math"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2400" i="1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Linear prediction coefficient</a:t>
                </a: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     	</a:t>
                </a:r>
              </a:p>
              <a:p>
                <a:pPr algn="just"/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	•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i="1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Number of past samples used for prediction</a:t>
                </a:r>
              </a:p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lim>
                          </m:limLow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effectLst/>
                  <a:latin typeface="Quattrocento Sans" panose="020B0502050000020003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Subject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&lt;1, 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≥3,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∀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&gt;1−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2400" dirty="0">
                  <a:effectLst/>
                  <a:latin typeface="Quattrocento Sans" panose="020B05020500000200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TextBox 19">
                <a:extLst>
                  <a:ext uri="{FF2B5EF4-FFF2-40B4-BE49-F238E27FC236}">
                    <a16:creationId xmlns:a16="http://schemas.microsoft.com/office/drawing/2014/main" id="{9742DD1E-D7E3-4AB1-8A17-D5B59B6AB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1364" y="17957236"/>
                <a:ext cx="9333205" cy="6289585"/>
              </a:xfrm>
              <a:prstGeom prst="rect">
                <a:avLst/>
              </a:prstGeom>
              <a:blipFill>
                <a:blip r:embed="rId3"/>
                <a:stretch>
                  <a:fillRect l="-849" t="-485" r="-980" b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2106" y="16814800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Methodology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F9B463-E17B-4E7C-87E7-83502E0F6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1933918"/>
            <a:ext cx="5938992" cy="3028886"/>
          </a:xfrm>
          <a:prstGeom prst="rect">
            <a:avLst/>
          </a:prstGeom>
        </p:spPr>
      </p:pic>
      <p:pic>
        <p:nvPicPr>
          <p:cNvPr id="1030" name="Picture 6" descr="Image result for nsf">
            <a:extLst>
              <a:ext uri="{FF2B5EF4-FFF2-40B4-BE49-F238E27FC236}">
                <a16:creationId xmlns:a16="http://schemas.microsoft.com/office/drawing/2014/main" id="{B8C4B66A-A56E-4E53-ADAA-7CDBD5A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877" y="1828800"/>
            <a:ext cx="3349581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2840E07-26EB-4E1D-B651-E439ECC78699}"/>
              </a:ext>
            </a:extLst>
          </p:cNvPr>
          <p:cNvSpPr/>
          <p:nvPr/>
        </p:nvSpPr>
        <p:spPr>
          <a:xfrm>
            <a:off x="11523274" y="30369506"/>
            <a:ext cx="10058399" cy="165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FCB36AFA-7261-4BD0-BAAA-5D5F78E4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6" y="29946600"/>
            <a:ext cx="10086175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A2B780AA-1835-403D-9431-C77CA5DD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3386" y="31052786"/>
            <a:ext cx="9310332" cy="8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was supported by the National Science Foundation (NSF), Award 2346726, and 2403360.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A518F1-84A3-484B-8745-BEC242103BDA}"/>
              </a:ext>
            </a:extLst>
          </p:cNvPr>
          <p:cNvSpPr/>
          <p:nvPr/>
        </p:nvSpPr>
        <p:spPr>
          <a:xfrm>
            <a:off x="733576" y="17351602"/>
            <a:ext cx="9985305" cy="733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D12D084C-CEA3-4E5E-9D37-2D0AC2297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08" y="17716500"/>
            <a:ext cx="9452776" cy="69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DDoS defenses over P4 programmable data planes:</a:t>
            </a:r>
            <a:b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	• Existing approaches typically use probabilistic data structures to track flows' statistics at scale, such as MV-Sketch [1], POSEIDON [2], and 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Jaqen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[3]. These approaches require infrastructure upgrades, introducing additional cost and complexity.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DDoS defenses over DPDK: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	• Using DPDK, significant performance gains have been shown in DDoS applications [4,5]. They are typically implemented in general-purpose programming languages, which limits the expressiveness and flexibility offered by P4. 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sz="1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[1] Tang et. al., “A fast and compact invertible sketch for network-wide heavy flow detection,” 2020. </a:t>
            </a:r>
          </a:p>
          <a:p>
            <a:pPr marL="0" lvl="1" algn="just"/>
            <a:r>
              <a:rPr lang="en-US" sz="1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[2] Zhang et. al., “Poseidon: mitigating volumetric DDoS attacks with programmable switches,” 2020</a:t>
            </a:r>
          </a:p>
          <a:p>
            <a:pPr marL="0" lvl="1" algn="just"/>
            <a:r>
              <a:rPr lang="en-US" sz="1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[3] Liu et. al., “</a:t>
            </a:r>
            <a:r>
              <a:rPr lang="en-US" sz="1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Jaqen</a:t>
            </a:r>
            <a:r>
              <a:rPr lang="en-US" sz="1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: A {High-Performance}{Switch-Native} approach for detecting and mitigating volumetric {DDoS} attacks with programmable switches,” 2021</a:t>
            </a:r>
          </a:p>
          <a:p>
            <a:pPr marL="0" lvl="1" algn="just"/>
            <a:r>
              <a:rPr lang="en-US" sz="1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[4] </a:t>
            </a:r>
            <a:r>
              <a:rPr lang="en-US" sz="1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Basat</a:t>
            </a:r>
            <a:r>
              <a:rPr lang="en-US" sz="1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et. al., “Volumetric hierarchical heavy hitters,” 2018</a:t>
            </a:r>
          </a:p>
          <a:p>
            <a:pPr marL="0" lvl="1" algn="just"/>
            <a:r>
              <a:rPr lang="en-US" sz="1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[5] Scherrer et. al., “LOFT: an efficient and scalable algorithm for detecting overuse flows,” 2021</a:t>
            </a: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9ED7C232-4103-4FA7-9F34-111140B0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77" y="16821925"/>
            <a:ext cx="998530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Related Work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5AA68CD2-B60D-F8DD-692B-9864F20D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5871" y="26366091"/>
            <a:ext cx="9333205" cy="25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Detecting flood attacks is effective, even in the presence of background traffic with high rates (up to 100Gbps).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proposed system adapts to varying traffic patterns using real datasets.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P4-DPDK outperforms Suricata-DPDK in terms of packet loss during attack scenarios.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D1DA1-67EC-A526-DE99-7CACFF26A5EA}"/>
              </a:ext>
            </a:extLst>
          </p:cNvPr>
          <p:cNvSpPr/>
          <p:nvPr/>
        </p:nvSpPr>
        <p:spPr>
          <a:xfrm>
            <a:off x="11545751" y="8084711"/>
            <a:ext cx="10013445" cy="818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BF856385-963A-2689-09F5-2763CAAA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5871" y="8648418"/>
            <a:ext cx="9333205" cy="26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SmartNIC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uses Receive Side Scaling (RSS) to distribute the load across the pipelines in the CPU cores.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P4 language with the Portable NIC Architecture (PNA) is used to implement the algorithm and the DPDK pipeline is compiled and loaded on the CPU cores of the host.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For the detection, measurements are collected and used by the LPM to set a rate-limiting threshold for the mitigation.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7CB80CC-46E4-1A35-6883-1C11133C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5751" y="7471321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System Architecture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EC696430-E3E8-19CA-D66C-67559A84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3385" y="15083157"/>
            <a:ext cx="9598176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P4-DPDK DDoS attack detection system architecture.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9BEE4A1-0C3E-8263-849D-EF706DDD8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3274" y="25334891"/>
            <a:ext cx="10022276" cy="85997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Conclusion and Lessons Learned</a:t>
            </a: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652990E8-C7D0-A77C-729B-F6D5121E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25" y="26457144"/>
            <a:ext cx="9557159" cy="25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Intrusion Detection System (IDS) / Intrusion Prevention System (IPS) also reflects the processed packets.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attacker simulates DDoS attacks.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All servers are on the same FABRIC site.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DPDK-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pktgen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is used to generate traffic.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omputer network diagram with a plant&#10;&#10;AI-generated content may be incorrect.">
            <a:extLst>
              <a:ext uri="{FF2B5EF4-FFF2-40B4-BE49-F238E27FC236}">
                <a16:creationId xmlns:a16="http://schemas.microsoft.com/office/drawing/2014/main" id="{A3BCA522-D498-E154-16FA-A7EBECF7D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" y="28498800"/>
            <a:ext cx="9843838" cy="33326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2B8E3A-095C-DDEF-F5F2-153EEAC78AC4}"/>
              </a:ext>
            </a:extLst>
          </p:cNvPr>
          <p:cNvSpPr/>
          <p:nvPr/>
        </p:nvSpPr>
        <p:spPr>
          <a:xfrm>
            <a:off x="22304278" y="8395339"/>
            <a:ext cx="10246629" cy="1636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AE9512F-8FA2-CFC4-4F37-1963A2FE1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3942" y="7485744"/>
            <a:ext cx="10246629" cy="897112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Rate-limiting Based on Linear Prediction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4512EA1-A5E6-CBF3-8F9E-C552C660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224" y="31546800"/>
            <a:ext cx="959817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Packet loss in Suricata-DPDK (a) and the proposed system (b) while</a:t>
            </a:r>
          </a:p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mitigating DDoS attacks.</a:t>
            </a: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2A56E4EC-596F-F90E-1CA8-4319E7E5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200" y="26513879"/>
            <a:ext cx="9829800" cy="30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experiment involves implementing seven DDoS attack mitigations through specified Suricata rules.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To evaluate the performance of our system, we measured the packet loss in the processed background traffic while the network was under various DDoS attacks, and the P4-DPDK pipeline was detecting and mitigating the attacks.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Packet loss decreases with more CPU cores and four cores are sufficient to </a:t>
            </a:r>
            <a:r>
              <a:rPr lang="en-US" sz="240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eliminate the performance 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penalty.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FD218A6-E0D9-8A84-B966-751D76A1B489}"/>
              </a:ext>
            </a:extLst>
          </p:cNvPr>
          <p:cNvSpPr/>
          <p:nvPr/>
        </p:nvSpPr>
        <p:spPr>
          <a:xfrm>
            <a:off x="32956395" y="8395339"/>
            <a:ext cx="10246629" cy="1636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87" name="Rectangle 10">
            <a:extLst>
              <a:ext uri="{FF2B5EF4-FFF2-40B4-BE49-F238E27FC236}">
                <a16:creationId xmlns:a16="http://schemas.microsoft.com/office/drawing/2014/main" id="{AE736E1A-17E1-08B2-5B89-711354016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6059" y="7485744"/>
            <a:ext cx="10246629" cy="897112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Adaptability </a:t>
            </a: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of the System with Real-traffic</a:t>
            </a:r>
          </a:p>
        </p:txBody>
      </p:sp>
      <p:sp>
        <p:nvSpPr>
          <p:cNvPr id="92" name="TextBox 19">
            <a:extLst>
              <a:ext uri="{FF2B5EF4-FFF2-40B4-BE49-F238E27FC236}">
                <a16:creationId xmlns:a16="http://schemas.microsoft.com/office/drawing/2014/main" id="{4591FFA6-F7A3-D3EE-D702-B4FF7736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8796" y="8665032"/>
            <a:ext cx="9718082" cy="34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starts by detecting the normal behavior of the system based on the benign traffic received in the first 10 seconds.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In the tenth second, a flood is detected. While the received traffic is above the allowed range, the system only processes a number of packets that matches the allowed range.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The attack is claimed to be finished when the flood traffic drops below the allowed range as demonstrated in the twentieth second.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promptly mitigated the detected attack while 100Gbps of background traffic was processed using four CPU cores.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19">
                <a:extLst>
                  <a:ext uri="{FF2B5EF4-FFF2-40B4-BE49-F238E27FC236}">
                    <a16:creationId xmlns:a16="http://schemas.microsoft.com/office/drawing/2014/main" id="{639376DE-EE71-9AA0-627B-5E474784A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47000" y="8665032"/>
                <a:ext cx="9718082" cy="4524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09" rIns="91418" bIns="45709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This experiment evaluates the system with open-source real traffic captured from different datasets.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A SYN flood attack dataset to check if the system will correctly detect the floods.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The traces are processed by calculating the observed number of SYN packets per second and the observations are considered by the LPM.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The optimization model is invoked periodically to calculate and update the optimal value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 based on the observed traffic and uses the updated values for the newly received traffic.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All flood attacks were correctly identified as attacks (highlighted in red).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 The accuracy of the proposed system remains above 99.99%.</a:t>
                </a:r>
              </a:p>
            </p:txBody>
          </p:sp>
        </mc:Choice>
        <mc:Fallback xmlns="">
          <p:sp>
            <p:nvSpPr>
              <p:cNvPr id="93" name="TextBox 19">
                <a:extLst>
                  <a:ext uri="{FF2B5EF4-FFF2-40B4-BE49-F238E27FC236}">
                    <a16:creationId xmlns:a16="http://schemas.microsoft.com/office/drawing/2014/main" id="{639376DE-EE71-9AA0-627B-5E474784A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0" y="8665032"/>
                <a:ext cx="9718082" cy="4524293"/>
              </a:xfrm>
              <a:prstGeom prst="rect">
                <a:avLst/>
              </a:prstGeom>
              <a:blipFill>
                <a:blip r:embed="rId8"/>
                <a:stretch>
                  <a:fillRect l="-878" t="-1077" r="-941" b="-20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19">
                <a:extLst>
                  <a:ext uri="{FF2B5EF4-FFF2-40B4-BE49-F238E27FC236}">
                    <a16:creationId xmlns:a16="http://schemas.microsoft.com/office/drawing/2014/main" id="{BA906994-298C-70B5-4B95-53701176B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27417" y="24220353"/>
                <a:ext cx="9598176" cy="46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09" rIns="91418" bIns="45709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algn="ctr"/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Behavior of the proposed system with different values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4" name="TextBox 19">
                <a:extLst>
                  <a:ext uri="{FF2B5EF4-FFF2-40B4-BE49-F238E27FC236}">
                    <a16:creationId xmlns:a16="http://schemas.microsoft.com/office/drawing/2014/main" id="{BA906994-298C-70B5-4B95-53701176B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7417" y="24220353"/>
                <a:ext cx="9598176" cy="461643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19">
            <a:extLst>
              <a:ext uri="{FF2B5EF4-FFF2-40B4-BE49-F238E27FC236}">
                <a16:creationId xmlns:a16="http://schemas.microsoft.com/office/drawing/2014/main" id="{46039920-892F-872B-BE87-8B0993C0D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2565" y="24220353"/>
            <a:ext cx="9785849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Evaluation with real traffic from different datasets and DDoS attack data.</a:t>
            </a:r>
          </a:p>
        </p:txBody>
      </p:sp>
      <p:sp>
        <p:nvSpPr>
          <p:cNvPr id="109" name="TextBox 19">
            <a:extLst>
              <a:ext uri="{FF2B5EF4-FFF2-40B4-BE49-F238E27FC236}">
                <a16:creationId xmlns:a16="http://schemas.microsoft.com/office/drawing/2014/main" id="{1C903543-5F9B-E5BD-EFB0-F63FF823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13" y="31576242"/>
            <a:ext cx="9598176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 topology.</a:t>
            </a: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BEBBE-67BC-07C9-BA42-642200D733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57239" y="11696216"/>
            <a:ext cx="9754961" cy="3467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1DABF5-F22C-0013-E6C5-292252FBB9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2565" y="26385789"/>
            <a:ext cx="9530876" cy="5190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4803D-C153-B150-5FDC-6F305A7DD0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40168" y="29573327"/>
            <a:ext cx="8953433" cy="2115629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020C120B-ED33-FCFA-4055-487F08C2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5424" y="31770957"/>
            <a:ext cx="9598176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Suricata rule and configuration to mitigate a SYN flood attack.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1F15E1-16C9-8F49-36DF-2874815F7E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479000" y="19136036"/>
            <a:ext cx="9982200" cy="508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A02ECF16-302E-5958-3CC6-A2E9B5612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41211" y="17229174"/>
                <a:ext cx="9718082" cy="1938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09" rIns="91418" bIns="45709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The aim of this experiment is to clarify the effect of the Linear Prediction Coefficient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 on the function of the system.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It is concluded from this experiment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effectLst/>
                    <a:latin typeface="Quattrocento Sans" panose="020B0502050000020003" pitchFamily="34" charset="0"/>
                    <a:cs typeface="Arial" panose="020B0604020202020204" pitchFamily="34" charset="0"/>
                  </a:rPr>
                  <a:t> is a parameter that specifies the sensitivity of the system to sudden increases in the throughput.</a:t>
                </a:r>
              </a:p>
            </p:txBody>
          </p:sp>
        </mc:Choice>
        <mc:Fallback xmlns=""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A02ECF16-302E-5958-3CC6-A2E9B561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1211" y="17229174"/>
                <a:ext cx="9718082" cy="1938970"/>
              </a:xfrm>
              <a:prstGeom prst="rect">
                <a:avLst/>
              </a:prstGeom>
              <a:blipFill>
                <a:blip r:embed="rId14"/>
                <a:stretch>
                  <a:fillRect l="-816" t="-2516" r="-1004" b="-62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3B74C00C-9C0C-A573-9FE9-77C6549070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87730" y="12039600"/>
            <a:ext cx="9967625" cy="4306900"/>
          </a:xfrm>
          <a:prstGeom prst="rect">
            <a:avLst/>
          </a:prstGeom>
        </p:spPr>
      </p:pic>
      <p:sp>
        <p:nvSpPr>
          <p:cNvPr id="30" name="TextBox 19">
            <a:extLst>
              <a:ext uri="{FF2B5EF4-FFF2-40B4-BE49-F238E27FC236}">
                <a16:creationId xmlns:a16="http://schemas.microsoft.com/office/drawing/2014/main" id="{FE9F5CF3-5976-7DA8-68FC-AC75000E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400" y="16303957"/>
            <a:ext cx="9598176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Detection and mitigation of a flood attack using the LPM.</a:t>
            </a:r>
          </a:p>
        </p:txBody>
      </p:sp>
      <p:pic>
        <p:nvPicPr>
          <p:cNvPr id="32" name="Picture 31" descr="A screenshot of a graph&#10;&#10;AI-generated content may be incorrect.">
            <a:extLst>
              <a:ext uri="{FF2B5EF4-FFF2-40B4-BE49-F238E27FC236}">
                <a16:creationId xmlns:a16="http://schemas.microsoft.com/office/drawing/2014/main" id="{BF8B6B22-BBD4-EDB3-93EC-0B4FF41A50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/>
          <a:stretch>
            <a:fillRect/>
          </a:stretch>
        </p:blipFill>
        <p:spPr>
          <a:xfrm>
            <a:off x="33102552" y="13639800"/>
            <a:ext cx="10077334" cy="10475007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235FB-D347-497E-8BFC-EDEF0B170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E93652-C284-4C65-9CC6-08B0F791E30E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4d62a9a3-2ad3-4c4a-963b-51ff34f52dba"/>
    <ds:schemaRef ds:uri="0e4f2584-2fae-42b4-b977-142c5a2a3cc9"/>
  </ds:schemaRefs>
</ds:datastoreItem>
</file>

<file path=customXml/itemProps3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9477</TotalTime>
  <Words>1168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Quattrocento</vt:lpstr>
      <vt:lpstr>Cambria Math</vt:lpstr>
      <vt:lpstr>Quattrocento Sans</vt:lpstr>
      <vt:lpstr>Arial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Choueiri, Samia</cp:lastModifiedBy>
  <cp:revision>131</cp:revision>
  <cp:lastPrinted>2000-08-03T00:31:24Z</cp:lastPrinted>
  <dcterms:modified xsi:type="dcterms:W3CDTF">2025-10-06T17:37:20Z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