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130" r:id="rId2"/>
    <p:sldId id="316" r:id="rId3"/>
    <p:sldId id="334" r:id="rId4"/>
    <p:sldId id="1220" r:id="rId5"/>
    <p:sldId id="2108" r:id="rId6"/>
    <p:sldId id="468" r:id="rId7"/>
    <p:sldId id="2129" r:id="rId8"/>
    <p:sldId id="2131" r:id="rId9"/>
    <p:sldId id="2132" r:id="rId10"/>
    <p:sldId id="2133" r:id="rId11"/>
    <p:sldId id="2135" r:id="rId12"/>
    <p:sldId id="2134" r:id="rId13"/>
    <p:sldId id="2136" r:id="rId14"/>
    <p:sldId id="2137" r:id="rId15"/>
    <p:sldId id="379" r:id="rId16"/>
    <p:sldId id="1221" r:id="rId17"/>
    <p:sldId id="1222" r:id="rId18"/>
    <p:sldId id="1223" r:id="rId19"/>
    <p:sldId id="122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EB3C9-B2DE-4EB6-8BA4-DF0DE93AB78E}" v="30" dt="2023-03-29T17:08:43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5414" autoAdjust="0"/>
  </p:normalViewPr>
  <p:slideViewPr>
    <p:cSldViewPr snapToGrid="0" snapToObjects="1">
      <p:cViewPr varScale="1">
        <p:scale>
          <a:sx n="94" d="100"/>
          <a:sy n="94" d="100"/>
        </p:scale>
        <p:origin x="10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1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5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33093"/>
            <a:ext cx="8239665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Training Workshop</a:t>
            </a: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Hands-on Session 1: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Essentials of BGP, EBGP, IBGP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AlSabeh, Jorge Crichigno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Crossroads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South Carolina (USC)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29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6" y="305889"/>
            <a:ext cx="1703523" cy="1053275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2D4683-AD79-359F-6132-D8288452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3" y="1585654"/>
            <a:ext cx="1300456" cy="6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A7CE82E-25BC-3281-3F8B-BD6D184C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05" y="183385"/>
            <a:ext cx="1170459" cy="1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Mininet?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965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Mininet nodes are network namespaces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Each node has different / separate virtual interfaces, routing tables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Nodes use the underlying protocol stack of the host device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Nodes are connected via virtual Ethernet (</a:t>
            </a:r>
            <a:r>
              <a:rPr lang="en-US" sz="2400" dirty="0" err="1">
                <a:latin typeface="+mn-lt"/>
              </a:rPr>
              <a:t>veth</a:t>
            </a:r>
            <a:r>
              <a:rPr lang="en-US" sz="2400" dirty="0">
                <a:latin typeface="+mn-lt"/>
              </a:rPr>
              <a:t>) links, which behave as Ethernet links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7E9874A-BADF-D27A-5755-66C4E4A7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08" y="3429000"/>
            <a:ext cx="37877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8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2: Introduction to FRR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11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3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FRR is an open source routing protocol stack</a:t>
            </a:r>
            <a:r>
              <a:rPr lang="en-US" sz="2400" baseline="30000" dirty="0">
                <a:latin typeface="+mn-lt"/>
              </a:rPr>
              <a:t>1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provides similar routing capabilities to other vendors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runs natively on Linux and other platforms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11941-01F7-BE3B-A78B-C4DCF09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FRR?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8764E9-8CFF-182C-2258-198ACE725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8691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39A55-EB70-C265-F63A-84447DD2076A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35001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44AA8E-830B-9822-8D15-1B751FA82C9F}"/>
              </a:ext>
            </a:extLst>
          </p:cNvPr>
          <p:cNvSpPr txBox="1"/>
          <p:nvPr/>
        </p:nvSpPr>
        <p:spPr>
          <a:xfrm>
            <a:off x="455325" y="6395281"/>
            <a:ext cx="3601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en-US" sz="1600" baseline="30000" dirty="0"/>
              <a:t>1</a:t>
            </a:r>
            <a:r>
              <a:rPr lang="en-US" altLang="en-US" sz="1600" dirty="0"/>
              <a:t>FRRouting website, https://frrouting.org</a:t>
            </a:r>
          </a:p>
          <a:p>
            <a:pPr marL="0" lvl="1" algn="ctr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8596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configuration is similar to other vendors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Command-line shell and configuration file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Protocols are implemented as independent processes 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Zebra is the process that controls the routing information base (RIB)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11941-01F7-BE3B-A78B-C4DCF09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FRR?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8764E9-8CFF-182C-2258-198ACE725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8691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A77C580-705C-D478-E946-2BD1CE0E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887" y="3586666"/>
            <a:ext cx="646841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Mininet provides network emulation, allowing all network software at any layer to be simply run as is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set of commands provided by FRR are inherited and can be run using Mininet’s command-line interface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11941-01F7-BE3B-A78B-C4DCF09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FRR and Mininet Integration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8764E9-8CFF-182C-2258-198ACE725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7438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589C0D9-2D18-99E2-DAFD-E9C40B50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31" y="3429000"/>
            <a:ext cx="41148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2EF1D52-2E2D-C146-8A59-9C6F53FB0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6" y="4016375"/>
            <a:ext cx="32273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1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3: Introduction to BGP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15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57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16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 </a:t>
            </a:r>
            <a:r>
              <a:rPr lang="en-US" altLang="en-US" sz="2400" dirty="0">
                <a:latin typeface="+mn-lt"/>
              </a:rPr>
              <a:t>Establish</a:t>
            </a:r>
            <a:r>
              <a:rPr lang="en-US" altLang="en-US" sz="2200" dirty="0">
                <a:latin typeface="+mn-lt"/>
              </a:rPr>
              <a:t> BGP neighborhood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0605A8D-7194-ACC2-173C-ABBB7D08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3655659"/>
            <a:ext cx="50736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2495B-59EC-A50D-DB2F-DE729218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B91E3D1-F471-6004-7FC4-7624D049FF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2" y="3125766"/>
            <a:ext cx="3498056" cy="5197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26">
            <a:extLst>
              <a:ext uri="{FF2B5EF4-FFF2-40B4-BE49-F238E27FC236}">
                <a16:creationId xmlns:a16="http://schemas.microsoft.com/office/drawing/2014/main" id="{743336A9-97C8-81A3-323B-A3F415A2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70405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45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17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Advertise</a:t>
            </a:r>
            <a:r>
              <a:rPr lang="en-US" altLang="en-US" sz="2200" dirty="0">
                <a:latin typeface="+mn-lt"/>
              </a:rPr>
              <a:t> a network in BGP</a:t>
            </a:r>
          </a:p>
          <a:p>
            <a:pPr marL="768331" lvl="1" indent="-402157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5DC3DCC-8A9B-DD25-FA90-4096D0017A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2" y="3125766"/>
            <a:ext cx="3498056" cy="5197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26">
            <a:extLst>
              <a:ext uri="{FF2B5EF4-FFF2-40B4-BE49-F238E27FC236}">
                <a16:creationId xmlns:a16="http://schemas.microsoft.com/office/drawing/2014/main" id="{DB479146-AC65-3994-1960-FD4C89DA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16" y="270405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r1</a:t>
            </a:r>
            <a:endParaRPr lang="en-US" alt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6CD5075-3810-1621-39E6-CBB63AA0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7" y="3660841"/>
            <a:ext cx="5073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6AC37-CC9B-5C61-559C-E1484D99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18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Routing table: lists the routes learned from different routing protocols</a:t>
            </a:r>
          </a:p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B72ACC8-7FF9-BFC8-658F-50FF845E4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3" y="3507877"/>
            <a:ext cx="54054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25EC02-56A7-6C99-F49F-C08288A51DF8}"/>
              </a:ext>
            </a:extLst>
          </p:cNvPr>
          <p:cNvSpPr txBox="1">
            <a:spLocks/>
          </p:cNvSpPr>
          <p:nvPr/>
        </p:nvSpPr>
        <p:spPr>
          <a:xfrm>
            <a:off x="10704484" y="645978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38C60F48-EAB5-A54D-B834-7AA360F30939}" type="slidenum">
              <a:rPr lang="en-US" smtClean="0">
                <a:latin typeface="Calibri" panose="020F0502020204030204"/>
              </a:rPr>
              <a:pPr defTabSz="457189"/>
              <a:t>18</a:t>
            </a:fld>
            <a:endParaRPr lang="en-US" dirty="0">
              <a:latin typeface="Calibri" panose="020F0502020204030204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9E1116B-CFFB-206E-0D12-101ACFEB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45BB8AC-CF16-4D9A-FC86-AAC609F4F4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3" y="2460219"/>
            <a:ext cx="7487935" cy="1047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A06A47-4C52-9C6A-1672-F9DEEBCFE2BE}"/>
              </a:ext>
            </a:extLst>
          </p:cNvPr>
          <p:cNvCxnSpPr/>
          <p:nvPr/>
        </p:nvCxnSpPr>
        <p:spPr>
          <a:xfrm>
            <a:off x="10488058" y="2457837"/>
            <a:ext cx="0" cy="3169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26">
            <a:extLst>
              <a:ext uri="{FF2B5EF4-FFF2-40B4-BE49-F238E27FC236}">
                <a16:creationId xmlns:a16="http://schemas.microsoft.com/office/drawing/2014/main" id="{F3BD56EF-28AE-923B-9B64-32CF7A64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631" y="2077546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780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9715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19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 BGP table: it lists the routes learned from BGP routing protocol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2000" dirty="0">
              <a:latin typeface="+mn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1D44D9-49B0-BB98-7DAF-A5037586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75" y="2575774"/>
            <a:ext cx="5680075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F32A858-E078-17B9-9B34-72C28FA8E2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123" y="2460219"/>
            <a:ext cx="7487935" cy="10476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4ED901-4A32-ABA6-1043-ADCA54840B5F}"/>
              </a:ext>
            </a:extLst>
          </p:cNvPr>
          <p:cNvCxnSpPr/>
          <p:nvPr/>
        </p:nvCxnSpPr>
        <p:spPr>
          <a:xfrm>
            <a:off x="10488058" y="2457837"/>
            <a:ext cx="0" cy="3169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0">
            <a:extLst>
              <a:ext uri="{FF2B5EF4-FFF2-40B4-BE49-F238E27FC236}">
                <a16:creationId xmlns:a16="http://schemas.microsoft.com/office/drawing/2014/main" id="{4B114B27-1819-1F5F-AFC8-05621A16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4" y="3507880"/>
            <a:ext cx="5392396" cy="23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6">
            <a:extLst>
              <a:ext uri="{FF2B5EF4-FFF2-40B4-BE49-F238E27FC236}">
                <a16:creationId xmlns:a16="http://schemas.microsoft.com/office/drawing/2014/main" id="{CA03330D-B688-D780-E88E-7CAD41B6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631" y="2077546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Router r2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9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Training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Webpage with PowerPoint presentations: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2C35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ce.sc.edu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cyberinfra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/sox_workshop_2023.html</a:t>
            </a:r>
            <a:endParaRPr lang="en-US" b="0" i="0" dirty="0">
              <a:solidFill>
                <a:srgbClr val="2C353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Hands-on sessions: to access labs for the hands-on sessions, use the following link: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rgbClr val="2C3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https://netlab.cec.sc.edu/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Username: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Password: nsf2023</a:t>
            </a:r>
            <a:endParaRPr lang="en-US" dirty="0">
              <a:solidFill>
                <a:srgbClr val="2C35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681416" y="876301"/>
            <a:ext cx="68209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Gateway Protocol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experiments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1: Introduction to Mininet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2: Introduction to Free Range Routing (FRR)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3: Introduction to BGP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4: Configure and verify EBGP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5: BGP Authentication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6: Configure BGP with Default Route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7: Using AS_PATH BGP Attribute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8: Configuring IBGP and EBGP Sessions, Local Preference, and MED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8.1: Configuring OSPF, IBGP and EBGP Sessions, Local Preference, and MED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8.2: Configuring IBGP and EBGP Sessions, Local Preference, and MED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9: IBGP, Next Hop and Full Mesh Topology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10: BGP Route Reflection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11: Configuring BGP Local Preference and AS_PATH Prepending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 11.1: Configuring BGP Local Preference and AS_PATH Prepending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78936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Lab Manuals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704277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4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Each lab starts with a section </a:t>
            </a:r>
            <a:r>
              <a:rPr lang="en-US" alt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Lab topology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Lab settings: passwords, device names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Roadmap: organization of the lab</a:t>
            </a:r>
          </a:p>
          <a:p>
            <a:pPr algn="just"/>
            <a:r>
              <a:rPr lang="en-US" alt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Section 1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Background information of the topic being covered (e.g., fundamentals of BGP)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Section 1 is optional (i.e., the reader can skip this section and move to lab directions)</a:t>
            </a:r>
          </a:p>
          <a:p>
            <a:pPr algn="just"/>
            <a:r>
              <a:rPr lang="en-US" alt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Section 2… n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Step-by-step directions</a:t>
            </a:r>
          </a:p>
        </p:txBody>
      </p:sp>
    </p:spTree>
    <p:extLst>
      <p:ext uri="{BB962C8B-B14F-4D97-AF65-F5344CB8AC3E}">
        <p14:creationId xmlns:p14="http://schemas.microsoft.com/office/powerpoint/2010/main" val="174081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4399"/>
            <a:ext cx="10984851" cy="4800599"/>
          </a:xfrm>
        </p:spPr>
        <p:txBody>
          <a:bodyPr>
            <a:normAutofit/>
          </a:bodyPr>
          <a:lstStyle/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867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5</a:t>
            </a:fld>
            <a:endParaRPr lang="en-US" sz="1867" dirty="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51" y="2"/>
            <a:ext cx="11799349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"/>
              </a:rPr>
              <a:t>AS, IGP, EGP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392649" y="889000"/>
            <a:ext cx="25754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392650" y="1033003"/>
            <a:ext cx="111897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Routers are organized into Autonomous Systems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ASs)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AS (RFC 1771)?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Interior Gateway Protocol (IGP)?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Exterior Gateway Protocol (EGP)?</a:t>
            </a: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57E10-60AC-5583-DD85-5E89DFB39083}"/>
              </a:ext>
            </a:extLst>
          </p:cNvPr>
          <p:cNvSpPr txBox="1"/>
          <p:nvPr/>
        </p:nvSpPr>
        <p:spPr>
          <a:xfrm>
            <a:off x="609601" y="1946787"/>
            <a:ext cx="75651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“A set of routers under the single technical administration, using an IGP and common metrics to route packets within the AS, and using an EGP to route packets to other ASs.”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7DAAD-B3FA-BB9A-FE13-591EA312819E}"/>
              </a:ext>
            </a:extLst>
          </p:cNvPr>
          <p:cNvSpPr txBox="1"/>
          <p:nvPr/>
        </p:nvSpPr>
        <p:spPr>
          <a:xfrm>
            <a:off x="597550" y="3763088"/>
            <a:ext cx="75651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A routing protocol used to exchange routing information within an AS (e.g., RIP, OSPF)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FADDA-03C3-6E0A-8252-B218132158A8}"/>
              </a:ext>
            </a:extLst>
          </p:cNvPr>
          <p:cNvSpPr txBox="1"/>
          <p:nvPr/>
        </p:nvSpPr>
        <p:spPr>
          <a:xfrm>
            <a:off x="609601" y="5011209"/>
            <a:ext cx="75651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A routing protocol used to exchange routing information between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2F2C6A-B186-D702-70F5-5D239257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16" y="1894585"/>
            <a:ext cx="3817899" cy="34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BGP Route Advertisements within an 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81966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329784" y="1028702"/>
            <a:ext cx="11532432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BGP advertisements from an AS to another is referred to as External BGP (EBGP)</a:t>
            </a:r>
          </a:p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BGP advertisements within an AS is referred to as internal BGP (IBGP)</a:t>
            </a:r>
          </a:p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678337-5D18-4C55-A9A5-C82E3631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538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D06E9E-8B6D-4CB9-9C00-10C5474E8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434" y="3429000"/>
          <a:ext cx="7919132" cy="153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04174" imgH="1429575" progId="Visio.Drawing.11">
                  <p:embed/>
                </p:oleObj>
              </mc:Choice>
              <mc:Fallback>
                <p:oleObj name="Visio" r:id="rId3" imgW="7304174" imgH="1429575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D06E9E-8B6D-4CB9-9C00-10C5474E8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434" y="3429000"/>
                        <a:ext cx="7919132" cy="1539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19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34986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0" name="Picture 4">
            <a:extLst>
              <a:ext uri="{FF2B5EF4-FFF2-40B4-BE49-F238E27FC236}">
                <a16:creationId xmlns:a16="http://schemas.microsoft.com/office/drawing/2014/main" id="{C508FC2F-2A5D-4FEC-AFCE-8F98B3F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46528"/>
            <a:ext cx="4876800" cy="2016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5430F805-BF35-447A-A87A-ABFBBDE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556128"/>
            <a:ext cx="17526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7D"/>
                </a:solidFill>
                <a:latin typeface="Arial" charset="0"/>
                <a:cs typeface="Arial" charset="0"/>
              </a:rPr>
              <a:t>BGP Update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94A36C2-EAA2-4CED-9560-E91E1B5B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784727"/>
            <a:ext cx="1447800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DAE269F-F7DF-43A6-A215-EE38F732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784727"/>
            <a:ext cx="10668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Arial" charset="0"/>
                <a:cs typeface="Arial" charset="0"/>
              </a:rPr>
              <a:t>BGP Table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525A640-F161-4027-A80F-30B135D8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784727"/>
            <a:ext cx="1447800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D02E724-B535-4FCB-A168-CBEA10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784727"/>
            <a:ext cx="10668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Arial" charset="0"/>
                <a:cs typeface="Arial" charset="0"/>
              </a:rPr>
              <a:t>Routing Table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477879C-2A54-484A-8AD1-C53AD995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470528"/>
            <a:ext cx="13716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72D21CA3-6FB5-444D-8601-3DF816F9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184527"/>
            <a:ext cx="2743200" cy="1524000"/>
          </a:xfrm>
          <a:prstGeom prst="wedgeRectCallout">
            <a:avLst>
              <a:gd name="adj1" fmla="val -85708"/>
              <a:gd name="adj2" fmla="val 25106"/>
            </a:avLst>
          </a:prstGeom>
          <a:noFill/>
          <a:ln w="25400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Is this the best path? Does it meet the path selection criteria? If so, add to routing table.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A789266-0DDE-4717-8CA6-0FA05037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470528"/>
            <a:ext cx="13716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7D11B-79A6-4D62-AAC1-D861DCAE9E8D}"/>
              </a:ext>
            </a:extLst>
          </p:cNvPr>
          <p:cNvCxnSpPr>
            <a:cxnSpLocks/>
          </p:cNvCxnSpPr>
          <p:nvPr/>
        </p:nvCxnSpPr>
        <p:spPr>
          <a:xfrm>
            <a:off x="8153400" y="5653883"/>
            <a:ext cx="7620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9C109-0D47-4F08-A6E9-BD3A1F7E8997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58377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FCF6A5-DA65-4D75-A363-BBF11E72EBCC}"/>
              </a:ext>
            </a:extLst>
          </p:cNvPr>
          <p:cNvSpPr txBox="1"/>
          <p:nvPr/>
        </p:nvSpPr>
        <p:spPr>
          <a:xfrm>
            <a:off x="463231" y="639528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main goal is to provide interdomain routing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BGP selects one path as the best path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places the selected path in its routing table and propagates the path to its neighbors</a:t>
            </a:r>
          </a:p>
        </p:txBody>
      </p:sp>
    </p:spTree>
    <p:extLst>
      <p:ext uri="{BB962C8B-B14F-4D97-AF65-F5344CB8AC3E}">
        <p14:creationId xmlns:p14="http://schemas.microsoft.com/office/powerpoint/2010/main" val="30759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1: Introduction to Mininet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86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319792" y="1028702"/>
            <a:ext cx="1126260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 virtual testbed capable of recreating realistic scenarios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enables the development, testing of network protocols</a:t>
            </a:r>
          </a:p>
          <a:p>
            <a:pPr marL="173034" indent="-17303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Inexpensive solution, real protocol stack, reasonably accurate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C734186D-6659-0CED-F43F-DD13A192E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071711"/>
              </p:ext>
            </p:extLst>
          </p:nvPr>
        </p:nvGraphicFramePr>
        <p:xfrm>
          <a:off x="2715771" y="3181577"/>
          <a:ext cx="64706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866703" imgH="3299942" progId="Visio.Drawing.11">
                  <p:embed/>
                </p:oleObj>
              </mc:Choice>
              <mc:Fallback>
                <p:oleObj name="Visio" r:id="rId3" imgW="8866703" imgH="3299942" progId="Visio.Drawing.11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C734186D-6659-0CED-F43F-DD13A192EE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771" y="3181577"/>
                        <a:ext cx="647065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6416C7D-F4E6-FDC6-84B9-E3001545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Mininet?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BE1772-97D9-0BF7-9C72-45A74DCD63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965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116221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10655</TotalTime>
  <Words>839</Words>
  <Application>Microsoft Office PowerPoint</Application>
  <PresentationFormat>Widescreen</PresentationFormat>
  <Paragraphs>136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</vt:lpstr>
      <vt:lpstr>Calibri</vt:lpstr>
      <vt:lpstr>Calibri </vt:lpstr>
      <vt:lpstr>Calibri Light</vt:lpstr>
      <vt:lpstr>Wingdings</vt:lpstr>
      <vt:lpstr>Retrospect</vt:lpstr>
      <vt:lpstr>Visio</vt:lpstr>
      <vt:lpstr>PowerPoint Presentation</vt:lpstr>
      <vt:lpstr>SoX Virtual Training Workshop</vt:lpstr>
      <vt:lpstr>Border Gateway Protocol Lab Series</vt:lpstr>
      <vt:lpstr>Organization of the Lab Manuals</vt:lpstr>
      <vt:lpstr>AS, IGP, EGP</vt:lpstr>
      <vt:lpstr>BGP Route Advertisements within an AS</vt:lpstr>
      <vt:lpstr>BGP – Best Path</vt:lpstr>
      <vt:lpstr>PowerPoint Presentation</vt:lpstr>
      <vt:lpstr>What is Mininet?</vt:lpstr>
      <vt:lpstr>What is Mininet?</vt:lpstr>
      <vt:lpstr>PowerPoint Presentation</vt:lpstr>
      <vt:lpstr>What is FRR?</vt:lpstr>
      <vt:lpstr>What is FRR?</vt:lpstr>
      <vt:lpstr>FRR and Mininet Integration</vt:lpstr>
      <vt:lpstr>PowerPoint Presentation</vt:lpstr>
      <vt:lpstr>Lab Topology</vt:lpstr>
      <vt:lpstr>Lab Topology</vt:lpstr>
      <vt:lpstr>Lab Topology</vt:lpstr>
      <vt:lpstr>Lab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174</cp:revision>
  <dcterms:created xsi:type="dcterms:W3CDTF">2020-04-03T21:33:21Z</dcterms:created>
  <dcterms:modified xsi:type="dcterms:W3CDTF">2023-03-29T17:48:34Z</dcterms:modified>
</cp:coreProperties>
</file>