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408" r:id="rId2"/>
    <p:sldId id="334" r:id="rId3"/>
    <p:sldId id="1220" r:id="rId4"/>
    <p:sldId id="2108" r:id="rId5"/>
    <p:sldId id="468" r:id="rId6"/>
    <p:sldId id="2129" r:id="rId7"/>
    <p:sldId id="379" r:id="rId8"/>
    <p:sldId id="1221" r:id="rId9"/>
    <p:sldId id="1222" r:id="rId10"/>
    <p:sldId id="1223" r:id="rId11"/>
    <p:sldId id="122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A7690-3D8C-4670-9301-549445091E8E}" v="168" dt="2023-02-13T19:08:45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85414" autoAdjust="0"/>
  </p:normalViewPr>
  <p:slideViewPr>
    <p:cSldViewPr snapToGrid="0" snapToObjects="1">
      <p:cViewPr varScale="1">
        <p:scale>
          <a:sx n="59" d="100"/>
          <a:sy n="59" d="100"/>
        </p:scale>
        <p:origin x="79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chigno Benitez, Jorge" userId="e8c2d0ca-3c76-40b7-b803-52729ce5e219" providerId="ADAL" clId="{25D528F3-A78E-4066-A6D9-1BD8AB555DF2}"/>
    <pc:docChg chg="modSld">
      <pc:chgData name="Crichigno Benitez, Jorge" userId="e8c2d0ca-3c76-40b7-b803-52729ce5e219" providerId="ADAL" clId="{25D528F3-A78E-4066-A6D9-1BD8AB555DF2}" dt="2023-02-14T14:29:38.804" v="4" actId="20577"/>
      <pc:docMkLst>
        <pc:docMk/>
      </pc:docMkLst>
      <pc:sldChg chg="modSp mod">
        <pc:chgData name="Crichigno Benitez, Jorge" userId="e8c2d0ca-3c76-40b7-b803-52729ce5e219" providerId="ADAL" clId="{25D528F3-A78E-4066-A6D9-1BD8AB555DF2}" dt="2023-02-14T14:28:24.675" v="1" actId="20577"/>
        <pc:sldMkLst>
          <pc:docMk/>
          <pc:sldMk cId="296483165" sldId="334"/>
        </pc:sldMkLst>
        <pc:spChg chg="mod">
          <ac:chgData name="Crichigno Benitez, Jorge" userId="e8c2d0ca-3c76-40b7-b803-52729ce5e219" providerId="ADAL" clId="{25D528F3-A78E-4066-A6D9-1BD8AB555DF2}" dt="2023-02-14T14:28:24.675" v="1" actId="20577"/>
          <ac:spMkLst>
            <pc:docMk/>
            <pc:sldMk cId="296483165" sldId="334"/>
            <ac:spMk id="8" creationId="{BFEAFABA-6D70-4442-B11A-D9B15790C5EB}"/>
          </ac:spMkLst>
        </pc:spChg>
      </pc:sldChg>
      <pc:sldChg chg="modSp mod">
        <pc:chgData name="Crichigno Benitez, Jorge" userId="e8c2d0ca-3c76-40b7-b803-52729ce5e219" providerId="ADAL" clId="{25D528F3-A78E-4066-A6D9-1BD8AB555DF2}" dt="2023-02-14T14:29:38.804" v="4" actId="20577"/>
        <pc:sldMkLst>
          <pc:docMk/>
          <pc:sldMk cId="244292533" sldId="1224"/>
        </pc:sldMkLst>
        <pc:spChg chg="mod">
          <ac:chgData name="Crichigno Benitez, Jorge" userId="e8c2d0ca-3c76-40b7-b803-52729ce5e219" providerId="ADAL" clId="{25D528F3-A78E-4066-A6D9-1BD8AB555DF2}" dt="2023-02-14T14:29:38.804" v="4" actId="20577"/>
          <ac:spMkLst>
            <pc:docMk/>
            <pc:sldMk cId="244292533" sldId="1224"/>
            <ac:spMk id="8" creationId="{61DE6078-B42F-4994-A00D-7130C5E20563}"/>
          </ac:spMkLst>
        </pc:spChg>
      </pc:sldChg>
    </pc:docChg>
  </pc:docChgLst>
  <pc:docChgLst>
    <pc:chgData name="Gomez, Jose" userId="af884673-c72d-4dfe-b100-de77b9392a28" providerId="ADAL" clId="{508F5F76-1E60-4783-823F-398B0AFEC1C9}"/>
    <pc:docChg chg="modSld">
      <pc:chgData name="Gomez, Jose" userId="af884673-c72d-4dfe-b100-de77b9392a28" providerId="ADAL" clId="{508F5F76-1E60-4783-823F-398B0AFEC1C9}" dt="2023-02-13T22:12:13.891" v="4" actId="20577"/>
      <pc:docMkLst>
        <pc:docMk/>
      </pc:docMkLst>
      <pc:sldChg chg="modSp mod">
        <pc:chgData name="Gomez, Jose" userId="af884673-c72d-4dfe-b100-de77b9392a28" providerId="ADAL" clId="{508F5F76-1E60-4783-823F-398B0AFEC1C9}" dt="2023-02-13T22:12:13.891" v="4" actId="20577"/>
        <pc:sldMkLst>
          <pc:docMk/>
          <pc:sldMk cId="1794598905" sldId="408"/>
        </pc:sldMkLst>
        <pc:spChg chg="mod">
          <ac:chgData name="Gomez, Jose" userId="af884673-c72d-4dfe-b100-de77b9392a28" providerId="ADAL" clId="{508F5F76-1E60-4783-823F-398B0AFEC1C9}" dt="2023-02-13T22:12:13.891" v="4" actId="20577"/>
          <ac:spMkLst>
            <pc:docMk/>
            <pc:sldMk cId="1794598905" sldId="408"/>
            <ac:spMk id="2" creationId="{0D1F3A99-91F5-44A2-9A29-778E2BCA2F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75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6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0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2225040" y="33093"/>
            <a:ext cx="7467600" cy="6791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UCF / FLR Workshop on Networking Topics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2: Essentials of BGP, EBGP, IBGP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Crichigno, Jose Gomez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http://ce.sc.edu/cyberinfra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Central Florida (UCF)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LambdaRail (FLR)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Engagement and Performance Operations Center (EPOC)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Sciences Network (ESnet)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 (USC)</a:t>
            </a:r>
          </a:p>
          <a:p>
            <a:pPr algn="ctr"/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Orlando, Florida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16</a:t>
            </a:r>
            <a:r>
              <a:rPr lang="en-US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DFD71-6C4B-430D-0A7D-F7BC9239C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3" y="2375725"/>
            <a:ext cx="1703523" cy="10532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9E7451C-725C-7167-8301-4710DD8AF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6" y="441568"/>
            <a:ext cx="1026160" cy="10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9F0802D-4426-5AE6-1300-7DC25E8F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0" y="1737360"/>
            <a:ext cx="1115291" cy="5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F01C528-C414-B626-A475-A95AB8151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41" y="584706"/>
            <a:ext cx="1710372" cy="4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F36273D-4C57-FBB2-5D4A-E3CB1A3A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62" y="1252401"/>
            <a:ext cx="1933147" cy="9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9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297156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10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9" y="118110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 Routing table: lists the routes learned from different routing protocols</a:t>
            </a:r>
          </a:p>
          <a:p>
            <a:pPr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200" dirty="0"/>
          </a:p>
          <a:p>
            <a:pPr marL="768331" lvl="1" indent="-402157">
              <a:buFont typeface="Wingdings" panose="05000000000000000000" pitchFamily="2" charset="2"/>
              <a:buChar char="Ø"/>
            </a:pPr>
            <a:endParaRPr lang="en-US" altLang="en-US" sz="1800" dirty="0"/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7B72ACC8-7FF9-BFC8-658F-50FF845E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3" y="3507877"/>
            <a:ext cx="5405438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425EC02-56A7-6C99-F49F-C08288A51DF8}"/>
              </a:ext>
            </a:extLst>
          </p:cNvPr>
          <p:cNvSpPr txBox="1">
            <a:spLocks/>
          </p:cNvSpPr>
          <p:nvPr/>
        </p:nvSpPr>
        <p:spPr>
          <a:xfrm>
            <a:off x="10704484" y="645978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fld id="{38C60F48-EAB5-A54D-B834-7AA360F30939}" type="slidenum">
              <a:rPr lang="en-US" smtClean="0">
                <a:latin typeface="Calibri" panose="020F0502020204030204"/>
              </a:rPr>
              <a:pPr defTabSz="457189"/>
              <a:t>10</a:t>
            </a:fld>
            <a:endParaRPr lang="en-US" dirty="0">
              <a:latin typeface="Calibri" panose="020F0502020204030204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29E1116B-CFFB-206E-0D12-101ACFEBF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75" y="2575774"/>
            <a:ext cx="568007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45BB8AC-CF16-4D9A-FC86-AAC609F4F46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00123" y="2460219"/>
            <a:ext cx="7487935" cy="10476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A06A47-4C52-9C6A-1672-F9DEEBCFE2BE}"/>
              </a:ext>
            </a:extLst>
          </p:cNvPr>
          <p:cNvCxnSpPr/>
          <p:nvPr/>
        </p:nvCxnSpPr>
        <p:spPr>
          <a:xfrm>
            <a:off x="10488058" y="2457837"/>
            <a:ext cx="0" cy="31695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26">
            <a:extLst>
              <a:ext uri="{FF2B5EF4-FFF2-40B4-BE49-F238E27FC236}">
                <a16:creationId xmlns:a16="http://schemas.microsoft.com/office/drawing/2014/main" id="{F3BD56EF-28AE-923B-9B64-32CF7A643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631" y="2077546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Router r2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780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297156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11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9" y="118110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 BGP table: it lists the routes learned from BGP routing protocol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endParaRPr lang="en-US" altLang="en-US" sz="18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01D44D9-49B0-BB98-7DAF-A50375861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75" y="2575774"/>
            <a:ext cx="568007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4F32A858-E078-17B9-9B34-72C28FA8E2D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00123" y="2460219"/>
            <a:ext cx="7487935" cy="10476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4ED901-4A32-ABA6-1043-ADCA54840B5F}"/>
              </a:ext>
            </a:extLst>
          </p:cNvPr>
          <p:cNvCxnSpPr/>
          <p:nvPr/>
        </p:nvCxnSpPr>
        <p:spPr>
          <a:xfrm>
            <a:off x="10488058" y="2457837"/>
            <a:ext cx="0" cy="31695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0">
            <a:extLst>
              <a:ext uri="{FF2B5EF4-FFF2-40B4-BE49-F238E27FC236}">
                <a16:creationId xmlns:a16="http://schemas.microsoft.com/office/drawing/2014/main" id="{4B114B27-1819-1F5F-AFC8-05621A161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4" y="3507880"/>
            <a:ext cx="5392396" cy="238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6">
            <a:extLst>
              <a:ext uri="{FF2B5EF4-FFF2-40B4-BE49-F238E27FC236}">
                <a16:creationId xmlns:a16="http://schemas.microsoft.com/office/drawing/2014/main" id="{CA03330D-B688-D780-E88E-7CAD41B63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631" y="2077546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Router r2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29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 Gateway Protocol Lab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Lab experiments</a:t>
            </a:r>
          </a:p>
          <a:p>
            <a:pPr marL="292100" lvl="1" indent="-2921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78936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EAFABA-6D70-4442-B11A-D9B15790C5EB}"/>
              </a:ext>
            </a:extLst>
          </p:cNvPr>
          <p:cNvSpPr txBox="1">
            <a:spLocks/>
          </p:cNvSpPr>
          <p:nvPr/>
        </p:nvSpPr>
        <p:spPr>
          <a:xfrm>
            <a:off x="879799" y="1772501"/>
            <a:ext cx="8519839" cy="3784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1: 	Introduction to Mininet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2: 	Introduction to Free Range Routing (FRR)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3: 	Introduction to BGP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4: 	Configure and verify EBGP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5: 	BGP Authentication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6: 	Configure BGP with Default Route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7: 	Using AS_PATH BGP Attribute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8: 	Configuring IBGP and EBGP Sessions, Local Preference, and MED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8.1: Configuring OSPF, IBGP and EBGP Sessions, Local Preference, and MED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8.2: Configuring IBGP and EBGP Sessions, Local Preference, and MED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9: 	IBGP, Next Hop and Full Mesh Topology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10: BGP Route Reflection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11: Configuring BGP Local Preference and AS_PATH Prepending</a:t>
            </a:r>
          </a:p>
          <a:p>
            <a:pPr marL="628650" indent="-628650" algn="just">
              <a:tabLst>
                <a:tab pos="1085850" algn="l"/>
              </a:tabLst>
              <a:defRPr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11.1: Configuring BGP Local Preference and AS_PATH Prepending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the Lab Manuals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704277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3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9" y="118110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2200" dirty="0"/>
              <a:t>Each lab starts with a section </a:t>
            </a:r>
            <a:r>
              <a:rPr lang="en-US" altLang="en-US" sz="2200" i="1" dirty="0"/>
              <a:t>Overview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/>
              <a:t>Objectives 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/>
              <a:t>Lab topology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/>
              <a:t>Lab settings: passwords, device names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/>
              <a:t>Roadmap: organization of the lab</a:t>
            </a:r>
          </a:p>
          <a:p>
            <a:pPr algn="just"/>
            <a:r>
              <a:rPr lang="en-US" altLang="en-US" sz="2200" i="1" dirty="0"/>
              <a:t>Section 1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/>
              <a:t>Background information of the topic being covered (e.g., fundamentals of BGP)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/>
              <a:t>Section 1 is optional (i.e., the reader can skip this section and move to lab directions)</a:t>
            </a:r>
          </a:p>
          <a:p>
            <a:pPr algn="just"/>
            <a:r>
              <a:rPr lang="en-US" altLang="en-US" sz="2200" i="1" dirty="0"/>
              <a:t>Section 2… n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/>
              <a:t>Step-by-step directions</a:t>
            </a:r>
          </a:p>
        </p:txBody>
      </p:sp>
    </p:spTree>
    <p:extLst>
      <p:ext uri="{BB962C8B-B14F-4D97-AF65-F5344CB8AC3E}">
        <p14:creationId xmlns:p14="http://schemas.microsoft.com/office/powerpoint/2010/main" val="1740816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4399"/>
            <a:ext cx="10984851" cy="4800599"/>
          </a:xfrm>
        </p:spPr>
        <p:txBody>
          <a:bodyPr>
            <a:normAutofit/>
          </a:bodyPr>
          <a:lstStyle/>
          <a:p>
            <a:pPr marL="573582" lvl="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867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4</a:t>
            </a:fld>
            <a:endParaRPr lang="en-US" sz="1867" dirty="0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51" y="2"/>
            <a:ext cx="11799349" cy="8889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 "/>
              </a:rPr>
              <a:t>AS, IGP, EGP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392649" y="889000"/>
            <a:ext cx="257540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0841B1-A991-42D1-B405-D35BD425E4FD}"/>
              </a:ext>
            </a:extLst>
          </p:cNvPr>
          <p:cNvSpPr txBox="1">
            <a:spLocks/>
          </p:cNvSpPr>
          <p:nvPr/>
        </p:nvSpPr>
        <p:spPr>
          <a:xfrm>
            <a:off x="392650" y="1033003"/>
            <a:ext cx="111897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Routers are organized into Autonomous Systems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ASs)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AS (RFC 1771)?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Interior Gateway Protocol (IGP)?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Exterior Gateway Protocol (EGP)?</a:t>
            </a:r>
          </a:p>
          <a:p>
            <a:pPr marL="673591" lvl="1" indent="-38099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3591" lvl="1" indent="-38099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57E10-60AC-5583-DD85-5E89DFB39083}"/>
              </a:ext>
            </a:extLst>
          </p:cNvPr>
          <p:cNvSpPr txBox="1"/>
          <p:nvPr/>
        </p:nvSpPr>
        <p:spPr>
          <a:xfrm>
            <a:off x="609601" y="1946787"/>
            <a:ext cx="756518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“A set of routers under the single technical administration, using an IGP and common metrics to route packets within the AS, and using an EGP to route packets to other ASs.”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07DAAD-B3FA-BB9A-FE13-591EA312819E}"/>
              </a:ext>
            </a:extLst>
          </p:cNvPr>
          <p:cNvSpPr txBox="1"/>
          <p:nvPr/>
        </p:nvSpPr>
        <p:spPr>
          <a:xfrm>
            <a:off x="597550" y="3763088"/>
            <a:ext cx="756518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A routing protocol used to exchange routing information within an AS (e.g., RIP, OSPF)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2FADDA-03C3-6E0A-8252-B218132158A8}"/>
              </a:ext>
            </a:extLst>
          </p:cNvPr>
          <p:cNvSpPr txBox="1"/>
          <p:nvPr/>
        </p:nvSpPr>
        <p:spPr>
          <a:xfrm>
            <a:off x="609601" y="5011209"/>
            <a:ext cx="756518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A routing protocol used to exchange routing information between AS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2F2C6A-B186-D702-70F5-5D2392570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216" y="1894585"/>
            <a:ext cx="3817899" cy="34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0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BGP Route Advertisements within an AS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819668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89" y="8613045"/>
            <a:ext cx="3842327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7500E5-DFF2-4FEA-AD7E-D14EB9BF90F1}"/>
              </a:ext>
            </a:extLst>
          </p:cNvPr>
          <p:cNvSpPr txBox="1">
            <a:spLocks/>
          </p:cNvSpPr>
          <p:nvPr/>
        </p:nvSpPr>
        <p:spPr>
          <a:xfrm>
            <a:off x="329784" y="1028702"/>
            <a:ext cx="11532432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BGP advertisements from an AS to another is referred to as External BGP (EBGP)</a:t>
            </a:r>
          </a:p>
          <a:p>
            <a:pPr marL="174621" indent="-17462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BGP advertisements within an AS is referred to as internal BGP (IBGP)</a:t>
            </a:r>
          </a:p>
          <a:p>
            <a:pPr marL="174621" indent="-17462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678337-5D18-4C55-A9A5-C82E36315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5388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BD06E9E-8B6D-4CB9-9C00-10C5474E8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6434" y="3429000"/>
          <a:ext cx="7919132" cy="1539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304174" imgH="1429575" progId="Visio.Drawing.11">
                  <p:embed/>
                </p:oleObj>
              </mc:Choice>
              <mc:Fallback>
                <p:oleObj name="Visio" r:id="rId3" imgW="7304174" imgH="1429575" progId="Visio.Drawing.1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BD06E9E-8B6D-4CB9-9C00-10C5474E8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434" y="3429000"/>
                        <a:ext cx="7919132" cy="1539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19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BGP – Best Path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34986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89" y="8613045"/>
            <a:ext cx="3842327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C508FC2F-2A5D-4FEC-AFCE-8F98B3FD5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946528"/>
            <a:ext cx="4876800" cy="2016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1" name="Text Box 5">
            <a:extLst>
              <a:ext uri="{FF2B5EF4-FFF2-40B4-BE49-F238E27FC236}">
                <a16:creationId xmlns:a16="http://schemas.microsoft.com/office/drawing/2014/main" id="{5430F805-BF35-447A-A87A-ABFBBDE01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556128"/>
            <a:ext cx="17526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7D"/>
                </a:solidFill>
                <a:latin typeface="Arial" charset="0"/>
                <a:cs typeface="Arial" charset="0"/>
              </a:rPr>
              <a:t>BGP Update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D94A36C2-EAA2-4CED-9560-E91E1B5B4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784727"/>
            <a:ext cx="1447800" cy="1219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CDAE269F-F7DF-43A6-A215-EE38F7322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784727"/>
            <a:ext cx="10668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Arial" charset="0"/>
                <a:cs typeface="Arial" charset="0"/>
              </a:rPr>
              <a:t>BGP Table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F525A640-F161-4027-A80F-30B135D88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784727"/>
            <a:ext cx="1447800" cy="1219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ED02E724-B535-4FCB-A168-CBEA10CE0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4784727"/>
            <a:ext cx="10668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Arial" charset="0"/>
                <a:cs typeface="Arial" charset="0"/>
              </a:rPr>
              <a:t>Routing Table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5477879C-2A54-484A-8AD1-C53AD9950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470528"/>
            <a:ext cx="13716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7D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72D21CA3-6FB5-444D-8601-3DF816F9E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3184527"/>
            <a:ext cx="2743200" cy="1524000"/>
          </a:xfrm>
          <a:prstGeom prst="wedgeRectCallout">
            <a:avLst>
              <a:gd name="adj1" fmla="val -85708"/>
              <a:gd name="adj2" fmla="val 25106"/>
            </a:avLst>
          </a:prstGeom>
          <a:noFill/>
          <a:ln w="25400">
            <a:solidFill>
              <a:srgbClr val="00007D"/>
            </a:solidFill>
            <a:miter lim="800000"/>
            <a:headEnd/>
            <a:tailEnd/>
          </a:ln>
        </p:spPr>
        <p:txBody>
          <a:bodyPr/>
          <a:lstStyle/>
          <a:p>
            <a:pPr algn="just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Is this the best path? Does it meet the path selection criteria? If so, add to routing table.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EA789266-0DDE-4717-8CA6-0FA050376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470528"/>
            <a:ext cx="13716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7D"/>
                </a:solidFill>
                <a:latin typeface="Arial" charset="0"/>
                <a:cs typeface="Arial" charset="0"/>
              </a:rPr>
              <a:t>Network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C7D11B-79A6-4D62-AAC1-D861DCAE9E8D}"/>
              </a:ext>
            </a:extLst>
          </p:cNvPr>
          <p:cNvCxnSpPr>
            <a:cxnSpLocks/>
          </p:cNvCxnSpPr>
          <p:nvPr/>
        </p:nvCxnSpPr>
        <p:spPr>
          <a:xfrm>
            <a:off x="8153400" y="5653883"/>
            <a:ext cx="7620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09C109-0D47-4F08-A6E9-BD3A1F7E8997}"/>
              </a:ext>
            </a:extLst>
          </p:cNvPr>
          <p:cNvCxnSpPr>
            <a:cxnSpLocks/>
          </p:cNvCxnSpPr>
          <p:nvPr/>
        </p:nvCxnSpPr>
        <p:spPr>
          <a:xfrm>
            <a:off x="557057" y="6395279"/>
            <a:ext cx="58377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FCF6A5-DA65-4D75-A363-BBF11E72EBCC}"/>
              </a:ext>
            </a:extLst>
          </p:cNvPr>
          <p:cNvSpPr txBox="1"/>
          <p:nvPr/>
        </p:nvSpPr>
        <p:spPr>
          <a:xfrm>
            <a:off x="463231" y="639528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ED41330-9950-4B9D-B5AF-FC9C52937ACF}"/>
              </a:ext>
            </a:extLst>
          </p:cNvPr>
          <p:cNvSpPr txBox="1">
            <a:spLocks/>
          </p:cNvSpPr>
          <p:nvPr/>
        </p:nvSpPr>
        <p:spPr>
          <a:xfrm>
            <a:off x="319792" y="1028702"/>
            <a:ext cx="11262609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main goal is to provide interdomain routing</a:t>
            </a:r>
          </a:p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BGP selects one path as the best path</a:t>
            </a:r>
          </a:p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It places the selected path in its routing table and propagates the path to its neighbors</a:t>
            </a:r>
          </a:p>
        </p:txBody>
      </p:sp>
    </p:spTree>
    <p:extLst>
      <p:ext uri="{BB962C8B-B14F-4D97-AF65-F5344CB8AC3E}">
        <p14:creationId xmlns:p14="http://schemas.microsoft.com/office/powerpoint/2010/main" val="307593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256252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cs typeface="Arial"/>
                <a:sym typeface="Arial"/>
              </a:rPr>
              <a:t>Lab 3: Introduction to BGP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7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574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297156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8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9" y="118110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 </a:t>
            </a:r>
            <a:r>
              <a:rPr lang="en-US" altLang="en-US" sz="2000" dirty="0"/>
              <a:t>Establish BGP neighborhood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768331" lvl="1" indent="-402157">
              <a:buFont typeface="Wingdings" panose="05000000000000000000" pitchFamily="2" charset="2"/>
              <a:buChar char="Ø"/>
            </a:pPr>
            <a:endParaRPr lang="en-US" altLang="en-US" sz="1800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70605A8D-7194-ACC2-173C-ABBB7D080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7" y="3655659"/>
            <a:ext cx="50736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72495B-59EC-A50D-DB2F-DE7292181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75" y="2575774"/>
            <a:ext cx="568007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B91E3D1-F471-6004-7FC4-7624D049FFF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00122" y="3125766"/>
            <a:ext cx="3498056" cy="5197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26">
            <a:extLst>
              <a:ext uri="{FF2B5EF4-FFF2-40B4-BE49-F238E27FC236}">
                <a16:creationId xmlns:a16="http://schemas.microsoft.com/office/drawing/2014/main" id="{743336A9-97C8-81A3-323B-A3F415A27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716" y="2704050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Router r1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245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297156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9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9" y="118110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 Advertise a network in BGP</a:t>
            </a:r>
          </a:p>
          <a:p>
            <a:pPr marL="768331" lvl="1" indent="-402157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1800" dirty="0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E5DC3DCC-8A9B-DD25-FA90-4096D0017AF8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00122" y="3125766"/>
            <a:ext cx="3498056" cy="5197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26">
            <a:extLst>
              <a:ext uri="{FF2B5EF4-FFF2-40B4-BE49-F238E27FC236}">
                <a16:creationId xmlns:a16="http://schemas.microsoft.com/office/drawing/2014/main" id="{DB479146-AC65-3994-1960-FD4C89DA7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716" y="2704050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Router r1</a:t>
            </a:r>
            <a:endParaRPr lang="en-US" altLang="en-US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E6CD5075-3810-1621-39E6-CBB63AA0B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7" y="3660841"/>
            <a:ext cx="50736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6AC37-CC9B-5C61-559C-E1484D99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75" y="2575774"/>
            <a:ext cx="568007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981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10607</TotalTime>
  <Words>596</Words>
  <Application>Microsoft Office PowerPoint</Application>
  <PresentationFormat>Widescreen</PresentationFormat>
  <Paragraphs>108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Avenir Next</vt:lpstr>
      <vt:lpstr>Calibri</vt:lpstr>
      <vt:lpstr>Calibri </vt:lpstr>
      <vt:lpstr>Calibri Light</vt:lpstr>
      <vt:lpstr>Wingdings</vt:lpstr>
      <vt:lpstr>Retrospect</vt:lpstr>
      <vt:lpstr>Visio</vt:lpstr>
      <vt:lpstr>PowerPoint Presentation</vt:lpstr>
      <vt:lpstr>Border Gateway Protocol Lab Series</vt:lpstr>
      <vt:lpstr>Organization of the Lab Manuals</vt:lpstr>
      <vt:lpstr>AS, IGP, EGP</vt:lpstr>
      <vt:lpstr>BGP Route Advertisements within an AS</vt:lpstr>
      <vt:lpstr>BGP – Best Path</vt:lpstr>
      <vt:lpstr>PowerPoint Presentation</vt:lpstr>
      <vt:lpstr>Lab Topology</vt:lpstr>
      <vt:lpstr>Lab Topology</vt:lpstr>
      <vt:lpstr>Lab Topology</vt:lpstr>
      <vt:lpstr>Lab Topology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Crichigno Benitez, Jorge</cp:lastModifiedBy>
  <cp:revision>170</cp:revision>
  <dcterms:created xsi:type="dcterms:W3CDTF">2020-04-03T21:33:21Z</dcterms:created>
  <dcterms:modified xsi:type="dcterms:W3CDTF">2023-02-14T14:29:42Z</dcterms:modified>
</cp:coreProperties>
</file>