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130" r:id="rId2"/>
    <p:sldId id="2131" r:id="rId3"/>
    <p:sldId id="2118" r:id="rId4"/>
    <p:sldId id="2119" r:id="rId5"/>
    <p:sldId id="2120" r:id="rId6"/>
    <p:sldId id="2121" r:id="rId7"/>
    <p:sldId id="2132" r:id="rId8"/>
    <p:sldId id="445" r:id="rId9"/>
    <p:sldId id="1219" r:id="rId10"/>
    <p:sldId id="2133" r:id="rId11"/>
    <p:sldId id="2134" r:id="rId12"/>
    <p:sldId id="213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A5EF2-853F-44A2-9B35-6B7777B382DF}" v="17" dt="2023-03-29T17:36:24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5414" autoAdjust="0"/>
  </p:normalViewPr>
  <p:slideViewPr>
    <p:cSldViewPr snapToGrid="0" snapToObjects="1">
      <p:cViewPr varScale="1">
        <p:scale>
          <a:sx n="94" d="100"/>
          <a:sy n="94" d="100"/>
        </p:scale>
        <p:origin x="10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33093"/>
            <a:ext cx="8239665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Training Workshop</a:t>
            </a: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Hands-on Session 2: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Local Preference and AS_PATH attributes</a:t>
            </a:r>
            <a:endParaRPr lang="en-US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AlSabeh, Jorge Crichigno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Crossroads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29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6" y="305889"/>
            <a:ext cx="1703523" cy="1053275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2D4683-AD79-359F-6132-D8288452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" y="1585654"/>
            <a:ext cx="1300456" cy="6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7CE82E-25BC-3281-3F8B-BD6D184C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05" y="183385"/>
            <a:ext cx="1170459" cy="1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BGP table of router r3 after configuring the LOCAL_PREF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62942" imgH="7648364" progId="Visio.Drawing.11">
                  <p:embed/>
                </p:oleObj>
              </mc:Choice>
              <mc:Fallback>
                <p:oleObj name="Visio" r:id="rId3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64E23-F26F-4ABB-A8FB-A825C309AD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3" y="2423413"/>
            <a:ext cx="5253995" cy="287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MED attribute configuration on routers r2 and r3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Set the MED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62942" imgH="7648364" progId="Visio.Drawing.11">
                  <p:embed/>
                </p:oleObj>
              </mc:Choice>
              <mc:Fallback>
                <p:oleObj name="Visio" r:id="rId3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B8D35-B32D-4989-9EE2-0823F4535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" y="3237478"/>
            <a:ext cx="4738370" cy="1184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871E1C-E11F-46DB-AC0B-C6C452B74B6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8" y="4676968"/>
            <a:ext cx="4778375" cy="13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6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BGP table of router r1 after configuring the MED attribute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62942" imgH="7648364" progId="Visio.Drawing.11">
                  <p:embed/>
                </p:oleObj>
              </mc:Choice>
              <mc:Fallback>
                <p:oleObj name="Visio" r:id="rId3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E9838-B98C-449B-8C1C-45E3FEB7B5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2" y="2213429"/>
            <a:ext cx="5253995" cy="321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1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Training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ce.sc.edu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cyberinfra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/sox_workshop_2023.html</a:t>
            </a:r>
            <a:endParaRPr lang="en-US" b="0" i="0" dirty="0">
              <a:solidFill>
                <a:srgbClr val="2C353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Hands-on sessions: to access labs for the hands-on sessions, use the following link: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rgbClr val="2C3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https://netlab.cec.sc.edu/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Username: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Password: nsf2023</a:t>
            </a:r>
            <a:endParaRPr lang="en-US" dirty="0">
              <a:solidFill>
                <a:srgbClr val="2C35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681416" y="876301"/>
            <a:ext cx="68209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779639" y="2562524"/>
            <a:ext cx="87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11: Configuring Local Preference and AS_PATH Prepending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27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9D92D-9785-598C-A88B-DA39FEB322F1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529162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All links have a capacity of 10Gbps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Link r4-r5 has a packet loss rate = 0.1%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LOCAL_PREF on r3 and  r4 to route traffic </a:t>
            </a:r>
            <a:r>
              <a:rPr lang="en-US" altLang="en-US" sz="2400" b="1" dirty="0">
                <a:solidFill>
                  <a:schemeClr val="accent2"/>
                </a:solidFill>
                <a:latin typeface="+mn-lt"/>
              </a:rPr>
              <a:t>out</a:t>
            </a:r>
            <a:r>
              <a:rPr lang="en-US" altLang="en-US" sz="2400" dirty="0">
                <a:latin typeface="+mn-lt"/>
              </a:rPr>
              <a:t> of AS 100 via r3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Set AS_PATH prepending on r4 so that traffic </a:t>
            </a:r>
            <a:r>
              <a:rPr lang="en-US" altLang="en-US" sz="2400" b="1" dirty="0">
                <a:solidFill>
                  <a:schemeClr val="accent2"/>
                </a:solidFill>
                <a:latin typeface="+mn-lt"/>
              </a:rPr>
              <a:t>into </a:t>
            </a:r>
            <a:r>
              <a:rPr lang="en-US" altLang="en-US" sz="2400" dirty="0">
                <a:latin typeface="+mn-lt"/>
              </a:rPr>
              <a:t>AS 100 occurs via AS 600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B2985-78CE-D802-878B-8598E668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EA81-B541-B102-9602-A6EC55FD06D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502601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LOCAL_PREF in routers r3 (150) and r4 (125) (higher is better)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Outbound traffic via r3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87002CC-563D-7AC8-9152-D74B000A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408181"/>
            <a:ext cx="4817193" cy="1441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5577A-F0F3-E893-62E5-1C2377A9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" y="4138705"/>
            <a:ext cx="4817193" cy="12665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8618F-ACAF-A051-FF26-C7248D1D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D7654-5EDA-7E9E-FB61-56580950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1"/>
          <a:stretch/>
        </p:blipFill>
        <p:spPr>
          <a:xfrm>
            <a:off x="212715" y="3887219"/>
            <a:ext cx="4857383" cy="1413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EA81-B541-B102-9602-A6EC55FD06D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502601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AS_PATH prepending on router r4 to influence router r2 to use the long path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Inbound traffic from AS 200 via r3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366F8-4F1D-7358-0BDE-1C814291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779639" y="2562524"/>
            <a:ext cx="87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Additional Slides - Lab 8: Configuring IBGP and EBGP Sessions, Local Preference, and 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40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IBGP within AS 200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EBGP between AS 100 and AS 200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Configure LOCAL_PREF and MED attributes to favor the primary link over the secondary 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62942" imgH="7648364" progId="Visio.Drawing.11">
                  <p:embed/>
                </p:oleObj>
              </mc:Choice>
              <mc:Fallback>
                <p:oleObj name="Visio" r:id="rId3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8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07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D9555B6-121F-4F51-8F77-E2EEFFDD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73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F9F9FCF0-439D-4FD8-BE35-A94AE238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395" y="5977488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97EE656-041F-4FC0-922E-0D7931EE82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6061" y="2512054"/>
            <a:ext cx="646907" cy="455386"/>
          </a:xfrm>
          <a:prstGeom prst="bentConnector3">
            <a:avLst>
              <a:gd name="adj1" fmla="val 9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1">
            <a:extLst>
              <a:ext uri="{FF2B5EF4-FFF2-40B4-BE49-F238E27FC236}">
                <a16:creationId xmlns:a16="http://schemas.microsoft.com/office/drawing/2014/main" id="{8F1EC8D2-D7F7-4765-A306-75280FE5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097" y="2231349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7E3745-5C95-4292-AC21-3A76CD3CE96E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n-lt"/>
              </a:rPr>
              <a:t>Local_PREF</a:t>
            </a:r>
            <a:r>
              <a:rPr lang="en-US" altLang="en-US" sz="2400" dirty="0">
                <a:latin typeface="+mn-lt"/>
              </a:rPr>
              <a:t> attribute configuration on routers r2 and r3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Set the LOCAL_PREF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0C7A7E-D193-4AFC-BEA3-407F59255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562" y="491238"/>
          <a:ext cx="6331973" cy="62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762942" imgH="7648364" progId="Visio.Drawing.11">
                  <p:embed/>
                </p:oleObj>
              </mc:Choice>
              <mc:Fallback>
                <p:oleObj name="Visio" r:id="rId3" imgW="7762942" imgH="7648364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90C7A7E-D193-4AFC-BEA3-407F592559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562" y="491238"/>
                        <a:ext cx="6331973" cy="6222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6">
            <a:extLst>
              <a:ext uri="{FF2B5EF4-FFF2-40B4-BE49-F238E27FC236}">
                <a16:creationId xmlns:a16="http://schemas.microsoft.com/office/drawing/2014/main" id="{596782BB-4468-405E-93ED-16012435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8" y="3253466"/>
            <a:ext cx="4791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A7840C51-377E-4243-AB70-1E6038F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0" y="4757678"/>
            <a:ext cx="48069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76C459-4C2B-4480-B6F7-E5FCB1969F62}"/>
              </a:ext>
            </a:extLst>
          </p:cNvPr>
          <p:cNvCxnSpPr>
            <a:cxnSpLocks/>
          </p:cNvCxnSpPr>
          <p:nvPr/>
        </p:nvCxnSpPr>
        <p:spPr>
          <a:xfrm>
            <a:off x="8993548" y="4310743"/>
            <a:ext cx="0" cy="16667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330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402</Words>
  <Application>Microsoft Office PowerPoint</Application>
  <PresentationFormat>Widescreen</PresentationFormat>
  <Paragraphs>80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</vt:lpstr>
      <vt:lpstr>Calibri</vt:lpstr>
      <vt:lpstr>Calibri Light</vt:lpstr>
      <vt:lpstr>Wingdings</vt:lpstr>
      <vt:lpstr>Retrospect</vt:lpstr>
      <vt:lpstr>Visio</vt:lpstr>
      <vt:lpstr>PowerPoint Presentation</vt:lpstr>
      <vt:lpstr>SoX Virtual Training Workshop</vt:lpstr>
      <vt:lpstr>PowerPoint Presentation</vt:lpstr>
      <vt:lpstr>Lab Topology</vt:lpstr>
      <vt:lpstr>Lab Topology</vt:lpstr>
      <vt:lpstr>Lab Topology</vt:lpstr>
      <vt:lpstr>PowerPoint Presentation</vt:lpstr>
      <vt:lpstr>Lab Topology</vt:lpstr>
      <vt:lpstr>Lab Topology</vt:lpstr>
      <vt:lpstr>Lab Topology</vt:lpstr>
      <vt:lpstr>Lab Topology</vt:lpstr>
      <vt:lpstr>Lab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175</cp:revision>
  <dcterms:created xsi:type="dcterms:W3CDTF">2020-04-03T21:33:21Z</dcterms:created>
  <dcterms:modified xsi:type="dcterms:W3CDTF">2023-03-29T17:49:23Z</dcterms:modified>
</cp:coreProperties>
</file>