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5"/>
  </p:notesMasterIdLst>
  <p:handoutMasterIdLst>
    <p:handoutMasterId r:id="rId26"/>
  </p:handoutMasterIdLst>
  <p:sldIdLst>
    <p:sldId id="408" r:id="rId2"/>
    <p:sldId id="334" r:id="rId3"/>
    <p:sldId id="2109" r:id="rId4"/>
    <p:sldId id="2110" r:id="rId5"/>
    <p:sldId id="2112" r:id="rId6"/>
    <p:sldId id="2118" r:id="rId7"/>
    <p:sldId id="2119" r:id="rId8"/>
    <p:sldId id="2120" r:id="rId9"/>
    <p:sldId id="2121" r:id="rId10"/>
    <p:sldId id="2111" r:id="rId11"/>
    <p:sldId id="2123" r:id="rId12"/>
    <p:sldId id="2139" r:id="rId13"/>
    <p:sldId id="2140" r:id="rId14"/>
    <p:sldId id="2141" r:id="rId15"/>
    <p:sldId id="2142" r:id="rId16"/>
    <p:sldId id="460" r:id="rId17"/>
    <p:sldId id="2132" r:id="rId18"/>
    <p:sldId id="2122" r:id="rId19"/>
    <p:sldId id="2117" r:id="rId20"/>
    <p:sldId id="2113" r:id="rId21"/>
    <p:sldId id="2114" r:id="rId22"/>
    <p:sldId id="2115" r:id="rId23"/>
    <p:sldId id="211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3C5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C98803-7E33-4FA6-8312-87073AA1359B}" v="11" dt="2023-02-16T00:27:17.2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85414" autoAdjust="0"/>
  </p:normalViewPr>
  <p:slideViewPr>
    <p:cSldViewPr snapToGrid="0" snapToObjects="1">
      <p:cViewPr>
        <p:scale>
          <a:sx n="70" d="100"/>
          <a:sy n="70" d="100"/>
        </p:scale>
        <p:origin x="472" y="-1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2" d="100"/>
          <a:sy n="62" d="100"/>
        </p:scale>
        <p:origin x="2299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mez, Jose" userId="af884673-c72d-4dfe-b100-de77b9392a28" providerId="ADAL" clId="{5133E600-C0C0-4DC8-A611-6FB35DF55FF5}"/>
    <pc:docChg chg="custSel modSld">
      <pc:chgData name="Gomez, Jose" userId="af884673-c72d-4dfe-b100-de77b9392a28" providerId="ADAL" clId="{5133E600-C0C0-4DC8-A611-6FB35DF55FF5}" dt="2023-02-13T21:37:53.159" v="7" actId="20577"/>
      <pc:docMkLst>
        <pc:docMk/>
      </pc:docMkLst>
      <pc:sldChg chg="delSp mod">
        <pc:chgData name="Gomez, Jose" userId="af884673-c72d-4dfe-b100-de77b9392a28" providerId="ADAL" clId="{5133E600-C0C0-4DC8-A611-6FB35DF55FF5}" dt="2023-02-13T21:30:05.954" v="4" actId="478"/>
        <pc:sldMkLst>
          <pc:docMk/>
          <pc:sldMk cId="1407698706" sldId="2109"/>
        </pc:sldMkLst>
        <pc:cxnChg chg="del">
          <ac:chgData name="Gomez, Jose" userId="af884673-c72d-4dfe-b100-de77b9392a28" providerId="ADAL" clId="{5133E600-C0C0-4DC8-A611-6FB35DF55FF5}" dt="2023-02-13T21:30:05.954" v="4" actId="478"/>
          <ac:cxnSpMkLst>
            <pc:docMk/>
            <pc:sldMk cId="1407698706" sldId="2109"/>
            <ac:cxnSpMk id="5" creationId="{578D2B6B-0740-E3F0-0D1C-1225CBBB9AFC}"/>
          </ac:cxnSpMkLst>
        </pc:cxnChg>
      </pc:sldChg>
      <pc:sldChg chg="delSp modSp mod">
        <pc:chgData name="Gomez, Jose" userId="af884673-c72d-4dfe-b100-de77b9392a28" providerId="ADAL" clId="{5133E600-C0C0-4DC8-A611-6FB35DF55FF5}" dt="2023-02-13T21:30:01.859" v="3" actId="14100"/>
        <pc:sldMkLst>
          <pc:docMk/>
          <pc:sldMk cId="796840952" sldId="2110"/>
        </pc:sldMkLst>
        <pc:cxnChg chg="del">
          <ac:chgData name="Gomez, Jose" userId="af884673-c72d-4dfe-b100-de77b9392a28" providerId="ADAL" clId="{5133E600-C0C0-4DC8-A611-6FB35DF55FF5}" dt="2023-02-13T21:29:57.267" v="2" actId="478"/>
          <ac:cxnSpMkLst>
            <pc:docMk/>
            <pc:sldMk cId="796840952" sldId="2110"/>
            <ac:cxnSpMk id="5" creationId="{578D2B6B-0740-E3F0-0D1C-1225CBBB9AFC}"/>
          </ac:cxnSpMkLst>
        </pc:cxnChg>
        <pc:cxnChg chg="mod">
          <ac:chgData name="Gomez, Jose" userId="af884673-c72d-4dfe-b100-de77b9392a28" providerId="ADAL" clId="{5133E600-C0C0-4DC8-A611-6FB35DF55FF5}" dt="2023-02-13T21:30:01.859" v="3" actId="14100"/>
          <ac:cxnSpMkLst>
            <pc:docMk/>
            <pc:sldMk cId="796840952" sldId="2110"/>
            <ac:cxnSpMk id="10" creationId="{B59BE793-8C41-7A61-BE95-AAC3CB0EFAB0}"/>
          </ac:cxnSpMkLst>
        </pc:cxnChg>
      </pc:sldChg>
      <pc:sldChg chg="modSp mod">
        <pc:chgData name="Gomez, Jose" userId="af884673-c72d-4dfe-b100-de77b9392a28" providerId="ADAL" clId="{5133E600-C0C0-4DC8-A611-6FB35DF55FF5}" dt="2023-02-13T21:29:51.075" v="1" actId="14100"/>
        <pc:sldMkLst>
          <pc:docMk/>
          <pc:sldMk cId="3828497625" sldId="2111"/>
        </pc:sldMkLst>
        <pc:cxnChg chg="mod">
          <ac:chgData name="Gomez, Jose" userId="af884673-c72d-4dfe-b100-de77b9392a28" providerId="ADAL" clId="{5133E600-C0C0-4DC8-A611-6FB35DF55FF5}" dt="2023-02-13T21:29:51.075" v="1" actId="14100"/>
          <ac:cxnSpMkLst>
            <pc:docMk/>
            <pc:sldMk cId="3828497625" sldId="2111"/>
            <ac:cxnSpMk id="10" creationId="{B59BE793-8C41-7A61-BE95-AAC3CB0EFAB0}"/>
          </ac:cxnSpMkLst>
        </pc:cxnChg>
      </pc:sldChg>
      <pc:sldChg chg="modSp mod">
        <pc:chgData name="Gomez, Jose" userId="af884673-c72d-4dfe-b100-de77b9392a28" providerId="ADAL" clId="{5133E600-C0C0-4DC8-A611-6FB35DF55FF5}" dt="2023-02-13T21:27:47.079" v="0" actId="20577"/>
        <pc:sldMkLst>
          <pc:docMk/>
          <pc:sldMk cId="1096451464" sldId="2112"/>
        </pc:sldMkLst>
        <pc:spChg chg="mod">
          <ac:chgData name="Gomez, Jose" userId="af884673-c72d-4dfe-b100-de77b9392a28" providerId="ADAL" clId="{5133E600-C0C0-4DC8-A611-6FB35DF55FF5}" dt="2023-02-13T21:27:47.079" v="0" actId="20577"/>
          <ac:spMkLst>
            <pc:docMk/>
            <pc:sldMk cId="1096451464" sldId="2112"/>
            <ac:spMk id="28" creationId="{388C80E9-7358-4D4F-D60C-C7938A448B31}"/>
          </ac:spMkLst>
        </pc:spChg>
      </pc:sldChg>
      <pc:sldChg chg="modSp mod">
        <pc:chgData name="Gomez, Jose" userId="af884673-c72d-4dfe-b100-de77b9392a28" providerId="ADAL" clId="{5133E600-C0C0-4DC8-A611-6FB35DF55FF5}" dt="2023-02-13T21:37:53.159" v="7" actId="20577"/>
        <pc:sldMkLst>
          <pc:docMk/>
          <pc:sldMk cId="3991276903" sldId="2118"/>
        </pc:sldMkLst>
        <pc:spChg chg="mod">
          <ac:chgData name="Gomez, Jose" userId="af884673-c72d-4dfe-b100-de77b9392a28" providerId="ADAL" clId="{5133E600-C0C0-4DC8-A611-6FB35DF55FF5}" dt="2023-02-13T21:37:53.159" v="7" actId="20577"/>
          <ac:spMkLst>
            <pc:docMk/>
            <pc:sldMk cId="3991276903" sldId="2118"/>
            <ac:spMk id="12" creationId="{84D3AD81-3C3A-4BDD-BF30-69AC30A87C3A}"/>
          </ac:spMkLst>
        </pc:spChg>
      </pc:sldChg>
      <pc:sldChg chg="modSp mod">
        <pc:chgData name="Gomez, Jose" userId="af884673-c72d-4dfe-b100-de77b9392a28" providerId="ADAL" clId="{5133E600-C0C0-4DC8-A611-6FB35DF55FF5}" dt="2023-02-13T21:31:09.817" v="5" actId="20577"/>
        <pc:sldMkLst>
          <pc:docMk/>
          <pc:sldMk cId="3710521389" sldId="2120"/>
        </pc:sldMkLst>
        <pc:spChg chg="mod">
          <ac:chgData name="Gomez, Jose" userId="af884673-c72d-4dfe-b100-de77b9392a28" providerId="ADAL" clId="{5133E600-C0C0-4DC8-A611-6FB35DF55FF5}" dt="2023-02-13T21:31:09.817" v="5" actId="20577"/>
          <ac:spMkLst>
            <pc:docMk/>
            <pc:sldMk cId="3710521389" sldId="2120"/>
            <ac:spMk id="3" creationId="{3A9EEA81-B541-B102-9602-A6EC55FD06D5}"/>
          </ac:spMkLst>
        </pc:spChg>
      </pc:sldChg>
      <pc:sldChg chg="modSp mod">
        <pc:chgData name="Gomez, Jose" userId="af884673-c72d-4dfe-b100-de77b9392a28" providerId="ADAL" clId="{5133E600-C0C0-4DC8-A611-6FB35DF55FF5}" dt="2023-02-13T21:31:14.826" v="6" actId="20577"/>
        <pc:sldMkLst>
          <pc:docMk/>
          <pc:sldMk cId="3609130338" sldId="2121"/>
        </pc:sldMkLst>
        <pc:spChg chg="mod">
          <ac:chgData name="Gomez, Jose" userId="af884673-c72d-4dfe-b100-de77b9392a28" providerId="ADAL" clId="{5133E600-C0C0-4DC8-A611-6FB35DF55FF5}" dt="2023-02-13T21:31:14.826" v="6" actId="20577"/>
          <ac:spMkLst>
            <pc:docMk/>
            <pc:sldMk cId="3609130338" sldId="2121"/>
            <ac:spMk id="3" creationId="{3A9EEA81-B541-B102-9602-A6EC55FD06D5}"/>
          </ac:spMkLst>
        </pc:spChg>
      </pc:sldChg>
    </pc:docChg>
  </pc:docChgLst>
  <pc:docChgLst>
    <pc:chgData name="Crichigno Benitez, Jorge" userId="e8c2d0ca-3c76-40b7-b803-52729ce5e219" providerId="ADAL" clId="{A8C98803-7E33-4FA6-8312-87073AA1359B}"/>
    <pc:docChg chg="undo custSel addSld delSld modSld">
      <pc:chgData name="Crichigno Benitez, Jorge" userId="e8c2d0ca-3c76-40b7-b803-52729ce5e219" providerId="ADAL" clId="{A8C98803-7E33-4FA6-8312-87073AA1359B}" dt="2023-02-16T02:57:04.645" v="742" actId="20577"/>
      <pc:docMkLst>
        <pc:docMk/>
      </pc:docMkLst>
      <pc:sldChg chg="modSp add del mod">
        <pc:chgData name="Crichigno Benitez, Jorge" userId="e8c2d0ca-3c76-40b7-b803-52729ce5e219" providerId="ADAL" clId="{A8C98803-7E33-4FA6-8312-87073AA1359B}" dt="2023-02-16T00:24:41.645" v="523" actId="47"/>
        <pc:sldMkLst>
          <pc:docMk/>
          <pc:sldMk cId="2963380365" sldId="379"/>
        </pc:sldMkLst>
        <pc:spChg chg="mod">
          <ac:chgData name="Crichigno Benitez, Jorge" userId="e8c2d0ca-3c76-40b7-b803-52729ce5e219" providerId="ADAL" clId="{A8C98803-7E33-4FA6-8312-87073AA1359B}" dt="2023-02-14T14:49:45.104" v="390" actId="20577"/>
          <ac:spMkLst>
            <pc:docMk/>
            <pc:sldMk cId="2963380365" sldId="379"/>
            <ac:spMk id="12" creationId="{84D3AD81-3C3A-4BDD-BF30-69AC30A87C3A}"/>
          </ac:spMkLst>
        </pc:spChg>
      </pc:sldChg>
      <pc:sldChg chg="del">
        <pc:chgData name="Crichigno Benitez, Jorge" userId="e8c2d0ca-3c76-40b7-b803-52729ce5e219" providerId="ADAL" clId="{A8C98803-7E33-4FA6-8312-87073AA1359B}" dt="2023-02-14T14:45:46.487" v="269" actId="2696"/>
        <pc:sldMkLst>
          <pc:docMk/>
          <pc:sldMk cId="4247574312" sldId="379"/>
        </pc:sldMkLst>
      </pc:sldChg>
      <pc:sldChg chg="modSp mod">
        <pc:chgData name="Crichigno Benitez, Jorge" userId="e8c2d0ca-3c76-40b7-b803-52729ce5e219" providerId="ADAL" clId="{A8C98803-7E33-4FA6-8312-87073AA1359B}" dt="2023-02-16T00:17:18.454" v="492" actId="20577"/>
        <pc:sldMkLst>
          <pc:docMk/>
          <pc:sldMk cId="1794598905" sldId="408"/>
        </pc:sldMkLst>
        <pc:spChg chg="mod">
          <ac:chgData name="Crichigno Benitez, Jorge" userId="e8c2d0ca-3c76-40b7-b803-52729ce5e219" providerId="ADAL" clId="{A8C98803-7E33-4FA6-8312-87073AA1359B}" dt="2023-02-16T00:17:18.454" v="492" actId="20577"/>
          <ac:spMkLst>
            <pc:docMk/>
            <pc:sldMk cId="1794598905" sldId="408"/>
            <ac:spMk id="2" creationId="{0D1F3A99-91F5-44A2-9A29-778E2BCA2F9C}"/>
          </ac:spMkLst>
        </pc:spChg>
      </pc:sldChg>
      <pc:sldChg chg="add">
        <pc:chgData name="Crichigno Benitez, Jorge" userId="e8c2d0ca-3c76-40b7-b803-52729ce5e219" providerId="ADAL" clId="{A8C98803-7E33-4FA6-8312-87073AA1359B}" dt="2023-02-16T00:24:09.061" v="522"/>
        <pc:sldMkLst>
          <pc:docMk/>
          <pc:sldMk cId="3217921551" sldId="460"/>
        </pc:sldMkLst>
      </pc:sldChg>
      <pc:sldChg chg="del">
        <pc:chgData name="Crichigno Benitez, Jorge" userId="e8c2d0ca-3c76-40b7-b803-52729ce5e219" providerId="ADAL" clId="{A8C98803-7E33-4FA6-8312-87073AA1359B}" dt="2023-02-16T00:19:48.597" v="493" actId="2696"/>
        <pc:sldMkLst>
          <pc:docMk/>
          <pc:sldMk cId="3828497625" sldId="2111"/>
        </pc:sldMkLst>
      </pc:sldChg>
      <pc:sldChg chg="addSp delSp modSp add mod modAnim">
        <pc:chgData name="Crichigno Benitez, Jorge" userId="e8c2d0ca-3c76-40b7-b803-52729ce5e219" providerId="ADAL" clId="{A8C98803-7E33-4FA6-8312-87073AA1359B}" dt="2023-02-16T00:20:22.182" v="521" actId="478"/>
        <pc:sldMkLst>
          <pc:docMk/>
          <pc:sldMk cId="4163702294" sldId="2111"/>
        </pc:sldMkLst>
        <pc:spChg chg="mod">
          <ac:chgData name="Crichigno Benitez, Jorge" userId="e8c2d0ca-3c76-40b7-b803-52729ce5e219" providerId="ADAL" clId="{A8C98803-7E33-4FA6-8312-87073AA1359B}" dt="2023-02-16T00:20:13.867" v="518" actId="122"/>
          <ac:spMkLst>
            <pc:docMk/>
            <pc:sldMk cId="4163702294" sldId="2111"/>
            <ac:spMk id="2" creationId="{C9E7A209-383F-4C01-82CC-D2F99971FC58}"/>
          </ac:spMkLst>
        </pc:spChg>
        <pc:spChg chg="add del mod">
          <ac:chgData name="Crichigno Benitez, Jorge" userId="e8c2d0ca-3c76-40b7-b803-52729ce5e219" providerId="ADAL" clId="{A8C98803-7E33-4FA6-8312-87073AA1359B}" dt="2023-02-16T00:20:08.013" v="515" actId="478"/>
          <ac:spMkLst>
            <pc:docMk/>
            <pc:sldMk cId="4163702294" sldId="2111"/>
            <ac:spMk id="4" creationId="{606DFC1F-61A0-4185-F65D-F6C8E9C60F55}"/>
          </ac:spMkLst>
        </pc:spChg>
        <pc:spChg chg="del">
          <ac:chgData name="Crichigno Benitez, Jorge" userId="e8c2d0ca-3c76-40b7-b803-52729ce5e219" providerId="ADAL" clId="{A8C98803-7E33-4FA6-8312-87073AA1359B}" dt="2023-02-16T00:20:05.853" v="514" actId="478"/>
          <ac:spMkLst>
            <pc:docMk/>
            <pc:sldMk cId="4163702294" sldId="2111"/>
            <ac:spMk id="28" creationId="{388C80E9-7358-4D4F-D60C-C7938A448B31}"/>
          </ac:spMkLst>
        </pc:spChg>
        <pc:spChg chg="del">
          <ac:chgData name="Crichigno Benitez, Jorge" userId="e8c2d0ca-3c76-40b7-b803-52729ce5e219" providerId="ADAL" clId="{A8C98803-7E33-4FA6-8312-87073AA1359B}" dt="2023-02-16T00:20:03.074" v="513" actId="478"/>
          <ac:spMkLst>
            <pc:docMk/>
            <pc:sldMk cId="4163702294" sldId="2111"/>
            <ac:spMk id="30" creationId="{EA378D03-F099-F28B-ADBB-0A65377A3884}"/>
          </ac:spMkLst>
        </pc:spChg>
        <pc:spChg chg="del">
          <ac:chgData name="Crichigno Benitez, Jorge" userId="e8c2d0ca-3c76-40b7-b803-52729ce5e219" providerId="ADAL" clId="{A8C98803-7E33-4FA6-8312-87073AA1359B}" dt="2023-02-16T00:20:03.074" v="513" actId="478"/>
          <ac:spMkLst>
            <pc:docMk/>
            <pc:sldMk cId="4163702294" sldId="2111"/>
            <ac:spMk id="31" creationId="{F3B90430-BFD0-7429-0BE7-681B96AD59BD}"/>
          </ac:spMkLst>
        </pc:spChg>
        <pc:spChg chg="del">
          <ac:chgData name="Crichigno Benitez, Jorge" userId="e8c2d0ca-3c76-40b7-b803-52729ce5e219" providerId="ADAL" clId="{A8C98803-7E33-4FA6-8312-87073AA1359B}" dt="2023-02-16T00:20:03.074" v="513" actId="478"/>
          <ac:spMkLst>
            <pc:docMk/>
            <pc:sldMk cId="4163702294" sldId="2111"/>
            <ac:spMk id="32" creationId="{9615F825-0A05-E0DC-1253-C67F5D4C07E6}"/>
          </ac:spMkLst>
        </pc:spChg>
        <pc:spChg chg="del">
          <ac:chgData name="Crichigno Benitez, Jorge" userId="e8c2d0ca-3c76-40b7-b803-52729ce5e219" providerId="ADAL" clId="{A8C98803-7E33-4FA6-8312-87073AA1359B}" dt="2023-02-16T00:20:21.346" v="520" actId="478"/>
          <ac:spMkLst>
            <pc:docMk/>
            <pc:sldMk cId="4163702294" sldId="2111"/>
            <ac:spMk id="36" creationId="{B3BD2809-8113-E291-B311-BF7BFACF55C5}"/>
          </ac:spMkLst>
        </pc:spChg>
        <pc:picChg chg="del">
          <ac:chgData name="Crichigno Benitez, Jorge" userId="e8c2d0ca-3c76-40b7-b803-52729ce5e219" providerId="ADAL" clId="{A8C98803-7E33-4FA6-8312-87073AA1359B}" dt="2023-02-16T00:20:03.074" v="513" actId="478"/>
          <ac:picMkLst>
            <pc:docMk/>
            <pc:sldMk cId="4163702294" sldId="2111"/>
            <ac:picMk id="29" creationId="{9E3BEFED-E3FA-3D80-06E4-8AF301685504}"/>
          </ac:picMkLst>
        </pc:picChg>
        <pc:cxnChg chg="del">
          <ac:chgData name="Crichigno Benitez, Jorge" userId="e8c2d0ca-3c76-40b7-b803-52729ce5e219" providerId="ADAL" clId="{A8C98803-7E33-4FA6-8312-87073AA1359B}" dt="2023-02-16T00:20:14.986" v="519" actId="478"/>
          <ac:cxnSpMkLst>
            <pc:docMk/>
            <pc:sldMk cId="4163702294" sldId="2111"/>
            <ac:cxnSpMk id="10" creationId="{B59BE793-8C41-7A61-BE95-AAC3CB0EFAB0}"/>
          </ac:cxnSpMkLst>
        </pc:cxnChg>
        <pc:cxnChg chg="del">
          <ac:chgData name="Crichigno Benitez, Jorge" userId="e8c2d0ca-3c76-40b7-b803-52729ce5e219" providerId="ADAL" clId="{A8C98803-7E33-4FA6-8312-87073AA1359B}" dt="2023-02-16T00:20:03.074" v="513" actId="478"/>
          <ac:cxnSpMkLst>
            <pc:docMk/>
            <pc:sldMk cId="4163702294" sldId="2111"/>
            <ac:cxnSpMk id="33" creationId="{621C9E26-FBB4-D2D1-CB88-9F1C9C999116}"/>
          </ac:cxnSpMkLst>
        </pc:cxnChg>
        <pc:cxnChg chg="del">
          <ac:chgData name="Crichigno Benitez, Jorge" userId="e8c2d0ca-3c76-40b7-b803-52729ce5e219" providerId="ADAL" clId="{A8C98803-7E33-4FA6-8312-87073AA1359B}" dt="2023-02-16T00:20:03.074" v="513" actId="478"/>
          <ac:cxnSpMkLst>
            <pc:docMk/>
            <pc:sldMk cId="4163702294" sldId="2111"/>
            <ac:cxnSpMk id="34" creationId="{C8F9913C-FD33-16EC-7C3B-4B2FB71143AD}"/>
          </ac:cxnSpMkLst>
        </pc:cxnChg>
        <pc:cxnChg chg="del">
          <ac:chgData name="Crichigno Benitez, Jorge" userId="e8c2d0ca-3c76-40b7-b803-52729ce5e219" providerId="ADAL" clId="{A8C98803-7E33-4FA6-8312-87073AA1359B}" dt="2023-02-16T00:20:22.182" v="521" actId="478"/>
          <ac:cxnSpMkLst>
            <pc:docMk/>
            <pc:sldMk cId="4163702294" sldId="2111"/>
            <ac:cxnSpMk id="35" creationId="{3ED90696-B0A1-4D0C-FA82-6B42BC55E63E}"/>
          </ac:cxnSpMkLst>
        </pc:cxnChg>
      </pc:sldChg>
      <pc:sldChg chg="modSp mod">
        <pc:chgData name="Crichigno Benitez, Jorge" userId="e8c2d0ca-3c76-40b7-b803-52729ce5e219" providerId="ADAL" clId="{A8C98803-7E33-4FA6-8312-87073AA1359B}" dt="2023-02-16T02:54:18.371" v="724" actId="1076"/>
        <pc:sldMkLst>
          <pc:docMk/>
          <pc:sldMk cId="1096451464" sldId="2112"/>
        </pc:sldMkLst>
        <pc:spChg chg="mod">
          <ac:chgData name="Crichigno Benitez, Jorge" userId="e8c2d0ca-3c76-40b7-b803-52729ce5e219" providerId="ADAL" clId="{A8C98803-7E33-4FA6-8312-87073AA1359B}" dt="2023-02-16T02:54:14.080" v="721" actId="14100"/>
          <ac:spMkLst>
            <pc:docMk/>
            <pc:sldMk cId="1096451464" sldId="2112"/>
            <ac:spMk id="28" creationId="{388C80E9-7358-4D4F-D60C-C7938A448B31}"/>
          </ac:spMkLst>
        </pc:spChg>
        <pc:spChg chg="mod">
          <ac:chgData name="Crichigno Benitez, Jorge" userId="e8c2d0ca-3c76-40b7-b803-52729ce5e219" providerId="ADAL" clId="{A8C98803-7E33-4FA6-8312-87073AA1359B}" dt="2023-02-14T14:42:14.274" v="263" actId="1076"/>
          <ac:spMkLst>
            <pc:docMk/>
            <pc:sldMk cId="1096451464" sldId="2112"/>
            <ac:spMk id="36" creationId="{B3BD2809-8113-E291-B311-BF7BFACF55C5}"/>
          </ac:spMkLst>
        </pc:spChg>
        <pc:picChg chg="mod">
          <ac:chgData name="Crichigno Benitez, Jorge" userId="e8c2d0ca-3c76-40b7-b803-52729ce5e219" providerId="ADAL" clId="{A8C98803-7E33-4FA6-8312-87073AA1359B}" dt="2023-02-16T02:54:18.371" v="724" actId="1076"/>
          <ac:picMkLst>
            <pc:docMk/>
            <pc:sldMk cId="1096451464" sldId="2112"/>
            <ac:picMk id="5" creationId="{C7BA31E6-B74D-3FD1-C0E5-F7F303B44A9C}"/>
          </ac:picMkLst>
        </pc:picChg>
        <pc:cxnChg chg="mod">
          <ac:chgData name="Crichigno Benitez, Jorge" userId="e8c2d0ca-3c76-40b7-b803-52729ce5e219" providerId="ADAL" clId="{A8C98803-7E33-4FA6-8312-87073AA1359B}" dt="2023-02-14T14:42:28.676" v="265" actId="208"/>
          <ac:cxnSpMkLst>
            <pc:docMk/>
            <pc:sldMk cId="1096451464" sldId="2112"/>
            <ac:cxnSpMk id="35" creationId="{3ED90696-B0A1-4D0C-FA82-6B42BC55E63E}"/>
          </ac:cxnSpMkLst>
        </pc:cxnChg>
      </pc:sldChg>
      <pc:sldChg chg="del">
        <pc:chgData name="Crichigno Benitez, Jorge" userId="e8c2d0ca-3c76-40b7-b803-52729ce5e219" providerId="ADAL" clId="{A8C98803-7E33-4FA6-8312-87073AA1359B}" dt="2023-02-14T14:45:46.487" v="269" actId="2696"/>
        <pc:sldMkLst>
          <pc:docMk/>
          <pc:sldMk cId="62731306" sldId="2113"/>
        </pc:sldMkLst>
      </pc:sldChg>
      <pc:sldChg chg="add del">
        <pc:chgData name="Crichigno Benitez, Jorge" userId="e8c2d0ca-3c76-40b7-b803-52729ce5e219" providerId="ADAL" clId="{A8C98803-7E33-4FA6-8312-87073AA1359B}" dt="2023-02-16T00:24:45.977" v="524" actId="2696"/>
        <pc:sldMkLst>
          <pc:docMk/>
          <pc:sldMk cId="1986604642" sldId="2113"/>
        </pc:sldMkLst>
      </pc:sldChg>
      <pc:sldChg chg="add">
        <pc:chgData name="Crichigno Benitez, Jorge" userId="e8c2d0ca-3c76-40b7-b803-52729ce5e219" providerId="ADAL" clId="{A8C98803-7E33-4FA6-8312-87073AA1359B}" dt="2023-02-16T00:24:50.254" v="525"/>
        <pc:sldMkLst>
          <pc:docMk/>
          <pc:sldMk cId="3222058131" sldId="2113"/>
        </pc:sldMkLst>
      </pc:sldChg>
      <pc:sldChg chg="del">
        <pc:chgData name="Crichigno Benitez, Jorge" userId="e8c2d0ca-3c76-40b7-b803-52729ce5e219" providerId="ADAL" clId="{A8C98803-7E33-4FA6-8312-87073AA1359B}" dt="2023-02-14T14:45:46.487" v="269" actId="2696"/>
        <pc:sldMkLst>
          <pc:docMk/>
          <pc:sldMk cId="2107317535" sldId="2114"/>
        </pc:sldMkLst>
      </pc:sldChg>
      <pc:sldChg chg="add del">
        <pc:chgData name="Crichigno Benitez, Jorge" userId="e8c2d0ca-3c76-40b7-b803-52729ce5e219" providerId="ADAL" clId="{A8C98803-7E33-4FA6-8312-87073AA1359B}" dt="2023-02-16T00:24:45.977" v="524" actId="2696"/>
        <pc:sldMkLst>
          <pc:docMk/>
          <pc:sldMk cId="2514134382" sldId="2114"/>
        </pc:sldMkLst>
      </pc:sldChg>
      <pc:sldChg chg="add">
        <pc:chgData name="Crichigno Benitez, Jorge" userId="e8c2d0ca-3c76-40b7-b803-52729ce5e219" providerId="ADAL" clId="{A8C98803-7E33-4FA6-8312-87073AA1359B}" dt="2023-02-16T00:24:50.254" v="525"/>
        <pc:sldMkLst>
          <pc:docMk/>
          <pc:sldMk cId="3051997630" sldId="2114"/>
        </pc:sldMkLst>
      </pc:sldChg>
      <pc:sldChg chg="add">
        <pc:chgData name="Crichigno Benitez, Jorge" userId="e8c2d0ca-3c76-40b7-b803-52729ce5e219" providerId="ADAL" clId="{A8C98803-7E33-4FA6-8312-87073AA1359B}" dt="2023-02-16T00:24:50.254" v="525"/>
        <pc:sldMkLst>
          <pc:docMk/>
          <pc:sldMk cId="224804448" sldId="2115"/>
        </pc:sldMkLst>
      </pc:sldChg>
      <pc:sldChg chg="del">
        <pc:chgData name="Crichigno Benitez, Jorge" userId="e8c2d0ca-3c76-40b7-b803-52729ce5e219" providerId="ADAL" clId="{A8C98803-7E33-4FA6-8312-87073AA1359B}" dt="2023-02-14T14:45:46.487" v="269" actId="2696"/>
        <pc:sldMkLst>
          <pc:docMk/>
          <pc:sldMk cId="936381898" sldId="2115"/>
        </pc:sldMkLst>
      </pc:sldChg>
      <pc:sldChg chg="add del">
        <pc:chgData name="Crichigno Benitez, Jorge" userId="e8c2d0ca-3c76-40b7-b803-52729ce5e219" providerId="ADAL" clId="{A8C98803-7E33-4FA6-8312-87073AA1359B}" dt="2023-02-16T00:24:45.977" v="524" actId="2696"/>
        <pc:sldMkLst>
          <pc:docMk/>
          <pc:sldMk cId="1899224125" sldId="2115"/>
        </pc:sldMkLst>
      </pc:sldChg>
      <pc:sldChg chg="add">
        <pc:chgData name="Crichigno Benitez, Jorge" userId="e8c2d0ca-3c76-40b7-b803-52729ce5e219" providerId="ADAL" clId="{A8C98803-7E33-4FA6-8312-87073AA1359B}" dt="2023-02-16T00:24:50.254" v="525"/>
        <pc:sldMkLst>
          <pc:docMk/>
          <pc:sldMk cId="91064986" sldId="2116"/>
        </pc:sldMkLst>
      </pc:sldChg>
      <pc:sldChg chg="del">
        <pc:chgData name="Crichigno Benitez, Jorge" userId="e8c2d0ca-3c76-40b7-b803-52729ce5e219" providerId="ADAL" clId="{A8C98803-7E33-4FA6-8312-87073AA1359B}" dt="2023-02-14T14:45:46.487" v="269" actId="2696"/>
        <pc:sldMkLst>
          <pc:docMk/>
          <pc:sldMk cId="171840815" sldId="2116"/>
        </pc:sldMkLst>
      </pc:sldChg>
      <pc:sldChg chg="add del">
        <pc:chgData name="Crichigno Benitez, Jorge" userId="e8c2d0ca-3c76-40b7-b803-52729ce5e219" providerId="ADAL" clId="{A8C98803-7E33-4FA6-8312-87073AA1359B}" dt="2023-02-16T00:24:45.977" v="524" actId="2696"/>
        <pc:sldMkLst>
          <pc:docMk/>
          <pc:sldMk cId="3120801277" sldId="2116"/>
        </pc:sldMkLst>
      </pc:sldChg>
      <pc:sldChg chg="del">
        <pc:chgData name="Crichigno Benitez, Jorge" userId="e8c2d0ca-3c76-40b7-b803-52729ce5e219" providerId="ADAL" clId="{A8C98803-7E33-4FA6-8312-87073AA1359B}" dt="2023-02-14T14:45:46.487" v="269" actId="2696"/>
        <pc:sldMkLst>
          <pc:docMk/>
          <pc:sldMk cId="44998782" sldId="2117"/>
        </pc:sldMkLst>
      </pc:sldChg>
      <pc:sldChg chg="add del">
        <pc:chgData name="Crichigno Benitez, Jorge" userId="e8c2d0ca-3c76-40b7-b803-52729ce5e219" providerId="ADAL" clId="{A8C98803-7E33-4FA6-8312-87073AA1359B}" dt="2023-02-16T00:24:45.977" v="524" actId="2696"/>
        <pc:sldMkLst>
          <pc:docMk/>
          <pc:sldMk cId="1648247055" sldId="2117"/>
        </pc:sldMkLst>
      </pc:sldChg>
      <pc:sldChg chg="add">
        <pc:chgData name="Crichigno Benitez, Jorge" userId="e8c2d0ca-3c76-40b7-b803-52729ce5e219" providerId="ADAL" clId="{A8C98803-7E33-4FA6-8312-87073AA1359B}" dt="2023-02-16T00:24:50.254" v="525"/>
        <pc:sldMkLst>
          <pc:docMk/>
          <pc:sldMk cId="3105597418" sldId="2117"/>
        </pc:sldMkLst>
      </pc:sldChg>
      <pc:sldChg chg="addSp delSp modSp mod">
        <pc:chgData name="Crichigno Benitez, Jorge" userId="e8c2d0ca-3c76-40b7-b803-52729ce5e219" providerId="ADAL" clId="{A8C98803-7E33-4FA6-8312-87073AA1359B}" dt="2023-02-16T02:57:04.645" v="742" actId="20577"/>
        <pc:sldMkLst>
          <pc:docMk/>
          <pc:sldMk cId="3921579211" sldId="2119"/>
        </pc:sldMkLst>
        <pc:spChg chg="del mod">
          <ac:chgData name="Crichigno Benitez, Jorge" userId="e8c2d0ca-3c76-40b7-b803-52729ce5e219" providerId="ADAL" clId="{A8C98803-7E33-4FA6-8312-87073AA1359B}" dt="2023-02-14T14:58:49.688" v="428" actId="21"/>
          <ac:spMkLst>
            <pc:docMk/>
            <pc:sldMk cId="3921579211" sldId="2119"/>
            <ac:spMk id="3" creationId="{3A9EEA81-B541-B102-9602-A6EC55FD06D5}"/>
          </ac:spMkLst>
        </pc:spChg>
        <pc:spChg chg="add mod">
          <ac:chgData name="Crichigno Benitez, Jorge" userId="e8c2d0ca-3c76-40b7-b803-52729ce5e219" providerId="ADAL" clId="{A8C98803-7E33-4FA6-8312-87073AA1359B}" dt="2023-02-16T02:57:04.645" v="742" actId="20577"/>
          <ac:spMkLst>
            <pc:docMk/>
            <pc:sldMk cId="3921579211" sldId="2119"/>
            <ac:spMk id="4" creationId="{C7B9D92D-9785-598C-A88B-DA39FEB322F1}"/>
          </ac:spMkLst>
        </pc:spChg>
      </pc:sldChg>
      <pc:sldChg chg="modSp mod">
        <pc:chgData name="Crichigno Benitez, Jorge" userId="e8c2d0ca-3c76-40b7-b803-52729ce5e219" providerId="ADAL" clId="{A8C98803-7E33-4FA6-8312-87073AA1359B}" dt="2023-02-14T14:47:29.016" v="347" actId="20577"/>
        <pc:sldMkLst>
          <pc:docMk/>
          <pc:sldMk cId="3710521389" sldId="2120"/>
        </pc:sldMkLst>
        <pc:spChg chg="mod">
          <ac:chgData name="Crichigno Benitez, Jorge" userId="e8c2d0ca-3c76-40b7-b803-52729ce5e219" providerId="ADAL" clId="{A8C98803-7E33-4FA6-8312-87073AA1359B}" dt="2023-02-14T14:47:29.016" v="347" actId="20577"/>
          <ac:spMkLst>
            <pc:docMk/>
            <pc:sldMk cId="3710521389" sldId="2120"/>
            <ac:spMk id="3" creationId="{3A9EEA81-B541-B102-9602-A6EC55FD06D5}"/>
          </ac:spMkLst>
        </pc:spChg>
      </pc:sldChg>
      <pc:sldChg chg="modSp mod">
        <pc:chgData name="Crichigno Benitez, Jorge" userId="e8c2d0ca-3c76-40b7-b803-52729ce5e219" providerId="ADAL" clId="{A8C98803-7E33-4FA6-8312-87073AA1359B}" dt="2023-02-16T00:28:28.351" v="661" actId="20577"/>
        <pc:sldMkLst>
          <pc:docMk/>
          <pc:sldMk cId="3609130338" sldId="2121"/>
        </pc:sldMkLst>
        <pc:spChg chg="mod">
          <ac:chgData name="Crichigno Benitez, Jorge" userId="e8c2d0ca-3c76-40b7-b803-52729ce5e219" providerId="ADAL" clId="{A8C98803-7E33-4FA6-8312-87073AA1359B}" dt="2023-02-16T00:28:28.351" v="661" actId="20577"/>
          <ac:spMkLst>
            <pc:docMk/>
            <pc:sldMk cId="3609130338" sldId="2121"/>
            <ac:spMk id="3" creationId="{3A9EEA81-B541-B102-9602-A6EC55FD06D5}"/>
          </ac:spMkLst>
        </pc:spChg>
        <pc:picChg chg="mod">
          <ac:chgData name="Crichigno Benitez, Jorge" userId="e8c2d0ca-3c76-40b7-b803-52729ce5e219" providerId="ADAL" clId="{A8C98803-7E33-4FA6-8312-87073AA1359B}" dt="2023-02-14T14:47:42.258" v="348" actId="1076"/>
          <ac:picMkLst>
            <pc:docMk/>
            <pc:sldMk cId="3609130338" sldId="2121"/>
            <ac:picMk id="6" creationId="{3FAD7654-5EDA-7E9E-FB61-56580950D5AB}"/>
          </ac:picMkLst>
        </pc:picChg>
      </pc:sldChg>
      <pc:sldChg chg="add">
        <pc:chgData name="Crichigno Benitez, Jorge" userId="e8c2d0ca-3c76-40b7-b803-52729ce5e219" providerId="ADAL" clId="{A8C98803-7E33-4FA6-8312-87073AA1359B}" dt="2023-02-16T00:24:50.254" v="525"/>
        <pc:sldMkLst>
          <pc:docMk/>
          <pc:sldMk cId="200239121" sldId="2122"/>
        </pc:sldMkLst>
      </pc:sldChg>
      <pc:sldChg chg="add del">
        <pc:chgData name="Crichigno Benitez, Jorge" userId="e8c2d0ca-3c76-40b7-b803-52729ce5e219" providerId="ADAL" clId="{A8C98803-7E33-4FA6-8312-87073AA1359B}" dt="2023-02-16T00:24:45.977" v="524" actId="2696"/>
        <pc:sldMkLst>
          <pc:docMk/>
          <pc:sldMk cId="3658928526" sldId="2122"/>
        </pc:sldMkLst>
      </pc:sldChg>
      <pc:sldChg chg="add">
        <pc:chgData name="Crichigno Benitez, Jorge" userId="e8c2d0ca-3c76-40b7-b803-52729ce5e219" providerId="ADAL" clId="{A8C98803-7E33-4FA6-8312-87073AA1359B}" dt="2023-02-16T00:19:53.254" v="495"/>
        <pc:sldMkLst>
          <pc:docMk/>
          <pc:sldMk cId="1733742581" sldId="2123"/>
        </pc:sldMkLst>
      </pc:sldChg>
      <pc:sldChg chg="add">
        <pc:chgData name="Crichigno Benitez, Jorge" userId="e8c2d0ca-3c76-40b7-b803-52729ce5e219" providerId="ADAL" clId="{A8C98803-7E33-4FA6-8312-87073AA1359B}" dt="2023-02-16T00:24:09.061" v="522"/>
        <pc:sldMkLst>
          <pc:docMk/>
          <pc:sldMk cId="1381772788" sldId="2132"/>
        </pc:sldMkLst>
      </pc:sldChg>
      <pc:sldChg chg="add">
        <pc:chgData name="Crichigno Benitez, Jorge" userId="e8c2d0ca-3c76-40b7-b803-52729ce5e219" providerId="ADAL" clId="{A8C98803-7E33-4FA6-8312-87073AA1359B}" dt="2023-02-16T00:24:09.061" v="522"/>
        <pc:sldMkLst>
          <pc:docMk/>
          <pc:sldMk cId="1279669670" sldId="2139"/>
        </pc:sldMkLst>
      </pc:sldChg>
      <pc:sldChg chg="add">
        <pc:chgData name="Crichigno Benitez, Jorge" userId="e8c2d0ca-3c76-40b7-b803-52729ce5e219" providerId="ADAL" clId="{A8C98803-7E33-4FA6-8312-87073AA1359B}" dt="2023-02-16T00:24:09.061" v="522"/>
        <pc:sldMkLst>
          <pc:docMk/>
          <pc:sldMk cId="964410283" sldId="2140"/>
        </pc:sldMkLst>
      </pc:sldChg>
      <pc:sldChg chg="add">
        <pc:chgData name="Crichigno Benitez, Jorge" userId="e8c2d0ca-3c76-40b7-b803-52729ce5e219" providerId="ADAL" clId="{A8C98803-7E33-4FA6-8312-87073AA1359B}" dt="2023-02-16T00:24:09.061" v="522"/>
        <pc:sldMkLst>
          <pc:docMk/>
          <pc:sldMk cId="3423610278" sldId="2141"/>
        </pc:sldMkLst>
      </pc:sldChg>
      <pc:sldChg chg="add">
        <pc:chgData name="Crichigno Benitez, Jorge" userId="e8c2d0ca-3c76-40b7-b803-52729ce5e219" providerId="ADAL" clId="{A8C98803-7E33-4FA6-8312-87073AA1359B}" dt="2023-02-16T00:24:09.061" v="522"/>
        <pc:sldMkLst>
          <pc:docMk/>
          <pc:sldMk cId="3991227234" sldId="2142"/>
        </pc:sldMkLst>
      </pc:sldChg>
      <pc:sldChg chg="add del">
        <pc:chgData name="Crichigno Benitez, Jorge" userId="e8c2d0ca-3c76-40b7-b803-52729ce5e219" providerId="ADAL" clId="{A8C98803-7E33-4FA6-8312-87073AA1359B}" dt="2023-02-16T00:26:56.254" v="606" actId="47"/>
        <pc:sldMkLst>
          <pc:docMk/>
          <pc:sldMk cId="4172638213" sldId="214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583E93-7F06-4FD5-ADA4-45262C6273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925901-863E-43FB-9F23-CCCDED5D22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67944-E7CD-4CBF-B52C-CFDA3DC45EC0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3A2B97-BDDF-466E-9AE1-031669AAB6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9AFE7E-F29A-4A0A-827D-3961508E42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6D75D-FDCD-4C30-A01B-6DBB2744A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09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0682D-FD54-284A-B7C8-2FCD4798133C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F9C84-074E-E141-A3FD-46DE87E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83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956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43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340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57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99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117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2 and AS 3 buy transit service from AS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77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>
            <a:normAutofit/>
          </a:bodyPr>
          <a:lstStyle>
            <a:lvl1pPr algn="l">
              <a:defRPr sz="3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39972" y="1435395"/>
            <a:ext cx="10558130" cy="329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97550" y="1181100"/>
            <a:ext cx="10984850" cy="4800599"/>
          </a:xfrm>
        </p:spPr>
        <p:txBody>
          <a:bodyPr/>
          <a:lstStyle>
            <a:lvl1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just">
              <a:spcAft>
                <a:spcPts val="200"/>
              </a:spcAft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just">
              <a:spcAft>
                <a:spcPts val="200"/>
              </a:spcAft>
              <a:defRPr/>
            </a:lvl3pPr>
            <a:lvl4pPr algn="just">
              <a:spcAft>
                <a:spcPts val="20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just">
              <a:spcAft>
                <a:spcPts val="200"/>
              </a:spcAft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64972F-81E4-47C1-8110-0800DB019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4484" y="6459783"/>
            <a:ext cx="1312025" cy="365125"/>
          </a:xfrm>
        </p:spPr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Google Shape;90;p1">
            <a:extLst>
              <a:ext uri="{FF2B5EF4-FFF2-40B4-BE49-F238E27FC236}">
                <a16:creationId xmlns:a16="http://schemas.microsoft.com/office/drawing/2014/main" id="{719349AC-65AB-168E-307A-1DECEBCAAE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7910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7539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38C60F48-EAB5-A54D-B834-7AA360F3093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1097280" y="1737845"/>
            <a:ext cx="1006321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8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bdh2c86a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6F61B-8E09-4038-BC83-0CC5D328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1F3A99-91F5-44A2-9A29-778E2BCA2F9C}"/>
              </a:ext>
            </a:extLst>
          </p:cNvPr>
          <p:cNvSpPr/>
          <p:nvPr/>
        </p:nvSpPr>
        <p:spPr>
          <a:xfrm>
            <a:off x="2225040" y="33093"/>
            <a:ext cx="7467600" cy="6791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UCF / FLR Workshop on Networking Topics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3: Routing using BGP Attributes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Jorge Crichigno, Ali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AlSabeh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South Carolina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http://ce.sc.edu/cyberinfra</a:t>
            </a:r>
            <a:endParaRPr lang="en-US" sz="2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Central Florida (UCF)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LambdaRail (FLR)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Engagement and Performance Operations Center (EPOC)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Sciences Network (ESnet)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South Carolina (USC)</a:t>
            </a:r>
          </a:p>
          <a:p>
            <a:pPr algn="ctr"/>
            <a:endParaRPr lang="en-US" sz="2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Orlando, Florida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16</a:t>
            </a:r>
            <a:r>
              <a:rPr lang="en-US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FDFD71-6C4B-430D-0A7D-F7BC9239C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73" y="2375725"/>
            <a:ext cx="1703523" cy="105327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9E7451C-725C-7167-8301-4710DD8AF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56" y="441568"/>
            <a:ext cx="1026160" cy="102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9F0802D-4426-5AE6-1300-7DC25E8F7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0" y="1737360"/>
            <a:ext cx="1115291" cy="57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F01C528-C414-B626-A475-A95AB8151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541" y="584706"/>
            <a:ext cx="1710372" cy="49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3F36273D-4C57-FBB2-5D4A-E3CB1A3A9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362" y="1252401"/>
            <a:ext cx="1933147" cy="96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598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75" y="2296887"/>
            <a:ext cx="10984850" cy="888999"/>
          </a:xfrm>
        </p:spPr>
        <p:txBody>
          <a:bodyPr/>
          <a:lstStyle/>
          <a:p>
            <a:pPr algn="ctr"/>
            <a:r>
              <a:rPr lang="en-US" dirty="0"/>
              <a:t>Additional Slides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313F8C-D0E0-4721-A291-41BB93FF4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02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MED Attribute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9BE793-8C41-7A61-BE95-AAC3CB0EFAB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003947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88C80E9-7358-4D4F-D60C-C7938A448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107195"/>
            <a:ext cx="7229934" cy="4800599"/>
          </a:xfrm>
        </p:spPr>
        <p:txBody>
          <a:bodyPr>
            <a:norm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altLang="en-US" sz="1800" dirty="0"/>
              <a:t>Indicates to external neighbors the preferred path </a:t>
            </a:r>
            <a:r>
              <a:rPr lang="en-US" altLang="en-US" sz="1800" b="1" i="1" dirty="0"/>
              <a:t>into </a:t>
            </a:r>
            <a:r>
              <a:rPr lang="en-US" altLang="en-US" sz="1800" dirty="0"/>
              <a:t>an AS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altLang="en-US" sz="1800" dirty="0"/>
              <a:t>By default, a router compares the MED only for paths from neighbors in the </a:t>
            </a:r>
            <a:r>
              <a:rPr lang="en-US" altLang="en-US" sz="1800" b="1" dirty="0"/>
              <a:t>same AS</a:t>
            </a:r>
            <a:r>
              <a:rPr lang="en-US" altLang="en-US" sz="1800" dirty="0">
                <a:solidFill>
                  <a:schemeClr val="tx1"/>
                </a:solidFill>
              </a:rPr>
              <a:t>. </a:t>
            </a:r>
            <a:r>
              <a:rPr lang="en-US" altLang="en-US" sz="1800" dirty="0"/>
              <a:t>Lowest Wins!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altLang="en-US" sz="1800" dirty="0"/>
              <a:t>MED is sent to EBGP peers:</a:t>
            </a:r>
          </a:p>
          <a:p>
            <a:pPr marL="485775" lvl="1" indent="-285750">
              <a:buFont typeface="Wingdings" panose="05000000000000000000" pitchFamily="2" charset="2"/>
              <a:buChar char="Ø"/>
            </a:pPr>
            <a:r>
              <a:rPr lang="en-US" altLang="en-US" sz="1400" dirty="0"/>
              <a:t>Those routers propagate the MED within their AS</a:t>
            </a:r>
          </a:p>
          <a:p>
            <a:pPr marL="485775" lvl="1" indent="-285750">
              <a:buFont typeface="Wingdings" panose="05000000000000000000" pitchFamily="2" charset="2"/>
              <a:buChar char="Ø"/>
            </a:pPr>
            <a:r>
              <a:rPr lang="en-US" altLang="en-US" sz="1400" dirty="0"/>
              <a:t>But do not pass it on to the next AS </a:t>
            </a:r>
          </a:p>
        </p:txBody>
      </p:sp>
      <p:pic>
        <p:nvPicPr>
          <p:cNvPr id="29" name="Picture 4">
            <a:extLst>
              <a:ext uri="{FF2B5EF4-FFF2-40B4-BE49-F238E27FC236}">
                <a16:creationId xmlns:a16="http://schemas.microsoft.com/office/drawing/2014/main" id="{9E3BEFED-E3FA-3D80-06E4-8AF301685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084" y="1107195"/>
            <a:ext cx="37338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A378D03-F099-F28B-ADBB-0A65377A3884}"/>
              </a:ext>
            </a:extLst>
          </p:cNvPr>
          <p:cNvSpPr txBox="1"/>
          <p:nvPr/>
        </p:nvSpPr>
        <p:spPr>
          <a:xfrm>
            <a:off x="9351484" y="1564395"/>
            <a:ext cx="1033463" cy="307975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atin typeface="Arial" charset="0"/>
                <a:cs typeface="Arial" charset="0"/>
              </a:rPr>
              <a:t>172.20.0.0</a:t>
            </a:r>
          </a:p>
        </p:txBody>
      </p:sp>
      <p:sp>
        <p:nvSpPr>
          <p:cNvPr id="31" name="Oval 9">
            <a:extLst>
              <a:ext uri="{FF2B5EF4-FFF2-40B4-BE49-F238E27FC236}">
                <a16:creationId xmlns:a16="http://schemas.microsoft.com/office/drawing/2014/main" id="{F3B90430-BFD0-7429-0BE7-681B96AD5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5684" y="2250195"/>
            <a:ext cx="381000" cy="304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32" name="Oval 10">
            <a:extLst>
              <a:ext uri="{FF2B5EF4-FFF2-40B4-BE49-F238E27FC236}">
                <a16:creationId xmlns:a16="http://schemas.microsoft.com/office/drawing/2014/main" id="{9615F825-0A05-E0DC-1253-C67F5D4C0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0284" y="2250195"/>
            <a:ext cx="381000" cy="304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21C9E26-FBB4-D2D1-CB88-9F1C9C999116}"/>
              </a:ext>
            </a:extLst>
          </p:cNvPr>
          <p:cNvCxnSpPr>
            <a:cxnSpLocks noChangeShapeType="1"/>
            <a:stCxn id="32" idx="4"/>
          </p:cNvCxnSpPr>
          <p:nvPr/>
        </p:nvCxnSpPr>
        <p:spPr bwMode="auto">
          <a:xfrm rot="5400000">
            <a:off x="10361134" y="2535945"/>
            <a:ext cx="990600" cy="102870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8F9913C-FD33-16EC-7C3B-4B2FB71143AD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8837134" y="2574045"/>
            <a:ext cx="990600" cy="95250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ED90696-B0A1-4D0C-FA82-6B42BC55E63E}"/>
              </a:ext>
            </a:extLst>
          </p:cNvPr>
          <p:cNvCxnSpPr>
            <a:cxnSpLocks/>
          </p:cNvCxnSpPr>
          <p:nvPr/>
        </p:nvCxnSpPr>
        <p:spPr>
          <a:xfrm>
            <a:off x="691376" y="6133171"/>
            <a:ext cx="57812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B3BD2809-8113-E291-B311-BF7BFACF55C5}"/>
              </a:ext>
            </a:extLst>
          </p:cNvPr>
          <p:cNvSpPr txBox="1"/>
          <p:nvPr/>
        </p:nvSpPr>
        <p:spPr>
          <a:xfrm>
            <a:off x="597550" y="6133171"/>
            <a:ext cx="587507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Rick Graziani, “Implementing Cisco IP Routing,” Cisco Press, 2015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4FF697-7E06-FAC7-18A1-091E9D4F2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4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12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7467004-E6F3-4DEA-8A0E-A1AE9D46C619}"/>
              </a:ext>
            </a:extLst>
          </p:cNvPr>
          <p:cNvSpPr txBox="1">
            <a:spLocks/>
          </p:cNvSpPr>
          <p:nvPr/>
        </p:nvSpPr>
        <p:spPr>
          <a:xfrm>
            <a:off x="339777" y="1041399"/>
            <a:ext cx="6054992" cy="480059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712" indent="-230712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2267" dirty="0">
                <a:latin typeface="+mn-lt"/>
              </a:rPr>
              <a:t>A well-known mandatory attribute </a:t>
            </a:r>
          </a:p>
          <a:p>
            <a:pPr marL="230712" indent="-230712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2267" dirty="0">
                <a:latin typeface="+mn-lt"/>
              </a:rPr>
              <a:t>Defines the origin of the path information</a:t>
            </a:r>
          </a:p>
          <a:p>
            <a:pPr marL="230712" indent="-230712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2267" dirty="0">
                <a:latin typeface="+mn-lt"/>
              </a:rPr>
              <a:t>The origin attribute can be one of three values:</a:t>
            </a:r>
          </a:p>
          <a:p>
            <a:pPr marL="230712" indent="-230712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2267" b="1" dirty="0">
                <a:latin typeface="+mn-lt"/>
              </a:rPr>
              <a:t>IGP (“</a:t>
            </a:r>
            <a:r>
              <a:rPr lang="en-US" altLang="en-US" sz="2267" b="1" dirty="0" err="1">
                <a:latin typeface="+mn-lt"/>
              </a:rPr>
              <a:t>i</a:t>
            </a:r>
            <a:r>
              <a:rPr lang="en-US" altLang="en-US" sz="2267" b="1" dirty="0">
                <a:latin typeface="+mn-lt"/>
              </a:rPr>
              <a:t>”)</a:t>
            </a:r>
          </a:p>
          <a:p>
            <a:pPr marL="609585" lvl="1" indent="-34289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1733" dirty="0">
                <a:latin typeface="+mn-lt"/>
              </a:rPr>
              <a:t>The route is interior to the originating AS</a:t>
            </a:r>
          </a:p>
          <a:p>
            <a:pPr marL="609585" lvl="1" indent="-34289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1733" dirty="0">
                <a:latin typeface="+mn-lt"/>
              </a:rPr>
              <a:t>Normally when the </a:t>
            </a:r>
            <a:r>
              <a:rPr lang="en-US" altLang="en-US" sz="1733" b="1" dirty="0">
                <a:latin typeface="+mn-lt"/>
              </a:rPr>
              <a:t>network command </a:t>
            </a:r>
            <a:r>
              <a:rPr lang="en-US" altLang="en-US" sz="1733" dirty="0">
                <a:latin typeface="+mn-lt"/>
              </a:rPr>
              <a:t>is used</a:t>
            </a:r>
          </a:p>
          <a:p>
            <a:pPr marL="230712" indent="-230712">
              <a:buFont typeface="Arial" panose="020B0604020202020204" pitchFamily="34" charset="0"/>
              <a:buChar char="•"/>
            </a:pPr>
            <a:r>
              <a:rPr lang="en-US" altLang="en-US" sz="2267" b="1" dirty="0">
                <a:latin typeface="+mn-lt"/>
              </a:rPr>
              <a:t>EGP (“e”)</a:t>
            </a:r>
          </a:p>
          <a:p>
            <a:pPr marL="609585" lvl="1" indent="-34289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1733" dirty="0">
                <a:latin typeface="+mn-lt"/>
              </a:rPr>
              <a:t>The route is learned via </a:t>
            </a:r>
            <a:r>
              <a:rPr lang="en-US" altLang="en-US" sz="1733" b="1" dirty="0">
                <a:latin typeface="+mn-lt"/>
              </a:rPr>
              <a:t>EGP</a:t>
            </a:r>
            <a:r>
              <a:rPr lang="en-US" altLang="en-US" sz="1733" dirty="0">
                <a:latin typeface="+mn-lt"/>
              </a:rPr>
              <a:t> </a:t>
            </a:r>
          </a:p>
          <a:p>
            <a:pPr marL="609585" lvl="1" indent="-34289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1733" dirty="0">
                <a:latin typeface="+mn-lt"/>
              </a:rPr>
              <a:t>EGP is legacy and no longer supported</a:t>
            </a:r>
          </a:p>
          <a:p>
            <a:pPr marL="230712" indent="-230712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2267" b="1" dirty="0">
                <a:latin typeface="+mn-lt"/>
              </a:rPr>
              <a:t>Incomplete (“?”)</a:t>
            </a:r>
          </a:p>
          <a:p>
            <a:pPr marL="609585" lvl="1" indent="-34289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1733" dirty="0">
                <a:latin typeface="+mn-lt"/>
              </a:rPr>
              <a:t>The route’s origin is unknown / some other means</a:t>
            </a:r>
          </a:p>
          <a:p>
            <a:pPr marL="609585" lvl="1" indent="-34289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1733" dirty="0">
                <a:latin typeface="+mn-lt"/>
              </a:rPr>
              <a:t>It usually occurs when a route is </a:t>
            </a:r>
            <a:r>
              <a:rPr lang="en-US" altLang="en-US" sz="1733" b="1" dirty="0">
                <a:latin typeface="+mn-lt"/>
              </a:rPr>
              <a:t>redistributed into </a:t>
            </a:r>
            <a:r>
              <a:rPr lang="en-US" altLang="en-US" sz="1733" dirty="0">
                <a:latin typeface="+mn-lt"/>
              </a:rPr>
              <a:t>BGP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766F736-1E93-0F45-2FEC-0E3D03788677}"/>
              </a:ext>
            </a:extLst>
          </p:cNvPr>
          <p:cNvCxnSpPr>
            <a:cxnSpLocks/>
          </p:cNvCxnSpPr>
          <p:nvPr/>
        </p:nvCxnSpPr>
        <p:spPr>
          <a:xfrm>
            <a:off x="557057" y="6395279"/>
            <a:ext cx="583771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F96FBA4-D494-6E11-6131-9D8DCB84AA28}"/>
              </a:ext>
            </a:extLst>
          </p:cNvPr>
          <p:cNvSpPr txBox="1"/>
          <p:nvPr/>
        </p:nvSpPr>
        <p:spPr>
          <a:xfrm>
            <a:off x="463231" y="6395281"/>
            <a:ext cx="587507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Rick Graziani, “Implementing Cisco IP Routing,” Cisco Press, 2015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09A6C96-638D-7D46-73D2-14F9F457A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231" y="1"/>
            <a:ext cx="4736451" cy="888999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Origin Attribute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9AE518-E71E-8B64-63F8-6D887E9E64A0}"/>
              </a:ext>
            </a:extLst>
          </p:cNvPr>
          <p:cNvCxnSpPr>
            <a:cxnSpLocks/>
          </p:cNvCxnSpPr>
          <p:nvPr/>
        </p:nvCxnSpPr>
        <p:spPr>
          <a:xfrm>
            <a:off x="557058" y="876301"/>
            <a:ext cx="3318257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00CB380-21C5-7B91-A0AC-249FC9D97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431" y="367265"/>
            <a:ext cx="5240792" cy="32112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C27FB1-6AAB-E703-494F-65EEEA1D75DA}"/>
              </a:ext>
            </a:extLst>
          </p:cNvPr>
          <p:cNvSpPr txBox="1"/>
          <p:nvPr/>
        </p:nvSpPr>
        <p:spPr>
          <a:xfrm>
            <a:off x="8229202" y="3719201"/>
            <a:ext cx="1920077" cy="359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33" dirty="0">
                <a:cs typeface="Arial" panose="020B0604020202020204" pitchFamily="34" charset="0"/>
              </a:rPr>
              <a:t>BGP table router r1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15BC47-F556-2EBC-258B-C6DF863B51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2423" y="4073038"/>
            <a:ext cx="5711692" cy="1781903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9669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13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7467004-E6F3-4DEA-8A0E-A1AE9D46C619}"/>
              </a:ext>
            </a:extLst>
          </p:cNvPr>
          <p:cNvSpPr txBox="1">
            <a:spLocks/>
          </p:cNvSpPr>
          <p:nvPr/>
        </p:nvSpPr>
        <p:spPr>
          <a:xfrm>
            <a:off x="339777" y="1041399"/>
            <a:ext cx="11242623" cy="480059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712" indent="-230712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2267" dirty="0">
                <a:latin typeface="+mn-lt"/>
              </a:rPr>
              <a:t>A router may run multiple routing protocols / static routes</a:t>
            </a:r>
          </a:p>
          <a:p>
            <a:pPr marL="230712" indent="-230712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2267" dirty="0">
                <a:latin typeface="+mn-lt"/>
              </a:rPr>
              <a:t>If BGP and OSPF are configured on a router, both protocols may provide different best paths (analogous to google-maps and </a:t>
            </a:r>
            <a:r>
              <a:rPr lang="en-US" altLang="en-US" sz="2267" dirty="0" err="1">
                <a:latin typeface="+mn-lt"/>
              </a:rPr>
              <a:t>mapquest</a:t>
            </a:r>
            <a:r>
              <a:rPr lang="en-US" altLang="en-US" sz="2267" dirty="0">
                <a:latin typeface="+mn-lt"/>
              </a:rPr>
              <a:t>)</a:t>
            </a:r>
          </a:p>
          <a:p>
            <a:pPr marL="230712" indent="-230712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2267" dirty="0">
                <a:latin typeface="+mn-lt"/>
              </a:rPr>
              <a:t>How does the router know which protocol to choose?</a:t>
            </a:r>
          </a:p>
          <a:p>
            <a:pPr marL="685783" lvl="1" indent="-296326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1733" dirty="0">
                <a:latin typeface="+mn-lt"/>
              </a:rPr>
              <a:t>The route with lower Administrative Distance is installed in the routing table</a:t>
            </a:r>
          </a:p>
          <a:p>
            <a:pPr marL="609585" lvl="1" indent="-342891"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altLang="en-US" sz="1733" dirty="0">
              <a:latin typeface="+mn-lt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766F736-1E93-0F45-2FEC-0E3D03788677}"/>
              </a:ext>
            </a:extLst>
          </p:cNvPr>
          <p:cNvCxnSpPr>
            <a:cxnSpLocks/>
          </p:cNvCxnSpPr>
          <p:nvPr/>
        </p:nvCxnSpPr>
        <p:spPr>
          <a:xfrm>
            <a:off x="557057" y="6395279"/>
            <a:ext cx="583771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F96FBA4-D494-6E11-6131-9D8DCB84AA28}"/>
              </a:ext>
            </a:extLst>
          </p:cNvPr>
          <p:cNvSpPr txBox="1"/>
          <p:nvPr/>
        </p:nvSpPr>
        <p:spPr>
          <a:xfrm>
            <a:off x="463231" y="6395281"/>
            <a:ext cx="587507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Rick Graziani, “Implementing Cisco IP Routing,” Cisco Press, 2015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09A6C96-638D-7D46-73D2-14F9F457A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230" y="1"/>
            <a:ext cx="5632769" cy="888999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Administrative Distance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9AE518-E71E-8B64-63F8-6D887E9E64A0}"/>
              </a:ext>
            </a:extLst>
          </p:cNvPr>
          <p:cNvCxnSpPr>
            <a:cxnSpLocks/>
          </p:cNvCxnSpPr>
          <p:nvPr/>
        </p:nvCxnSpPr>
        <p:spPr>
          <a:xfrm>
            <a:off x="557058" y="876301"/>
            <a:ext cx="4842257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099D4B92-1A11-488E-58EE-A3F28A0B2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573" y="3266511"/>
            <a:ext cx="6302827" cy="2618404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BBF4741-15B4-0003-EF08-55625D8FFCF6}"/>
              </a:ext>
            </a:extLst>
          </p:cNvPr>
          <p:cNvSpPr/>
          <p:nvPr/>
        </p:nvSpPr>
        <p:spPr>
          <a:xfrm>
            <a:off x="5553172" y="4531456"/>
            <a:ext cx="5670000" cy="5243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23703E-BB36-D84F-44A3-A061CAD6E544}"/>
              </a:ext>
            </a:extLst>
          </p:cNvPr>
          <p:cNvSpPr/>
          <p:nvPr/>
        </p:nvSpPr>
        <p:spPr>
          <a:xfrm>
            <a:off x="5553173" y="5362971"/>
            <a:ext cx="5670000" cy="5243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92F60985-1744-5DE9-2B85-F09C4B84E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75465"/>
            <a:ext cx="5170715" cy="2541137"/>
          </a:xfrm>
          <a:prstGeom prst="rect">
            <a:avLst/>
          </a:prstGeom>
          <a:noFill/>
          <a:ln w="952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410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14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7467004-E6F3-4DEA-8A0E-A1AE9D46C619}"/>
              </a:ext>
            </a:extLst>
          </p:cNvPr>
          <p:cNvSpPr txBox="1">
            <a:spLocks/>
          </p:cNvSpPr>
          <p:nvPr/>
        </p:nvSpPr>
        <p:spPr>
          <a:xfrm>
            <a:off x="339777" y="1041399"/>
            <a:ext cx="11242623" cy="480059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712" indent="-230712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2267" dirty="0">
                <a:latin typeface="+mn-lt"/>
              </a:rPr>
              <a:t>Configured locally and not propagated to any other routers (higher is better)</a:t>
            </a:r>
          </a:p>
          <a:p>
            <a:pPr marL="230712" indent="-230712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2267" dirty="0">
                <a:latin typeface="+mn-lt"/>
              </a:rPr>
              <a:t>This is a vendor-specific attribute – Cisco supports it</a:t>
            </a:r>
          </a:p>
          <a:p>
            <a:pPr marL="230712" indent="-230712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2267" dirty="0">
                <a:latin typeface="+mn-lt"/>
              </a:rPr>
              <a:t>Juniper has a different mechanism to achieve a similar result</a:t>
            </a:r>
          </a:p>
          <a:p>
            <a:pPr marL="230712" indent="-230712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2267" dirty="0">
                <a:latin typeface="+mn-lt"/>
              </a:rPr>
              <a:t>Weight takes precedence over Local Preference </a:t>
            </a:r>
          </a:p>
          <a:p>
            <a:pPr marL="230712" indent="-230712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2267" dirty="0">
                <a:latin typeface="+mn-lt"/>
              </a:rPr>
              <a:t>Value from 0 to 65535; default is 32768</a:t>
            </a:r>
          </a:p>
          <a:p>
            <a:pPr marL="230712" indent="-230712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2267" dirty="0">
                <a:latin typeface="+mn-lt"/>
              </a:rPr>
              <a:t>Default is 0 for routes not originated by this router</a:t>
            </a:r>
          </a:p>
          <a:p>
            <a:pPr marL="609585" lvl="1" indent="-342891"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altLang="en-US" sz="1733" dirty="0">
              <a:latin typeface="+mn-lt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766F736-1E93-0F45-2FEC-0E3D03788677}"/>
              </a:ext>
            </a:extLst>
          </p:cNvPr>
          <p:cNvCxnSpPr>
            <a:cxnSpLocks/>
          </p:cNvCxnSpPr>
          <p:nvPr/>
        </p:nvCxnSpPr>
        <p:spPr>
          <a:xfrm>
            <a:off x="557057" y="6395279"/>
            <a:ext cx="583771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F96FBA4-D494-6E11-6131-9D8DCB84AA28}"/>
              </a:ext>
            </a:extLst>
          </p:cNvPr>
          <p:cNvSpPr txBox="1"/>
          <p:nvPr/>
        </p:nvSpPr>
        <p:spPr>
          <a:xfrm>
            <a:off x="463231" y="6395281"/>
            <a:ext cx="587507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Rick Graziani, “Implementing Cisco IP Routing,” Cisco Press, 2015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09A6C96-638D-7D46-73D2-14F9F457A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230" y="1"/>
            <a:ext cx="10618428" cy="888999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The Weight Attribute  -  For “Outbound Route”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9AE518-E71E-8B64-63F8-6D887E9E64A0}"/>
              </a:ext>
            </a:extLst>
          </p:cNvPr>
          <p:cNvCxnSpPr>
            <a:cxnSpLocks/>
          </p:cNvCxnSpPr>
          <p:nvPr/>
        </p:nvCxnSpPr>
        <p:spPr>
          <a:xfrm>
            <a:off x="557058" y="876301"/>
            <a:ext cx="9348943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8A7C5F1-20F6-2F5A-D275-9EF0A60B2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953" y="3706665"/>
            <a:ext cx="5028091" cy="260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10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15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7467004-E6F3-4DEA-8A0E-A1AE9D46C619}"/>
              </a:ext>
            </a:extLst>
          </p:cNvPr>
          <p:cNvSpPr txBox="1">
            <a:spLocks/>
          </p:cNvSpPr>
          <p:nvPr/>
        </p:nvSpPr>
        <p:spPr>
          <a:xfrm>
            <a:off x="339777" y="1041399"/>
            <a:ext cx="11714337" cy="480059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712" indent="-230712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2267" dirty="0">
                <a:latin typeface="+mn-lt"/>
              </a:rPr>
              <a:t>Router A has two ways to reach 172.20.0.0</a:t>
            </a:r>
          </a:p>
          <a:p>
            <a:pPr marL="685783" lvl="1" indent="-296326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1733" dirty="0">
                <a:latin typeface="+mn-lt"/>
              </a:rPr>
              <a:t>via Router B (AS 65000)</a:t>
            </a:r>
          </a:p>
          <a:p>
            <a:pPr marL="685783" lvl="1" indent="-296326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1733" dirty="0">
                <a:latin typeface="+mn-lt"/>
              </a:rPr>
              <a:t>via Router C (AS 65500)</a:t>
            </a:r>
          </a:p>
          <a:p>
            <a:pPr marL="230712" indent="-230712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2267" dirty="0">
                <a:latin typeface="+mn-lt"/>
              </a:rPr>
              <a:t>Router A is configured to set the weight of updates coming from: </a:t>
            </a:r>
          </a:p>
          <a:p>
            <a:pPr marL="685783" lvl="1" indent="-296326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1733" dirty="0">
                <a:latin typeface="+mn-lt"/>
              </a:rPr>
              <a:t>Router B to 200 </a:t>
            </a:r>
          </a:p>
          <a:p>
            <a:pPr marL="685783" lvl="1" indent="-296326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1733" dirty="0">
                <a:latin typeface="+mn-lt"/>
              </a:rPr>
              <a:t>Router C to 150</a:t>
            </a:r>
          </a:p>
          <a:p>
            <a:pPr marL="230712" indent="-230712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2267" dirty="0">
                <a:latin typeface="+mn-lt"/>
              </a:rPr>
              <a:t>Weight for Router B is higher, so Router A uses Router B as a next hop to reach 172.20.0.0 </a:t>
            </a:r>
          </a:p>
          <a:p>
            <a:pPr marL="609585" lvl="1" indent="-342891"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altLang="en-US" sz="1733" dirty="0">
              <a:latin typeface="+mn-lt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766F736-1E93-0F45-2FEC-0E3D03788677}"/>
              </a:ext>
            </a:extLst>
          </p:cNvPr>
          <p:cNvCxnSpPr>
            <a:cxnSpLocks/>
          </p:cNvCxnSpPr>
          <p:nvPr/>
        </p:nvCxnSpPr>
        <p:spPr>
          <a:xfrm>
            <a:off x="557057" y="6395279"/>
            <a:ext cx="583771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F96FBA4-D494-6E11-6131-9D8DCB84AA28}"/>
              </a:ext>
            </a:extLst>
          </p:cNvPr>
          <p:cNvSpPr txBox="1"/>
          <p:nvPr/>
        </p:nvSpPr>
        <p:spPr>
          <a:xfrm>
            <a:off x="463231" y="6395281"/>
            <a:ext cx="587507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Rick Graziani, “Implementing Cisco IP Routing,” Cisco Press, 2015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09A6C96-638D-7D46-73D2-14F9F457A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229" y="1"/>
            <a:ext cx="10749056" cy="888999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The Weight Attribute  -  For “Outbound Route”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081310-9FCD-7CF1-399C-ECE37C324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953" y="3706665"/>
            <a:ext cx="5028091" cy="260618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78F1472-99C3-B860-53DB-AF5C3D2D44AA}"/>
              </a:ext>
            </a:extLst>
          </p:cNvPr>
          <p:cNvCxnSpPr>
            <a:cxnSpLocks/>
          </p:cNvCxnSpPr>
          <p:nvPr/>
        </p:nvCxnSpPr>
        <p:spPr>
          <a:xfrm flipH="1" flipV="1">
            <a:off x="4625569" y="4568129"/>
            <a:ext cx="1035003" cy="7332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1E0DB0C-7A54-9BAC-9371-F183B408C477}"/>
              </a:ext>
            </a:extLst>
          </p:cNvPr>
          <p:cNvCxnSpPr>
            <a:cxnSpLocks/>
          </p:cNvCxnSpPr>
          <p:nvPr/>
        </p:nvCxnSpPr>
        <p:spPr>
          <a:xfrm>
            <a:off x="557058" y="876301"/>
            <a:ext cx="9348943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991227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BGP Table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659417" y="865892"/>
            <a:ext cx="2062012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16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B7500E5-DFF2-4FEA-AD7E-D14EB9BF90F1}"/>
              </a:ext>
            </a:extLst>
          </p:cNvPr>
          <p:cNvSpPr txBox="1">
            <a:spLocks/>
          </p:cNvSpPr>
          <p:nvPr/>
        </p:nvSpPr>
        <p:spPr>
          <a:xfrm>
            <a:off x="339777" y="1028702"/>
            <a:ext cx="11242623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1" indent="-17462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 "/>
              </a:rPr>
              <a:t>Internal version number of the table</a:t>
            </a:r>
          </a:p>
          <a:p>
            <a:pPr marL="174621" indent="-17462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 "/>
              </a:rPr>
              <a:t>This number is incremented whenever the table changes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259AB7-A935-5628-B06A-06DF5CA79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028" y="2769488"/>
            <a:ext cx="8382117" cy="300955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EF929DF-A194-777A-F994-8AB668397000}"/>
              </a:ext>
            </a:extLst>
          </p:cNvPr>
          <p:cNvSpPr/>
          <p:nvPr/>
        </p:nvSpPr>
        <p:spPr>
          <a:xfrm>
            <a:off x="1676401" y="2873827"/>
            <a:ext cx="2536372" cy="4680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217921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Status Code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659416" y="865892"/>
            <a:ext cx="254098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17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B7500E5-DFF2-4FEA-AD7E-D14EB9BF90F1}"/>
              </a:ext>
            </a:extLst>
          </p:cNvPr>
          <p:cNvSpPr txBox="1">
            <a:spLocks/>
          </p:cNvSpPr>
          <p:nvPr/>
        </p:nvSpPr>
        <p:spPr>
          <a:xfrm>
            <a:off x="233989" y="1048967"/>
            <a:ext cx="6095425" cy="97427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1" indent="-17462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 "/>
              </a:rPr>
              <a:t>Displayed at the beginning of each line in the table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32480C-33BD-B874-8779-D56999C55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7" y="2971800"/>
            <a:ext cx="5798640" cy="208197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8" name="Table 14">
            <a:extLst>
              <a:ext uri="{FF2B5EF4-FFF2-40B4-BE49-F238E27FC236}">
                <a16:creationId xmlns:a16="http://schemas.microsoft.com/office/drawing/2014/main" id="{C567A742-7B65-C291-8672-26C53CF97006}"/>
              </a:ext>
            </a:extLst>
          </p:cNvPr>
          <p:cNvGraphicFramePr>
            <a:graphicFrameLocks noGrp="1"/>
          </p:cNvGraphicFramePr>
          <p:nvPr/>
        </p:nvGraphicFramePr>
        <p:xfrm>
          <a:off x="6425563" y="889000"/>
          <a:ext cx="5628552" cy="5269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3524">
                  <a:extLst>
                    <a:ext uri="{9D8B030D-6E8A-4147-A177-3AD203B41FA5}">
                      <a16:colId xmlns:a16="http://schemas.microsoft.com/office/drawing/2014/main" val="2978342742"/>
                    </a:ext>
                  </a:extLst>
                </a:gridCol>
                <a:gridCol w="4855028">
                  <a:extLst>
                    <a:ext uri="{9D8B030D-6E8A-4147-A177-3AD203B41FA5}">
                      <a16:colId xmlns:a16="http://schemas.microsoft.com/office/drawing/2014/main" val="2246711280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+mn-lt"/>
                          <a:cs typeface="Arial" panose="020B0604020202020204" pitchFamily="34" charset="0"/>
                        </a:rPr>
                        <a:t>Code</a:t>
                      </a:r>
                    </a:p>
                  </a:txBody>
                  <a:tcPr marL="121920" marR="121920" marT="60960" marB="6096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+mn-lt"/>
                          <a:cs typeface="Arial" panose="020B0604020202020204" pitchFamily="34" charset="0"/>
                        </a:rPr>
                        <a:t>Meaning</a:t>
                      </a:r>
                    </a:p>
                  </a:txBody>
                  <a:tcPr marL="121920" marR="121920" marT="60960" marB="6096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716427"/>
                  </a:ext>
                </a:extLst>
              </a:tr>
              <a:tr h="38608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+mn-lt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+mn-lt"/>
                          <a:cs typeface="Arial" panose="020B0604020202020204" pitchFamily="34" charset="0"/>
                        </a:rPr>
                        <a:t>Table entry is suppressed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676511752"/>
                  </a:ext>
                </a:extLst>
              </a:tr>
              <a:tr h="38608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+mn-lt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+mn-lt"/>
                          <a:cs typeface="Arial" panose="020B0604020202020204" pitchFamily="34" charset="0"/>
                        </a:rPr>
                        <a:t>Table entry is dampened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883636074"/>
                  </a:ext>
                </a:extLst>
              </a:tr>
              <a:tr h="38608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+mn-lt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+mn-lt"/>
                          <a:cs typeface="Arial" panose="020B0604020202020204" pitchFamily="34" charset="0"/>
                        </a:rPr>
                        <a:t>Table entry history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921393030"/>
                  </a:ext>
                </a:extLst>
              </a:tr>
              <a:tr h="38608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+mn-lt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+mn-lt"/>
                          <a:cs typeface="Arial" panose="020B0604020202020204" pitchFamily="34" charset="0"/>
                        </a:rPr>
                        <a:t>Table entry is valid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280409274"/>
                  </a:ext>
                </a:extLst>
              </a:tr>
              <a:tr h="38608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+mn-lt"/>
                          <a:cs typeface="Arial" panose="020B0604020202020204" pitchFamily="34" charset="0"/>
                        </a:rPr>
                        <a:t>&gt;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+mn-lt"/>
                          <a:cs typeface="Arial" panose="020B0604020202020204" pitchFamily="34" charset="0"/>
                        </a:rPr>
                        <a:t>Table entry is the best entry to use for this network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16902876"/>
                  </a:ext>
                </a:extLst>
              </a:tr>
              <a:tr h="38608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>
                          <a:latin typeface="+mn-lt"/>
                          <a:cs typeface="Arial" panose="020B0604020202020204" pitchFamily="34" charset="0"/>
                        </a:rPr>
                        <a:t>i</a:t>
                      </a:r>
                      <a:endParaRPr lang="en-US" sz="17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+mn-lt"/>
                          <a:cs typeface="Arial" panose="020B0604020202020204" pitchFamily="34" charset="0"/>
                        </a:rPr>
                        <a:t>Table entry was learned via an internal BGP session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99100408"/>
                  </a:ext>
                </a:extLst>
              </a:tr>
              <a:tr h="38608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+mn-lt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+mn-lt"/>
                          <a:cs typeface="Arial" panose="020B0604020202020204" pitchFamily="34" charset="0"/>
                        </a:rPr>
                        <a:t>Table entry is a RIB-failure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738519665"/>
                  </a:ext>
                </a:extLst>
              </a:tr>
              <a:tr h="38608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+mn-lt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+mn-lt"/>
                          <a:cs typeface="Arial" panose="020B0604020202020204" pitchFamily="34" charset="0"/>
                        </a:rPr>
                        <a:t>Table entry is stale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950211860"/>
                  </a:ext>
                </a:extLst>
              </a:tr>
              <a:tr h="38608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+mn-lt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+mn-lt"/>
                          <a:cs typeface="Arial" panose="020B0604020202020204" pitchFamily="34" charset="0"/>
                        </a:rPr>
                        <a:t>Table entry has multipath to use for this network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584368648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+mn-lt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+mn-lt"/>
                          <a:cs typeface="Arial" panose="020B0604020202020204" pitchFamily="34" charset="0"/>
                        </a:rPr>
                        <a:t>Table entry has a backup path to use for this network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983352361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+mn-lt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+mn-lt"/>
                          <a:cs typeface="Arial" panose="020B0604020202020204" pitchFamily="34" charset="0"/>
                        </a:rPr>
                        <a:t>The table entry has a best external route to use for this network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331680179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D25B090C-C462-933C-AFA2-392059988674}"/>
              </a:ext>
            </a:extLst>
          </p:cNvPr>
          <p:cNvSpPr/>
          <p:nvPr/>
        </p:nvSpPr>
        <p:spPr>
          <a:xfrm>
            <a:off x="233989" y="4114801"/>
            <a:ext cx="425428" cy="11904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81772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4D3AD81-3C3A-4BDD-BF30-69AC30A87C3A}"/>
              </a:ext>
            </a:extLst>
          </p:cNvPr>
          <p:cNvSpPr txBox="1"/>
          <p:nvPr/>
        </p:nvSpPr>
        <p:spPr>
          <a:xfrm>
            <a:off x="1779639" y="2562524"/>
            <a:ext cx="87802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venir Next" panose="020B0503020202020204" pitchFamily="34" charset="0"/>
                <a:cs typeface="Arial"/>
                <a:sym typeface="Arial"/>
              </a:rPr>
              <a:t>Lab 8.2: Configuring IBGP and EBGP Sessions, Local Preference, and MED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9D0812-3064-495A-B84F-221A6582C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051"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18</a:t>
            </a:fld>
            <a:endParaRPr lang="en-US" sz="1051"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239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Topology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9BE793-8C41-7A61-BE95-AAC3CB0EFAB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2942063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51551B5-C590-9011-3A73-0B6BC2B296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83481" y="889000"/>
          <a:ext cx="6894642" cy="4818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8677257" imgH="6076976" progId="Visio.Drawing.11">
                  <p:embed/>
                </p:oleObj>
              </mc:Choice>
              <mc:Fallback>
                <p:oleObj name="Visio" r:id="rId2" imgW="8677257" imgH="6076976" progId="Visio.Drawing.11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751551B5-C590-9011-3A73-0B6BC2B296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3481" y="889000"/>
                        <a:ext cx="6894642" cy="48184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41">
            <a:extLst>
              <a:ext uri="{FF2B5EF4-FFF2-40B4-BE49-F238E27FC236}">
                <a16:creationId xmlns:a16="http://schemas.microsoft.com/office/drawing/2014/main" id="{4353C712-9176-5BCD-3064-7753E1FB5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435" y="3741389"/>
            <a:ext cx="17827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/>
              <a:t>Secondary link</a:t>
            </a:r>
            <a:endParaRPr lang="en-US" altLang="en-US" dirty="0"/>
          </a:p>
        </p:txBody>
      </p:sp>
      <p:sp>
        <p:nvSpPr>
          <p:cNvPr id="5" name="TextBox 41">
            <a:extLst>
              <a:ext uri="{FF2B5EF4-FFF2-40B4-BE49-F238E27FC236}">
                <a16:creationId xmlns:a16="http://schemas.microsoft.com/office/drawing/2014/main" id="{8C5B31AC-34DD-8F1E-413D-4A8550160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0485" y="2012190"/>
            <a:ext cx="1595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/>
              <a:t>Primary link</a:t>
            </a:r>
            <a:endParaRPr lang="en-US" alt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C838934-797F-CA54-38F3-4D370249F6A2}"/>
              </a:ext>
            </a:extLst>
          </p:cNvPr>
          <p:cNvSpPr txBox="1">
            <a:spLocks/>
          </p:cNvSpPr>
          <p:nvPr/>
        </p:nvSpPr>
        <p:spPr>
          <a:xfrm>
            <a:off x="597550" y="1028700"/>
            <a:ext cx="4681543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sz="2200" dirty="0"/>
              <a:t>Configure IBGP within AS 300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dirty="0"/>
              <a:t>Configure EBGP between AS 100 and AS 300 and between AS 200 and 300</a:t>
            </a:r>
            <a:endParaRPr lang="en-US" altLang="en-US" sz="2200" dirty="0"/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sz="2200" dirty="0"/>
              <a:t>Configure LOCAL_PREF and MED attributes to favor the primary link over the secondary one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2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D565533-30BA-88B7-9DB6-5970E994BD86}"/>
              </a:ext>
            </a:extLst>
          </p:cNvPr>
          <p:cNvCxnSpPr>
            <a:cxnSpLocks/>
          </p:cNvCxnSpPr>
          <p:nvPr/>
        </p:nvCxnSpPr>
        <p:spPr>
          <a:xfrm>
            <a:off x="8174959" y="3058015"/>
            <a:ext cx="17705" cy="718457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A43B67C-3E8B-31AA-DDCF-ABF6BAF31999}"/>
              </a:ext>
            </a:extLst>
          </p:cNvPr>
          <p:cNvCxnSpPr>
            <a:cxnSpLocks/>
          </p:cNvCxnSpPr>
          <p:nvPr/>
        </p:nvCxnSpPr>
        <p:spPr>
          <a:xfrm flipH="1">
            <a:off x="6290187" y="2465832"/>
            <a:ext cx="539496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2F23FBA-1E27-CADC-D169-F12FD5785504}"/>
              </a:ext>
            </a:extLst>
          </p:cNvPr>
          <p:cNvCxnSpPr/>
          <p:nvPr/>
        </p:nvCxnSpPr>
        <p:spPr>
          <a:xfrm flipV="1">
            <a:off x="6290187" y="2316286"/>
            <a:ext cx="0" cy="149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02C1266-C0F5-1265-1EC5-6B11B3D34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59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BGP – Best Path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FEAFABA-6D70-4442-B11A-D9B15790C5EB}"/>
              </a:ext>
            </a:extLst>
          </p:cNvPr>
          <p:cNvSpPr txBox="1">
            <a:spLocks/>
          </p:cNvSpPr>
          <p:nvPr/>
        </p:nvSpPr>
        <p:spPr>
          <a:xfrm>
            <a:off x="879799" y="1772501"/>
            <a:ext cx="8519839" cy="3784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marR="0" lvl="0" indent="-6286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085850" algn="l"/>
              </a:tabLst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5D156D4-7922-64F0-D6B8-CE2D91763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984850" cy="4800599"/>
          </a:xfrm>
        </p:spPr>
        <p:txBody>
          <a:bodyPr>
            <a:normAutofit/>
          </a:bodyPr>
          <a:lstStyle/>
          <a:p>
            <a:pPr marL="341313" indent="-341313">
              <a:buFont typeface="+mj-lt"/>
              <a:buAutoNum type="arabicPeriod"/>
            </a:pPr>
            <a:r>
              <a:rPr lang="en-US" sz="1800" dirty="0"/>
              <a:t>Prefer the path with </a:t>
            </a:r>
            <a:r>
              <a:rPr lang="en-US" sz="1800" b="1" dirty="0"/>
              <a:t>highest weight </a:t>
            </a:r>
            <a:r>
              <a:rPr lang="en-US" sz="1800" dirty="0"/>
              <a:t>(configured locally; set to 0 (default) for routes not originated by the router)</a:t>
            </a:r>
          </a:p>
          <a:p>
            <a:pPr marL="341313" indent="-341313">
              <a:buFont typeface="+mj-lt"/>
              <a:buAutoNum type="arabicPeriod"/>
            </a:pPr>
            <a:r>
              <a:rPr lang="en-US" sz="1800" dirty="0"/>
              <a:t>If weights are the same, prefer the path with </a:t>
            </a:r>
            <a:r>
              <a:rPr lang="en-US" sz="1800" b="1" dirty="0"/>
              <a:t>highest local preference </a:t>
            </a:r>
            <a:r>
              <a:rPr lang="en-US" sz="1800" dirty="0"/>
              <a:t>(set to 100 by default)</a:t>
            </a:r>
          </a:p>
          <a:p>
            <a:pPr marL="341313" indent="-341313">
              <a:buFont typeface="+mj-lt"/>
              <a:buAutoNum type="arabicPeriod"/>
            </a:pPr>
            <a:r>
              <a:rPr lang="en-US" sz="1800" dirty="0"/>
              <a:t>If the local preferences are the same, prefer the </a:t>
            </a:r>
            <a:r>
              <a:rPr lang="en-US" sz="1800" b="1" dirty="0"/>
              <a:t>path that was originated by BGP running on the router or redistributed from an Interior Gateway Protocol (IGP)</a:t>
            </a:r>
          </a:p>
          <a:p>
            <a:pPr marL="341313" indent="-341313">
              <a:buFont typeface="+mj-lt"/>
              <a:buAutoNum type="arabicPeriod"/>
            </a:pPr>
            <a:r>
              <a:rPr lang="en-US" sz="1800" dirty="0"/>
              <a:t>If no route was originated, prefer the path with the </a:t>
            </a:r>
            <a:r>
              <a:rPr lang="en-US" sz="1800" b="1" dirty="0"/>
              <a:t>shortest AS_PATH</a:t>
            </a:r>
            <a:endParaRPr lang="en-US" sz="1800" dirty="0"/>
          </a:p>
          <a:p>
            <a:pPr marL="341313" indent="-341313">
              <a:buFont typeface="+mj-lt"/>
              <a:buAutoNum type="arabicPeriod"/>
            </a:pPr>
            <a:r>
              <a:rPr lang="en-US" sz="1800" dirty="0"/>
              <a:t>If the paths have the same AS_PATH length, prefer the path with the </a:t>
            </a:r>
            <a:r>
              <a:rPr lang="en-US" sz="1800" b="1" dirty="0"/>
              <a:t>lowest origin type</a:t>
            </a:r>
            <a:r>
              <a:rPr lang="en-US" sz="1800" dirty="0"/>
              <a:t> (IGP is lower than Exterior Gateway Protocol (EGP), and EGP is lower than Incomplete)</a:t>
            </a:r>
          </a:p>
          <a:p>
            <a:pPr marL="341313" indent="-341313">
              <a:buFont typeface="+mj-lt"/>
              <a:buAutoNum type="arabicPeriod"/>
            </a:pPr>
            <a:r>
              <a:rPr lang="en-US" sz="1800" dirty="0"/>
              <a:t>If the origin codes are the same, prefer the path with the </a:t>
            </a:r>
            <a:r>
              <a:rPr lang="en-US" sz="1800" b="1" dirty="0"/>
              <a:t>lowest MED attribute </a:t>
            </a:r>
            <a:r>
              <a:rPr lang="en-US" sz="1800" dirty="0"/>
              <a:t>(set to 0 by default)</a:t>
            </a:r>
          </a:p>
          <a:p>
            <a:pPr marL="341313" indent="-341313">
              <a:buFont typeface="+mj-lt"/>
              <a:buAutoNum type="arabicPeriod"/>
            </a:pPr>
            <a:r>
              <a:rPr lang="en-US" sz="1800" dirty="0"/>
              <a:t>If the paths have the same MED, prefer the </a:t>
            </a:r>
            <a:r>
              <a:rPr lang="en-US" sz="1800" b="1" dirty="0"/>
              <a:t>External path (EBGP) over the Internal path (IBGP)</a:t>
            </a:r>
          </a:p>
          <a:p>
            <a:pPr marL="341313" indent="-341313">
              <a:buFont typeface="+mj-lt"/>
              <a:buAutoNum type="arabicPeriod"/>
            </a:pPr>
            <a:r>
              <a:rPr lang="en-US" sz="1800" dirty="0"/>
              <a:t>If the paths are still the same, prefer the path through the </a:t>
            </a:r>
            <a:r>
              <a:rPr lang="en-US" sz="1800" b="1" dirty="0"/>
              <a:t>closest IGP neighbor (lowest IGP metric)</a:t>
            </a:r>
          </a:p>
          <a:p>
            <a:pPr marL="341313" indent="-341313">
              <a:buFont typeface="+mj-lt"/>
              <a:buAutoNum type="arabicPeriod"/>
            </a:pPr>
            <a:r>
              <a:rPr lang="en-US" sz="1800" dirty="0"/>
              <a:t>If both paths are external, prefer the path that was </a:t>
            </a:r>
            <a:r>
              <a:rPr lang="en-US" sz="1800" b="1" dirty="0"/>
              <a:t>received first (oldest one)</a:t>
            </a:r>
          </a:p>
          <a:p>
            <a:pPr marL="341313" indent="-341313">
              <a:buFont typeface="+mj-lt"/>
              <a:buAutoNum type="arabicPeriod"/>
            </a:pPr>
            <a:r>
              <a:rPr lang="en-US" sz="1800" dirty="0"/>
              <a:t>If the paths are still the same, prefer the path from the </a:t>
            </a:r>
            <a:r>
              <a:rPr lang="en-US" sz="1800" b="1" dirty="0"/>
              <a:t>BGP router with the lowest router ID</a:t>
            </a:r>
          </a:p>
          <a:p>
            <a:pPr marL="341313" indent="-341313">
              <a:buFont typeface="+mj-lt"/>
              <a:buAutoNum type="arabicPeriod"/>
            </a:pPr>
            <a:r>
              <a:rPr lang="en-US" sz="1800" dirty="0"/>
              <a:t>If the router ID is the same for multiple paths, prefer the path with the </a:t>
            </a:r>
            <a:r>
              <a:rPr lang="en-US" sz="1800" b="1" dirty="0"/>
              <a:t>lowest IP address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9BE793-8C41-7A61-BE95-AAC3CB0EFAB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372864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32805E-0981-4B23-C40C-99BF1C62D9D4}"/>
              </a:ext>
            </a:extLst>
          </p:cNvPr>
          <p:cNvCxnSpPr>
            <a:cxnSpLocks/>
          </p:cNvCxnSpPr>
          <p:nvPr/>
        </p:nvCxnSpPr>
        <p:spPr>
          <a:xfrm>
            <a:off x="691376" y="6133171"/>
            <a:ext cx="57812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58C1526-1D12-B16B-0BF5-A308BC114750}"/>
              </a:ext>
            </a:extLst>
          </p:cNvPr>
          <p:cNvSpPr txBox="1"/>
          <p:nvPr/>
        </p:nvSpPr>
        <p:spPr>
          <a:xfrm>
            <a:off x="597550" y="6133171"/>
            <a:ext cx="587507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Rick Graziani, “Implementing Cisco IP Routing,” Cisco Press, 2015</a:t>
            </a:r>
          </a:p>
        </p:txBody>
      </p:sp>
    </p:spTree>
    <p:extLst>
      <p:ext uri="{BB962C8B-B14F-4D97-AF65-F5344CB8AC3E}">
        <p14:creationId xmlns:p14="http://schemas.microsoft.com/office/powerpoint/2010/main" val="296483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Topology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AEF605D-7A09-AAD9-C2D4-7950B8ECBCD9}"/>
              </a:ext>
            </a:extLst>
          </p:cNvPr>
          <p:cNvSpPr txBox="1">
            <a:spLocks/>
          </p:cNvSpPr>
          <p:nvPr/>
        </p:nvSpPr>
        <p:spPr>
          <a:xfrm>
            <a:off x="597550" y="1028700"/>
            <a:ext cx="4826702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 algn="l">
              <a:buFont typeface="Arial" panose="020B0604020202020204" pitchFamily="34" charset="0"/>
              <a:buChar char="•"/>
            </a:pPr>
            <a:r>
              <a:rPr lang="en-US" altLang="en-US" sz="2200" dirty="0"/>
              <a:t>LOCAL_PREF attribute configuration on routers r3 and </a:t>
            </a:r>
            <a:r>
              <a:rPr lang="en-US" altLang="en-US" dirty="0"/>
              <a:t>r4</a:t>
            </a:r>
            <a:endParaRPr lang="en-US" altLang="en-US" sz="2200" dirty="0"/>
          </a:p>
          <a:p>
            <a:pPr marL="467233" lvl="1" indent="-174625">
              <a:buFont typeface="Arial" panose="020B0604020202020204" pitchFamily="34" charset="0"/>
              <a:buChar char="•"/>
            </a:pPr>
            <a:r>
              <a:rPr lang="en-US" altLang="en-US" dirty="0"/>
              <a:t>Configure a route-map</a:t>
            </a:r>
          </a:p>
          <a:p>
            <a:pPr marL="467233" lvl="1" indent="-174625">
              <a:buFont typeface="Arial" panose="020B0604020202020204" pitchFamily="34" charset="0"/>
              <a:buChar char="•"/>
            </a:pPr>
            <a:r>
              <a:rPr lang="en-US" altLang="en-US" dirty="0"/>
              <a:t>Set the LOCAL_PREF attribute</a:t>
            </a:r>
          </a:p>
          <a:p>
            <a:pPr marL="467233" lvl="1" indent="-174625">
              <a:buFont typeface="Arial" panose="020B0604020202020204" pitchFamily="34" charset="0"/>
              <a:buChar char="•"/>
            </a:pPr>
            <a:r>
              <a:rPr lang="en-US" altLang="en-US" dirty="0"/>
              <a:t>Assign the route-map to the BGP neighbor</a:t>
            </a:r>
          </a:p>
          <a:p>
            <a:pPr marL="467233" lvl="1" indent="-174625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3DBDF50-370D-1932-3700-893DC16BDB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83481" y="889000"/>
          <a:ext cx="6894642" cy="4818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8677257" imgH="6076976" progId="Visio.Drawing.11">
                  <p:embed/>
                </p:oleObj>
              </mc:Choice>
              <mc:Fallback>
                <p:oleObj name="Visio" r:id="rId2" imgW="8677257" imgH="6076976" progId="Visio.Drawing.11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3DBDF50-370D-1932-3700-893DC16BDB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3481" y="889000"/>
                        <a:ext cx="6894642" cy="48184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41">
            <a:extLst>
              <a:ext uri="{FF2B5EF4-FFF2-40B4-BE49-F238E27FC236}">
                <a16:creationId xmlns:a16="http://schemas.microsoft.com/office/drawing/2014/main" id="{7338CA3B-B320-2258-1FCA-90E36BCB6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435" y="3741389"/>
            <a:ext cx="17827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/>
              <a:t>Secondary link</a:t>
            </a:r>
            <a:endParaRPr lang="en-US" altLang="en-US" dirty="0"/>
          </a:p>
        </p:txBody>
      </p:sp>
      <p:sp>
        <p:nvSpPr>
          <p:cNvPr id="9" name="TextBox 41">
            <a:extLst>
              <a:ext uri="{FF2B5EF4-FFF2-40B4-BE49-F238E27FC236}">
                <a16:creationId xmlns:a16="http://schemas.microsoft.com/office/drawing/2014/main" id="{31B165CF-14D6-D066-C182-D6ECE2025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0485" y="2012190"/>
            <a:ext cx="1595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/>
              <a:t>Primary link</a:t>
            </a:r>
            <a:endParaRPr lang="en-US" alt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16F1A9F-3107-E20B-F946-1A016CA3BA4E}"/>
              </a:ext>
            </a:extLst>
          </p:cNvPr>
          <p:cNvCxnSpPr>
            <a:cxnSpLocks/>
          </p:cNvCxnSpPr>
          <p:nvPr/>
        </p:nvCxnSpPr>
        <p:spPr>
          <a:xfrm>
            <a:off x="8174959" y="3058015"/>
            <a:ext cx="17705" cy="718457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61573EE-D3B3-F445-06E6-8A701E58BC8A}"/>
              </a:ext>
            </a:extLst>
          </p:cNvPr>
          <p:cNvCxnSpPr>
            <a:cxnSpLocks/>
          </p:cNvCxnSpPr>
          <p:nvPr/>
        </p:nvCxnSpPr>
        <p:spPr>
          <a:xfrm flipH="1">
            <a:off x="6290187" y="2465832"/>
            <a:ext cx="539496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87F27C7-DBB8-8CB4-5B94-92CBAAF453D7}"/>
              </a:ext>
            </a:extLst>
          </p:cNvPr>
          <p:cNvCxnSpPr/>
          <p:nvPr/>
        </p:nvCxnSpPr>
        <p:spPr>
          <a:xfrm flipV="1">
            <a:off x="6290187" y="2316286"/>
            <a:ext cx="0" cy="149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D14398A8-764D-74D2-AFD1-8F19570D69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58" y="3143347"/>
            <a:ext cx="4761523" cy="629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D1948B1-55A2-D389-CA38-08C3F5E72E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58" y="4313062"/>
            <a:ext cx="4761523" cy="11607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2DE636C-E030-D961-4E25-15A032863FC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2942063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915158-093B-B437-AC39-784073D2B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58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Topology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0E0D5-B47D-9CB5-A8F9-F5B05CA23E8C}"/>
              </a:ext>
            </a:extLst>
          </p:cNvPr>
          <p:cNvSpPr txBox="1">
            <a:spLocks/>
          </p:cNvSpPr>
          <p:nvPr/>
        </p:nvSpPr>
        <p:spPr>
          <a:xfrm>
            <a:off x="597550" y="1028700"/>
            <a:ext cx="4681543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dirty="0"/>
              <a:t>BGP table of router r3 after configuring the LOCAL_PREF attribute</a:t>
            </a:r>
            <a:endParaRPr lang="en-US" altLang="en-US" sz="2200" dirty="0"/>
          </a:p>
          <a:p>
            <a:pPr marL="467233" lvl="1" indent="-174625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sp>
        <p:nvSpPr>
          <p:cNvPr id="4" name="TextBox 41">
            <a:extLst>
              <a:ext uri="{FF2B5EF4-FFF2-40B4-BE49-F238E27FC236}">
                <a16:creationId xmlns:a16="http://schemas.microsoft.com/office/drawing/2014/main" id="{123F8451-1E99-D4F1-D6B0-7180ED3C7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435" y="3741389"/>
            <a:ext cx="17827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/>
              <a:t>Secondary link</a:t>
            </a:r>
            <a:endParaRPr lang="en-US" altLang="en-US" dirty="0"/>
          </a:p>
        </p:txBody>
      </p:sp>
      <p:sp>
        <p:nvSpPr>
          <p:cNvPr id="5" name="TextBox 41">
            <a:extLst>
              <a:ext uri="{FF2B5EF4-FFF2-40B4-BE49-F238E27FC236}">
                <a16:creationId xmlns:a16="http://schemas.microsoft.com/office/drawing/2014/main" id="{47ED63E9-2A57-FB01-E857-B77D9E930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0485" y="2012190"/>
            <a:ext cx="1595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/>
              <a:t>Primary link</a:t>
            </a:r>
            <a:endParaRPr lang="en-US" alt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9A17817-8B6A-E032-9076-16CB1E3BC94D}"/>
              </a:ext>
            </a:extLst>
          </p:cNvPr>
          <p:cNvCxnSpPr>
            <a:cxnSpLocks/>
          </p:cNvCxnSpPr>
          <p:nvPr/>
        </p:nvCxnSpPr>
        <p:spPr>
          <a:xfrm>
            <a:off x="8174959" y="3058015"/>
            <a:ext cx="17705" cy="718457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94B4224-75AA-CA63-04C8-5716B024239C}"/>
              </a:ext>
            </a:extLst>
          </p:cNvPr>
          <p:cNvCxnSpPr>
            <a:cxnSpLocks/>
          </p:cNvCxnSpPr>
          <p:nvPr/>
        </p:nvCxnSpPr>
        <p:spPr>
          <a:xfrm flipH="1">
            <a:off x="6290187" y="2465832"/>
            <a:ext cx="539496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E83C9D-0067-037C-8649-674A642D9E35}"/>
              </a:ext>
            </a:extLst>
          </p:cNvPr>
          <p:cNvCxnSpPr/>
          <p:nvPr/>
        </p:nvCxnSpPr>
        <p:spPr>
          <a:xfrm flipV="1">
            <a:off x="6290187" y="2316286"/>
            <a:ext cx="0" cy="149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9354D22-3F0C-9607-271F-21B828BCA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50" y="2785989"/>
            <a:ext cx="4405212" cy="264946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D748D70B-8342-6C49-74DE-E0E0410BDA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83481" y="889000"/>
          <a:ext cx="6894642" cy="4818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8677257" imgH="6076976" progId="Visio.Drawing.11">
                  <p:embed/>
                </p:oleObj>
              </mc:Choice>
              <mc:Fallback>
                <p:oleObj name="Visio" r:id="rId3" imgW="8677257" imgH="6076976" progId="Visio.Drawing.11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D748D70B-8342-6C49-74DE-E0E0410BDA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3481" y="889000"/>
                        <a:ext cx="6894642" cy="48184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032AC9A-E19B-7B08-04D2-FFF4BA8CF5EA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2942063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E2904A4-943D-EAB2-D2C4-AF03B994F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97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Topology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88383A4-BAF8-9B24-EAF5-9BFF16988415}"/>
              </a:ext>
            </a:extLst>
          </p:cNvPr>
          <p:cNvSpPr txBox="1">
            <a:spLocks/>
          </p:cNvSpPr>
          <p:nvPr/>
        </p:nvSpPr>
        <p:spPr>
          <a:xfrm>
            <a:off x="597550" y="1028700"/>
            <a:ext cx="4681543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sz="2200" dirty="0"/>
              <a:t>MED attribute configuration on routers r3 and r4</a:t>
            </a:r>
          </a:p>
          <a:p>
            <a:pPr marL="467233" lvl="1" indent="-174625">
              <a:buFont typeface="Arial" panose="020B0604020202020204" pitchFamily="34" charset="0"/>
              <a:buChar char="•"/>
            </a:pPr>
            <a:r>
              <a:rPr lang="en-US" altLang="en-US" dirty="0"/>
              <a:t>Configure a route-map</a:t>
            </a:r>
          </a:p>
          <a:p>
            <a:pPr marL="467233" lvl="1" indent="-174625">
              <a:buFont typeface="Arial" panose="020B0604020202020204" pitchFamily="34" charset="0"/>
              <a:buChar char="•"/>
            </a:pPr>
            <a:r>
              <a:rPr lang="en-US" altLang="en-US" dirty="0"/>
              <a:t>Set the MED attribute</a:t>
            </a:r>
          </a:p>
          <a:p>
            <a:pPr marL="467233" lvl="1" indent="-174625">
              <a:buFont typeface="Arial" panose="020B0604020202020204" pitchFamily="34" charset="0"/>
              <a:buChar char="•"/>
            </a:pPr>
            <a:r>
              <a:rPr lang="en-US" altLang="en-US" dirty="0"/>
              <a:t>Assign the route-map to the BGP neighbor</a:t>
            </a:r>
          </a:p>
          <a:p>
            <a:pPr marL="467233" lvl="1" indent="-174625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37AA04E-F4E2-2B0A-F1FC-1A857C31CD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83481" y="889000"/>
          <a:ext cx="6894642" cy="4818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8677257" imgH="6076976" progId="Visio.Drawing.11">
                  <p:embed/>
                </p:oleObj>
              </mc:Choice>
              <mc:Fallback>
                <p:oleObj name="Visio" r:id="rId2" imgW="8677257" imgH="6076976" progId="Visio.Drawing.11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237AA04E-F4E2-2B0A-F1FC-1A857C31CD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3481" y="889000"/>
                        <a:ext cx="6894642" cy="48184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41">
            <a:extLst>
              <a:ext uri="{FF2B5EF4-FFF2-40B4-BE49-F238E27FC236}">
                <a16:creationId xmlns:a16="http://schemas.microsoft.com/office/drawing/2014/main" id="{70898FE4-55BF-4904-5FEB-D60E82108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435" y="3741389"/>
            <a:ext cx="17827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/>
              <a:t>Secondary link</a:t>
            </a:r>
            <a:endParaRPr lang="en-US" altLang="en-US" dirty="0"/>
          </a:p>
        </p:txBody>
      </p:sp>
      <p:sp>
        <p:nvSpPr>
          <p:cNvPr id="7" name="TextBox 41">
            <a:extLst>
              <a:ext uri="{FF2B5EF4-FFF2-40B4-BE49-F238E27FC236}">
                <a16:creationId xmlns:a16="http://schemas.microsoft.com/office/drawing/2014/main" id="{62A68FBD-1C91-B5AD-5ED7-A776A341A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0485" y="2012190"/>
            <a:ext cx="1595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/>
              <a:t>Primary link</a:t>
            </a:r>
            <a:endParaRPr lang="en-US" alt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FDA3578-B6BB-7443-B7C6-433FAFA3C298}"/>
              </a:ext>
            </a:extLst>
          </p:cNvPr>
          <p:cNvCxnSpPr>
            <a:cxnSpLocks/>
          </p:cNvCxnSpPr>
          <p:nvPr/>
        </p:nvCxnSpPr>
        <p:spPr>
          <a:xfrm>
            <a:off x="8174959" y="3058015"/>
            <a:ext cx="17705" cy="718457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DF6EA63-F4B1-FC63-2613-22D0FF20C947}"/>
              </a:ext>
            </a:extLst>
          </p:cNvPr>
          <p:cNvCxnSpPr>
            <a:cxnSpLocks/>
          </p:cNvCxnSpPr>
          <p:nvPr/>
        </p:nvCxnSpPr>
        <p:spPr>
          <a:xfrm flipH="1">
            <a:off x="6290187" y="2465832"/>
            <a:ext cx="539496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3B2E68F-2281-043C-5BE7-2BEC8313244F}"/>
              </a:ext>
            </a:extLst>
          </p:cNvPr>
          <p:cNvCxnSpPr/>
          <p:nvPr/>
        </p:nvCxnSpPr>
        <p:spPr>
          <a:xfrm flipV="1">
            <a:off x="6290187" y="2316286"/>
            <a:ext cx="0" cy="149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98EF17C-51EC-69AD-2337-225F58910F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78" y="3076248"/>
            <a:ext cx="4859827" cy="1184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622D17E-A542-3955-D01C-120437205E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77" y="4556160"/>
            <a:ext cx="4859827" cy="12989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7985199-3923-AFDC-1569-5B0D00D428FD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2942063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C74963-C7F1-DEFB-EA61-0E965B593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4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Topology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EEA81-B541-B102-9602-A6EC55FD06D5}"/>
              </a:ext>
            </a:extLst>
          </p:cNvPr>
          <p:cNvSpPr txBox="1">
            <a:spLocks/>
          </p:cNvSpPr>
          <p:nvPr/>
        </p:nvSpPr>
        <p:spPr>
          <a:xfrm>
            <a:off x="597550" y="1028700"/>
            <a:ext cx="4681543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sz="2200" dirty="0"/>
              <a:t>BGP table of router r1 after configuring the MED attribute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54A9B07-A03A-25F5-5470-C78FD74BE0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83481" y="889000"/>
          <a:ext cx="6894642" cy="4818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8677257" imgH="6076976" progId="Visio.Drawing.11">
                  <p:embed/>
                </p:oleObj>
              </mc:Choice>
              <mc:Fallback>
                <p:oleObj name="Visio" r:id="rId2" imgW="8677257" imgH="6076976" progId="Visio.Drawing.11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54A9B07-A03A-25F5-5470-C78FD74BE0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3481" y="889000"/>
                        <a:ext cx="6894642" cy="48184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1">
            <a:extLst>
              <a:ext uri="{FF2B5EF4-FFF2-40B4-BE49-F238E27FC236}">
                <a16:creationId xmlns:a16="http://schemas.microsoft.com/office/drawing/2014/main" id="{791F8A20-534B-4FDC-9DE4-8EA553DFC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435" y="3741389"/>
            <a:ext cx="17827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/>
              <a:t>Secondary link</a:t>
            </a:r>
            <a:endParaRPr lang="en-US" altLang="en-US" dirty="0"/>
          </a:p>
        </p:txBody>
      </p:sp>
      <p:sp>
        <p:nvSpPr>
          <p:cNvPr id="6" name="TextBox 41">
            <a:extLst>
              <a:ext uri="{FF2B5EF4-FFF2-40B4-BE49-F238E27FC236}">
                <a16:creationId xmlns:a16="http://schemas.microsoft.com/office/drawing/2014/main" id="{B3F094F3-1F48-8165-AF47-29BAEDA04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0485" y="2012190"/>
            <a:ext cx="1595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/>
              <a:t>Primary link</a:t>
            </a:r>
            <a:endParaRPr lang="en-US" alt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788EA85-F6C3-3327-5B57-E2CA0DBCFB6E}"/>
              </a:ext>
            </a:extLst>
          </p:cNvPr>
          <p:cNvCxnSpPr>
            <a:cxnSpLocks/>
          </p:cNvCxnSpPr>
          <p:nvPr/>
        </p:nvCxnSpPr>
        <p:spPr>
          <a:xfrm>
            <a:off x="8174959" y="3058015"/>
            <a:ext cx="17705" cy="718457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DDF05B0-D38E-6794-4537-6340F8521072}"/>
              </a:ext>
            </a:extLst>
          </p:cNvPr>
          <p:cNvCxnSpPr>
            <a:cxnSpLocks/>
          </p:cNvCxnSpPr>
          <p:nvPr/>
        </p:nvCxnSpPr>
        <p:spPr>
          <a:xfrm flipH="1">
            <a:off x="6290187" y="2465832"/>
            <a:ext cx="539496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F93DED8-C046-80A8-917F-526CCBFB8B9F}"/>
              </a:ext>
            </a:extLst>
          </p:cNvPr>
          <p:cNvCxnSpPr/>
          <p:nvPr/>
        </p:nvCxnSpPr>
        <p:spPr>
          <a:xfrm flipV="1">
            <a:off x="6290187" y="2316286"/>
            <a:ext cx="0" cy="149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06E15198-9250-4B09-1268-3116BA0123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50" y="2460747"/>
            <a:ext cx="4430751" cy="29956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EC10829-309D-C48D-5C21-8B4A2C333CDA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2942063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87ED4F-310A-2EDD-A291-CF222CE58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4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BGP – Best Path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3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FEAFABA-6D70-4442-B11A-D9B15790C5EB}"/>
              </a:ext>
            </a:extLst>
          </p:cNvPr>
          <p:cNvSpPr txBox="1">
            <a:spLocks/>
          </p:cNvSpPr>
          <p:nvPr/>
        </p:nvSpPr>
        <p:spPr>
          <a:xfrm>
            <a:off x="879799" y="1772501"/>
            <a:ext cx="8519839" cy="3784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marR="0" lvl="0" indent="-6286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085850" algn="l"/>
              </a:tabLst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9BE793-8C41-7A61-BE95-AAC3CB0EFAB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372864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2106694-C5A0-A379-1494-EE6D3F5D8701}"/>
              </a:ext>
            </a:extLst>
          </p:cNvPr>
          <p:cNvCxnSpPr>
            <a:cxnSpLocks/>
          </p:cNvCxnSpPr>
          <p:nvPr/>
        </p:nvCxnSpPr>
        <p:spPr>
          <a:xfrm>
            <a:off x="691376" y="6133171"/>
            <a:ext cx="57812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E74A795-AF35-60E5-68D6-93DB1DA30CA6}"/>
              </a:ext>
            </a:extLst>
          </p:cNvPr>
          <p:cNvSpPr txBox="1"/>
          <p:nvPr/>
        </p:nvSpPr>
        <p:spPr>
          <a:xfrm>
            <a:off x="597550" y="6133171"/>
            <a:ext cx="587507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Rick Graziani, “Implementing Cisco IP Routing,” Cisco Press, 2015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26FDD2C-C3EB-CBC9-B442-B4A49D19725D}"/>
              </a:ext>
            </a:extLst>
          </p:cNvPr>
          <p:cNvSpPr txBox="1">
            <a:spLocks/>
          </p:cNvSpPr>
          <p:nvPr/>
        </p:nvSpPr>
        <p:spPr>
          <a:xfrm>
            <a:off x="597550" y="1041398"/>
            <a:ext cx="10297236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Without route manipulation, the most common reason for path selection is Step 4</a:t>
            </a:r>
          </a:p>
          <a:p>
            <a:pPr marL="635508" lvl="1" indent="-342900">
              <a:buFont typeface="Wingdings" panose="05000000000000000000" pitchFamily="2" charset="2"/>
              <a:buChar char="Ø"/>
            </a:pPr>
            <a:r>
              <a:rPr lang="en-US" sz="1700" dirty="0"/>
              <a:t>If no route was originated, prefer the path with the </a:t>
            </a:r>
            <a:r>
              <a:rPr lang="en-US" sz="1700" b="1" dirty="0"/>
              <a:t>shortest AS_PATH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dirty="0"/>
              <a:t>If multiple paths have the same number of autonomous systems to traverse, the second most common decision point is Step 7</a:t>
            </a:r>
          </a:p>
          <a:p>
            <a:pPr marL="635508" lvl="1" indent="-342900">
              <a:buFont typeface="Wingdings" panose="05000000000000000000" pitchFamily="2" charset="2"/>
              <a:buChar char="Ø"/>
            </a:pPr>
            <a:r>
              <a:rPr lang="en-US" sz="1700" dirty="0"/>
              <a:t>If the paths have the same MED, prefer </a:t>
            </a:r>
            <a:r>
              <a:rPr lang="en-US" sz="1700" b="1" dirty="0"/>
              <a:t>EBGP over IBGP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407698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Local Preference Attribute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9BE793-8C41-7A61-BE95-AAC3CB0EFAB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6452179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8EB1C-12AB-1306-BC03-12A3C8328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087" y="1104900"/>
            <a:ext cx="4818713" cy="4800599"/>
          </a:xfrm>
        </p:spPr>
        <p:txBody>
          <a:bodyPr>
            <a:norm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altLang="en-US" sz="1800" dirty="0"/>
              <a:t>Indicates to routers in the AS which path is preferred </a:t>
            </a:r>
            <a:r>
              <a:rPr lang="en-US" altLang="en-US" sz="1800" b="1" i="1" dirty="0"/>
              <a:t>to exit the AS </a:t>
            </a:r>
            <a:r>
              <a:rPr lang="en-US" altLang="en-US" sz="1800" dirty="0"/>
              <a:t>(higher is better)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altLang="en-US" sz="1800" dirty="0"/>
              <a:t>AS 64520 receives updates about network 172.16.0.0 from two directions: </a:t>
            </a:r>
            <a:endParaRPr lang="en-US" altLang="en-US" sz="1400" dirty="0"/>
          </a:p>
          <a:p>
            <a:pPr marL="457200" lvl="1" indent="-257175">
              <a:buFont typeface="Wingdings" panose="05000000000000000000" pitchFamily="2" charset="2"/>
              <a:buChar char="Ø"/>
            </a:pPr>
            <a:r>
              <a:rPr lang="en-US" altLang="en-US" sz="1400" dirty="0"/>
              <a:t>via AS 65500 (65500, 65350)</a:t>
            </a:r>
          </a:p>
          <a:p>
            <a:pPr marL="457200" lvl="1" indent="-257175">
              <a:buFont typeface="Wingdings" panose="05000000000000000000" pitchFamily="2" charset="2"/>
              <a:buChar char="Ø"/>
            </a:pPr>
            <a:r>
              <a:rPr lang="en-US" altLang="en-US" sz="1400" dirty="0"/>
              <a:t>via AS 65000 (65000, 65250, 65350)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altLang="en-US" sz="1800" dirty="0"/>
              <a:t>Local preference: </a:t>
            </a:r>
          </a:p>
          <a:p>
            <a:pPr marL="457200" lvl="1" indent="-257175">
              <a:buFont typeface="Wingdings" panose="05000000000000000000" pitchFamily="2" charset="2"/>
              <a:buChar char="Ø"/>
            </a:pPr>
            <a:r>
              <a:rPr lang="en-US" altLang="en-US" sz="1400" dirty="0"/>
              <a:t>On Router A for network 172.16.0.0 is 200 </a:t>
            </a:r>
          </a:p>
          <a:p>
            <a:pPr marL="457200" lvl="1" indent="-257175">
              <a:buFont typeface="Wingdings" panose="05000000000000000000" pitchFamily="2" charset="2"/>
              <a:buChar char="Ø"/>
            </a:pPr>
            <a:r>
              <a:rPr lang="en-US" altLang="en-US" sz="1400" dirty="0"/>
              <a:t>On Router B for network 172.16.0.0 is 150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altLang="en-US" sz="1800" dirty="0"/>
              <a:t>Local preference information is exchanged within AS 64520 via IBGP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altLang="en-US" sz="1800" dirty="0"/>
              <a:t>All traffic in AS 64520 addressed to network 172.16.0.0 is sent to Router A as an exit point from AS 64520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CE9AD97E-445C-F872-4B6B-DA1AAEF41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714500"/>
            <a:ext cx="6329362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6">
            <a:extLst>
              <a:ext uri="{FF2B5EF4-FFF2-40B4-BE49-F238E27FC236}">
                <a16:creationId xmlns:a16="http://schemas.microsoft.com/office/drawing/2014/main" id="{B636727E-E711-3406-4BCA-66F41B3BEDB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9111456" y="3961606"/>
            <a:ext cx="685800" cy="1588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7">
            <a:extLst>
              <a:ext uri="{FF2B5EF4-FFF2-40B4-BE49-F238E27FC236}">
                <a16:creationId xmlns:a16="http://schemas.microsoft.com/office/drawing/2014/main" id="{B701A47A-78BA-1803-BF41-DEF7E3D5E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4762" y="3848100"/>
            <a:ext cx="558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rgbClr val="FF0000"/>
                </a:solidFill>
              </a:rPr>
              <a:t>IBGP</a:t>
            </a:r>
          </a:p>
        </p:txBody>
      </p:sp>
      <p:sp>
        <p:nvSpPr>
          <p:cNvPr id="12" name="Oval 8">
            <a:extLst>
              <a:ext uri="{FF2B5EF4-FFF2-40B4-BE49-F238E27FC236}">
                <a16:creationId xmlns:a16="http://schemas.microsoft.com/office/drawing/2014/main" id="{82049E93-6307-D467-33BE-EAFFD71D2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8362" y="3695700"/>
            <a:ext cx="457200" cy="304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5" name="Oval 9">
            <a:extLst>
              <a:ext uri="{FF2B5EF4-FFF2-40B4-BE49-F238E27FC236}">
                <a16:creationId xmlns:a16="http://schemas.microsoft.com/office/drawing/2014/main" id="{20ED82FC-EF13-F3D3-417B-8F90951FB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8362" y="4305300"/>
            <a:ext cx="457200" cy="304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93E9D0-C41E-54F0-446C-E5BA40E8DE74}"/>
              </a:ext>
            </a:extLst>
          </p:cNvPr>
          <p:cNvSpPr txBox="1"/>
          <p:nvPr/>
        </p:nvSpPr>
        <p:spPr>
          <a:xfrm>
            <a:off x="5414962" y="2400300"/>
            <a:ext cx="1033463" cy="307975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atin typeface="Arial" charset="0"/>
                <a:cs typeface="Arial" charset="0"/>
              </a:rPr>
              <a:t>172.16.0.0</a:t>
            </a:r>
          </a:p>
        </p:txBody>
      </p:sp>
      <p:sp>
        <p:nvSpPr>
          <p:cNvPr id="17" name="Rectangular Callout 11">
            <a:extLst>
              <a:ext uri="{FF2B5EF4-FFF2-40B4-BE49-F238E27FC236}">
                <a16:creationId xmlns:a16="http://schemas.microsoft.com/office/drawing/2014/main" id="{F7F8A4EF-C5E1-8906-C81A-62F29D398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7514" y="2857500"/>
            <a:ext cx="2076448" cy="914400"/>
          </a:xfrm>
          <a:prstGeom prst="wedgeRectCallout">
            <a:avLst>
              <a:gd name="adj1" fmla="val 72069"/>
              <a:gd name="adj2" fmla="val 14861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 dirty="0"/>
              <a:t>My Local Preference is higher, so I am the preferred exit point.</a:t>
            </a:r>
          </a:p>
        </p:txBody>
      </p:sp>
      <p:cxnSp>
        <p:nvCxnSpPr>
          <p:cNvPr id="18" name="Straight Arrow Connector 12">
            <a:extLst>
              <a:ext uri="{FF2B5EF4-FFF2-40B4-BE49-F238E27FC236}">
                <a16:creationId xmlns:a16="http://schemas.microsoft.com/office/drawing/2014/main" id="{66926F8D-5F14-E16B-D1DD-8060317DC10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9815512" y="2838450"/>
            <a:ext cx="762000" cy="609600"/>
          </a:xfrm>
          <a:prstGeom prst="straightConnector1">
            <a:avLst/>
          </a:prstGeom>
          <a:noFill/>
          <a:ln w="50800">
            <a:solidFill>
              <a:schemeClr val="tx1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Arrow Connector 13">
            <a:extLst>
              <a:ext uri="{FF2B5EF4-FFF2-40B4-BE49-F238E27FC236}">
                <a16:creationId xmlns:a16="http://schemas.microsoft.com/office/drawing/2014/main" id="{0E1D2F59-DBAD-FFC4-6C7E-52446081A30A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9377362" y="2305050"/>
            <a:ext cx="685800" cy="1588"/>
          </a:xfrm>
          <a:prstGeom prst="straightConnector1">
            <a:avLst/>
          </a:prstGeom>
          <a:noFill/>
          <a:ln w="50800">
            <a:solidFill>
              <a:schemeClr val="tx1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Arrow Connector 14">
            <a:extLst>
              <a:ext uri="{FF2B5EF4-FFF2-40B4-BE49-F238E27FC236}">
                <a16:creationId xmlns:a16="http://schemas.microsoft.com/office/drawing/2014/main" id="{0509E5E7-FB8E-A5F0-4C70-A8FCE6AE36C5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7472362" y="2286000"/>
            <a:ext cx="838200" cy="1588"/>
          </a:xfrm>
          <a:prstGeom prst="straightConnector1">
            <a:avLst/>
          </a:prstGeom>
          <a:noFill/>
          <a:ln w="50800">
            <a:solidFill>
              <a:schemeClr val="tx1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8CC9A0-D350-5C50-4F4A-AFD5C44EAD63}"/>
              </a:ext>
            </a:extLst>
          </p:cNvPr>
          <p:cNvCxnSpPr>
            <a:cxnSpLocks/>
          </p:cNvCxnSpPr>
          <p:nvPr/>
        </p:nvCxnSpPr>
        <p:spPr>
          <a:xfrm>
            <a:off x="691376" y="6133171"/>
            <a:ext cx="57812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681E0F6-4F9B-E0BD-CAFF-7C631A809A03}"/>
              </a:ext>
            </a:extLst>
          </p:cNvPr>
          <p:cNvSpPr txBox="1"/>
          <p:nvPr/>
        </p:nvSpPr>
        <p:spPr>
          <a:xfrm>
            <a:off x="597550" y="6133171"/>
            <a:ext cx="587507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Rick Graziani, “Implementing Cisco IP Routing,” Cisco Press, 2015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944893-6C96-DC98-E797-C34FB6415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4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5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BA31E6-B74D-3FD1-C0E5-F7F303B44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243" y="3025099"/>
            <a:ext cx="6165513" cy="28103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AS_PATH Attribute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9BE793-8C41-7A61-BE95-AAC3CB0EFAB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987173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88C80E9-7358-4D4F-D60C-C7938A448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149" y="1009409"/>
            <a:ext cx="11571359" cy="2181848"/>
          </a:xfrm>
        </p:spPr>
        <p:txBody>
          <a:bodyPr>
            <a:norm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altLang="en-US" sz="1800" dirty="0"/>
              <a:t>The AS_PATH attribute includes all the </a:t>
            </a:r>
            <a:r>
              <a:rPr lang="en-US" altLang="en-US" sz="1800" dirty="0" err="1"/>
              <a:t>ASes</a:t>
            </a:r>
            <a:r>
              <a:rPr lang="en-US" altLang="en-US" sz="1800" dirty="0"/>
              <a:t> that need to be traversed to reach a destination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altLang="en-US" sz="1800" dirty="0"/>
              <a:t>When there are multiple paths to the same destination, BGP prefers the path with the lowest number of </a:t>
            </a:r>
            <a:r>
              <a:rPr lang="en-US" altLang="en-US" sz="1800" dirty="0" err="1"/>
              <a:t>ASes</a:t>
            </a:r>
            <a:endParaRPr lang="en-US" altLang="en-US" sz="1800" dirty="0"/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altLang="en-US" sz="1800" dirty="0"/>
              <a:t>Prepending is sometimes used to deprioritize a route by artificially increasing the AS-PATH length attribute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altLang="en-US" sz="1800" dirty="0"/>
              <a:t>NOTE: AS_PATH prepending in an excessive manner may lead a route to become vulnerable to disruption or misdirection; it may incentivize </a:t>
            </a:r>
            <a:r>
              <a:rPr lang="en-US" altLang="en-US" sz="1800" dirty="0" err="1"/>
              <a:t>ASes</a:t>
            </a:r>
            <a:r>
              <a:rPr lang="en-US" altLang="en-US" sz="1800" dirty="0"/>
              <a:t> to choose another origin if one were to suddenly appear by mistake or not</a:t>
            </a:r>
            <a:r>
              <a:rPr lang="en-US" altLang="en-US" sz="1800" baseline="30000" dirty="0"/>
              <a:t>1</a:t>
            </a:r>
            <a:r>
              <a:rPr lang="en-US" altLang="en-US" sz="1800" dirty="0"/>
              <a:t>.</a:t>
            </a:r>
          </a:p>
          <a:p>
            <a:pPr marL="0" indent="0">
              <a:buNone/>
            </a:pPr>
            <a:endParaRPr lang="en-US" altLang="en-US" sz="1800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ED90696-B0A1-4D0C-FA82-6B42BC55E63E}"/>
              </a:ext>
            </a:extLst>
          </p:cNvPr>
          <p:cNvCxnSpPr>
            <a:cxnSpLocks/>
          </p:cNvCxnSpPr>
          <p:nvPr/>
        </p:nvCxnSpPr>
        <p:spPr>
          <a:xfrm>
            <a:off x="691376" y="6133171"/>
            <a:ext cx="1089102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B3BD2809-8113-E291-B311-BF7BFACF55C5}"/>
              </a:ext>
            </a:extLst>
          </p:cNvPr>
          <p:cNvSpPr txBox="1"/>
          <p:nvPr/>
        </p:nvSpPr>
        <p:spPr>
          <a:xfrm>
            <a:off x="597550" y="6204056"/>
            <a:ext cx="112569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1. D.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Madoury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, “Excessive BGP AS-PATH prepending is a self-inflicted vulnerability,” Jul. 2019. URL: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https://tinyurl.com/bdh2c86a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6F8E36-8A4E-1A41-DF20-3A9DB8D30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51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4D3AD81-3C3A-4BDD-BF30-69AC30A87C3A}"/>
              </a:ext>
            </a:extLst>
          </p:cNvPr>
          <p:cNvSpPr txBox="1"/>
          <p:nvPr/>
        </p:nvSpPr>
        <p:spPr>
          <a:xfrm>
            <a:off x="1779639" y="2562524"/>
            <a:ext cx="87802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venir Next" panose="020B0503020202020204" pitchFamily="34" charset="0"/>
                <a:cs typeface="Arial"/>
                <a:sym typeface="Arial"/>
              </a:rPr>
              <a:t>Lab 11: Configuring Local Preference and AS_</a:t>
            </a:r>
            <a:r>
              <a:rPr lang="en-US" sz="3200" b="1">
                <a:solidFill>
                  <a:prstClr val="black">
                    <a:lumMod val="65000"/>
                    <a:lumOff val="35000"/>
                  </a:prstClr>
                </a:solidFill>
                <a:latin typeface="Avenir Next" panose="020B0503020202020204" pitchFamily="34" charset="0"/>
                <a:cs typeface="Arial"/>
                <a:sym typeface="Arial"/>
              </a:rPr>
              <a:t>PATH Prepending</a:t>
            </a:r>
            <a:endParaRPr lang="en-US" sz="3200" b="1" dirty="0">
              <a:solidFill>
                <a:prstClr val="black">
                  <a:lumMod val="65000"/>
                  <a:lumOff val="35000"/>
                </a:prstClr>
              </a:solidFill>
              <a:latin typeface="Avenir Next" panose="020B0503020202020204" pitchFamily="34" charset="0"/>
              <a:cs typeface="Arial"/>
              <a:sym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9D0812-3064-495A-B84F-221A6582C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051"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6</a:t>
            </a:fld>
            <a:endParaRPr lang="en-US" sz="1051"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1276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Topology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EC10829-309D-C48D-5C21-8B4A2C333CDA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2942063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7F84D035-17FF-988C-3B87-30A91B2EC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743" y="1238863"/>
            <a:ext cx="6571542" cy="499703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B9D92D-9785-598C-A88B-DA39FEB322F1}"/>
              </a:ext>
            </a:extLst>
          </p:cNvPr>
          <p:cNvSpPr txBox="1">
            <a:spLocks/>
          </p:cNvSpPr>
          <p:nvPr/>
        </p:nvSpPr>
        <p:spPr>
          <a:xfrm>
            <a:off x="597549" y="1028700"/>
            <a:ext cx="5291622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sz="2200" dirty="0"/>
              <a:t>All links have a capacity of 10Gbps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dirty="0"/>
              <a:t>Link r4-r5 has a packet loss rate = 0.1%</a:t>
            </a:r>
            <a:endParaRPr lang="en-US" altLang="en-US" sz="2200" dirty="0"/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sz="2200" dirty="0"/>
              <a:t>Configure LOCAL_PREF on r3 and  r4 to route traffic </a:t>
            </a:r>
            <a:r>
              <a:rPr lang="en-US" altLang="en-US" sz="2200" b="1" dirty="0">
                <a:solidFill>
                  <a:schemeClr val="accent2"/>
                </a:solidFill>
              </a:rPr>
              <a:t>out</a:t>
            </a:r>
            <a:r>
              <a:rPr lang="en-US" altLang="en-US" sz="2200" dirty="0"/>
              <a:t> of AS 100 via r3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sz="2200" dirty="0"/>
              <a:t>Set AS_PATH prepending on r4 so that traffic </a:t>
            </a:r>
            <a:r>
              <a:rPr lang="en-US" altLang="en-US" sz="2200" b="1" dirty="0">
                <a:solidFill>
                  <a:schemeClr val="accent2"/>
                </a:solidFill>
              </a:rPr>
              <a:t>into </a:t>
            </a:r>
            <a:r>
              <a:rPr lang="en-US" altLang="en-US" sz="2200" dirty="0"/>
              <a:t>AS 100 occurs via AS 600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1B2985-78CE-D802-878B-8598E6689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79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F84D035-17FF-988C-3B87-30A91B2EC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743" y="1238863"/>
            <a:ext cx="6571542" cy="49970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Topology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EEA81-B541-B102-9602-A6EC55FD06D5}"/>
              </a:ext>
            </a:extLst>
          </p:cNvPr>
          <p:cNvSpPr txBox="1">
            <a:spLocks/>
          </p:cNvSpPr>
          <p:nvPr/>
        </p:nvSpPr>
        <p:spPr>
          <a:xfrm>
            <a:off x="597550" y="1028700"/>
            <a:ext cx="5026010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sz="2200" dirty="0"/>
              <a:t>Configure LOCAL_PREF in routers r3 (150) and r4 (125) (higher is better)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dirty="0"/>
              <a:t>Outbound traffic via r3</a:t>
            </a:r>
            <a:endParaRPr lang="en-US" altLang="en-US" sz="2200" dirty="0"/>
          </a:p>
          <a:p>
            <a:pPr marL="174625" indent="-174625">
              <a:buFont typeface="Arial" panose="020B0604020202020204" pitchFamily="34" charset="0"/>
              <a:buChar char="•"/>
            </a:pPr>
            <a:endParaRPr lang="en-US" altLang="en-US" sz="22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EC10829-309D-C48D-5C21-8B4A2C333CDA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2942063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87002CC-563D-7AC8-9152-D74B000AB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90" y="2408181"/>
            <a:ext cx="4817193" cy="14418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45577A-F0F3-E893-62E5-1C2377A961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190" y="4138705"/>
            <a:ext cx="4817193" cy="126650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08618F-ACAF-A051-FF26-C7248D1D2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21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AD7654-5EDA-7E9E-FB61-56580950D5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881"/>
          <a:stretch/>
        </p:blipFill>
        <p:spPr>
          <a:xfrm>
            <a:off x="212715" y="3887219"/>
            <a:ext cx="4857383" cy="14138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F84D035-17FF-988C-3B87-30A91B2EC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743" y="1238863"/>
            <a:ext cx="6571542" cy="49970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Topology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EEA81-B541-B102-9602-A6EC55FD06D5}"/>
              </a:ext>
            </a:extLst>
          </p:cNvPr>
          <p:cNvSpPr txBox="1">
            <a:spLocks/>
          </p:cNvSpPr>
          <p:nvPr/>
        </p:nvSpPr>
        <p:spPr>
          <a:xfrm>
            <a:off x="597550" y="1028700"/>
            <a:ext cx="5026010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sz="2200"/>
              <a:t>Configure </a:t>
            </a:r>
            <a:r>
              <a:rPr lang="en-US" altLang="en-US" sz="2200" dirty="0"/>
              <a:t>AS_PATH prepending on router r4 to influence router r2 to use the long path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dirty="0"/>
              <a:t>Inbound traffic from AS 200 via r3</a:t>
            </a:r>
            <a:endParaRPr lang="en-US" altLang="en-US" sz="3200" dirty="0"/>
          </a:p>
          <a:p>
            <a:pPr marL="174625" indent="-174625">
              <a:buFont typeface="Arial" panose="020B0604020202020204" pitchFamily="34" charset="0"/>
              <a:buChar char="•"/>
            </a:pPr>
            <a:endParaRPr lang="en-US" altLang="en-US" sz="22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EC10829-309D-C48D-5C21-8B4A2C333CDA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2942063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9366F8-4F1D-7358-0BDE-1C8142918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3033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10712</TotalTime>
  <Words>1510</Words>
  <Application>Microsoft Office PowerPoint</Application>
  <PresentationFormat>Widescreen</PresentationFormat>
  <Paragraphs>205</Paragraphs>
  <Slides>23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Avenir Next</vt:lpstr>
      <vt:lpstr>Calibri</vt:lpstr>
      <vt:lpstr>Calibri </vt:lpstr>
      <vt:lpstr>Calibri Light</vt:lpstr>
      <vt:lpstr>Wingdings</vt:lpstr>
      <vt:lpstr>Retrospect</vt:lpstr>
      <vt:lpstr>Visio</vt:lpstr>
      <vt:lpstr>PowerPoint Presentation</vt:lpstr>
      <vt:lpstr>BGP – Best Path</vt:lpstr>
      <vt:lpstr>BGP – Best Path</vt:lpstr>
      <vt:lpstr>The Local Preference Attribute</vt:lpstr>
      <vt:lpstr>The AS_PATH Attribute</vt:lpstr>
      <vt:lpstr>PowerPoint Presentation</vt:lpstr>
      <vt:lpstr>Lab Topology</vt:lpstr>
      <vt:lpstr>Lab Topology</vt:lpstr>
      <vt:lpstr>Lab Topology</vt:lpstr>
      <vt:lpstr>Additional Slides</vt:lpstr>
      <vt:lpstr>The MED Attribute</vt:lpstr>
      <vt:lpstr>Origin Attribute</vt:lpstr>
      <vt:lpstr>Administrative Distance</vt:lpstr>
      <vt:lpstr>The Weight Attribute  -  For “Outbound Route” </vt:lpstr>
      <vt:lpstr>The Weight Attribute  -  For “Outbound Route” </vt:lpstr>
      <vt:lpstr>BGP Table</vt:lpstr>
      <vt:lpstr>Status Code</vt:lpstr>
      <vt:lpstr>PowerPoint Presentation</vt:lpstr>
      <vt:lpstr>Lab Topology</vt:lpstr>
      <vt:lpstr>Lab Topology</vt:lpstr>
      <vt:lpstr>Lab Topology</vt:lpstr>
      <vt:lpstr>Lab Topology</vt:lpstr>
      <vt:lpstr>Lab Topology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Crichigno Benitez, Jorge</cp:lastModifiedBy>
  <cp:revision>170</cp:revision>
  <dcterms:created xsi:type="dcterms:W3CDTF">2020-04-03T21:33:21Z</dcterms:created>
  <dcterms:modified xsi:type="dcterms:W3CDTF">2023-02-16T02:57:12Z</dcterms:modified>
</cp:coreProperties>
</file>