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408" r:id="rId2"/>
    <p:sldId id="334" r:id="rId3"/>
    <p:sldId id="1220" r:id="rId4"/>
    <p:sldId id="2108" r:id="rId5"/>
    <p:sldId id="379" r:id="rId6"/>
    <p:sldId id="1221" r:id="rId7"/>
    <p:sldId id="122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3C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4A7690-3D8C-4670-9301-549445091E8E}" v="179" dt="2023-02-13T19:35:53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85414" autoAdjust="0"/>
  </p:normalViewPr>
  <p:slideViewPr>
    <p:cSldViewPr snapToGrid="0" snapToObjects="1">
      <p:cViewPr varScale="1">
        <p:scale>
          <a:sx n="97" d="100"/>
          <a:sy n="97" d="100"/>
        </p:scale>
        <p:origin x="96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299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mez, Jose" userId="af884673-c72d-4dfe-b100-de77b9392a28" providerId="ADAL" clId="{01088820-A26C-46AC-AB8B-CC80CA6C5BBB}"/>
    <pc:docChg chg="modSld">
      <pc:chgData name="Gomez, Jose" userId="af884673-c72d-4dfe-b100-de77b9392a28" providerId="ADAL" clId="{01088820-A26C-46AC-AB8B-CC80CA6C5BBB}" dt="2023-02-13T22:13:04.420" v="2" actId="20577"/>
      <pc:docMkLst>
        <pc:docMk/>
      </pc:docMkLst>
      <pc:sldChg chg="modSp mod">
        <pc:chgData name="Gomez, Jose" userId="af884673-c72d-4dfe-b100-de77b9392a28" providerId="ADAL" clId="{01088820-A26C-46AC-AB8B-CC80CA6C5BBB}" dt="2023-02-13T22:13:04.420" v="2" actId="20577"/>
        <pc:sldMkLst>
          <pc:docMk/>
          <pc:sldMk cId="296483165" sldId="334"/>
        </pc:sldMkLst>
        <pc:spChg chg="mod">
          <ac:chgData name="Gomez, Jose" userId="af884673-c72d-4dfe-b100-de77b9392a28" providerId="ADAL" clId="{01088820-A26C-46AC-AB8B-CC80CA6C5BBB}" dt="2023-02-13T22:13:04.420" v="2" actId="20577"/>
          <ac:spMkLst>
            <pc:docMk/>
            <pc:sldMk cId="296483165" sldId="334"/>
            <ac:spMk id="8" creationId="{BFEAFABA-6D70-4442-B11A-D9B15790C5E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583E93-7F06-4FD5-ADA4-45262C62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5901-863E-43FB-9F23-CCCDED5D2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67944-E7CD-4CBF-B52C-CFDA3DC45EC0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A2B97-BDDF-466E-9AE1-031669AAB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AFE7E-F29A-4A0A-827D-3961508E4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6D75D-FDCD-4C30-A01B-6DBB2744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0682D-FD54-284A-B7C8-2FCD4798133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9C84-074E-E141-A3FD-46DE87E4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5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2754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7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1811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Google Shape;90;p1">
            <a:extLst>
              <a:ext uri="{FF2B5EF4-FFF2-40B4-BE49-F238E27FC236}">
                <a16:creationId xmlns:a16="http://schemas.microsoft.com/office/drawing/2014/main" id="{719349AC-65AB-168E-307A-1DECEBCAAE5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79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8C60F48-EAB5-A54D-B834-7AA360F309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2225040" y="33093"/>
            <a:ext cx="7467600" cy="6791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UCF / FLR Workshop on Networking Topics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4: Basics of perfSONAR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Jorge Crichigno, Jose Gomez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South Carolina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http://ce.sc.edu/cyberinfra</a:t>
            </a:r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Central Florida (UCF)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LambdaRail (FLR)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Engagement and Performance Operations Center (EPOC)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Sciences Network (ESnet)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South Carolina (USC)</a:t>
            </a:r>
          </a:p>
          <a:p>
            <a:pPr algn="ctr"/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Orlando, Florida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17</a:t>
            </a:r>
            <a:r>
              <a:rPr lang="en-US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FDFD71-6C4B-430D-0A7D-F7BC9239C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973" y="2375725"/>
            <a:ext cx="1703523" cy="105327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39E7451C-725C-7167-8301-4710DD8AF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56" y="441568"/>
            <a:ext cx="1026160" cy="102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49F0802D-4426-5AE6-1300-7DC25E8F7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90" y="1737360"/>
            <a:ext cx="1115291" cy="57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8F01C528-C414-B626-A475-A95AB8151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541" y="584706"/>
            <a:ext cx="1710372" cy="495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3F36273D-4C57-FBB2-5D4A-E3CB1A3A9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3362" y="1252401"/>
            <a:ext cx="1933147" cy="96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59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perfSONAR Lab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Lab experiments</a:t>
            </a:r>
          </a:p>
          <a:p>
            <a:pPr marL="292100" lvl="1" indent="-2921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56637"/>
            <a:ext cx="505599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2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FEAFABA-6D70-4442-B11A-D9B15790C5EB}"/>
              </a:ext>
            </a:extLst>
          </p:cNvPr>
          <p:cNvSpPr txBox="1">
            <a:spLocks/>
          </p:cNvSpPr>
          <p:nvPr/>
        </p:nvSpPr>
        <p:spPr>
          <a:xfrm>
            <a:off x="879799" y="1772501"/>
            <a:ext cx="8519839" cy="3784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1: Configuring Admin. Information Using perfSONAR Toolkit GUI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2: PerfSONAR Metrics and Tools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3: Configuring Regular Tests Using perfSONAR GUI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4: Configuring Regular Tests Using pScheduler CLI Part I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5: Configuring Regular Tests Using pScheduler CLI Part II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6: Bandwidth-delay Product and TCP Buffer Size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7: Configuring Regular Tests Using a pSConfig Template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8: perfSONAR Monitoring and Debugging Dashboard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9: pSConfig Web Administrator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10: Configuring pScheduler Limits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83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the Lab Manuals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49" y="876301"/>
            <a:ext cx="6953625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38C60F48-EAB5-A54D-B834-7AA360F30939}" type="slidenum">
              <a:rPr lang="en-US" kern="1200">
                <a:latin typeface="Calibri" panose="020F0502020204030204"/>
                <a:ea typeface="+mn-ea"/>
                <a:cs typeface="+mn-cs"/>
              </a:rPr>
              <a:pPr defTabSz="457189"/>
              <a:t>3</a:t>
            </a:fld>
            <a:endParaRPr lang="en-US" kern="1200" dirty="0"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1DE6078-B42F-4994-A00D-7130C5E20563}"/>
              </a:ext>
            </a:extLst>
          </p:cNvPr>
          <p:cNvSpPr txBox="1">
            <a:spLocks/>
          </p:cNvSpPr>
          <p:nvPr/>
        </p:nvSpPr>
        <p:spPr>
          <a:xfrm>
            <a:off x="597549" y="1181102"/>
            <a:ext cx="10984851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en-US" sz="2200" dirty="0"/>
              <a:t>Each lab starts with a section </a:t>
            </a:r>
            <a:r>
              <a:rPr lang="en-US" altLang="en-US" sz="2200" i="1" dirty="0"/>
              <a:t>Overview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Objectives 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Lab topology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Lab settings: passwords, device names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Roadmap: organization of the lab</a:t>
            </a:r>
          </a:p>
          <a:p>
            <a:pPr algn="just"/>
            <a:r>
              <a:rPr lang="en-US" altLang="en-US" sz="2200" i="1" dirty="0"/>
              <a:t>Section 1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Background information of the topic being covered (e.g., fundamentals of perfSONAR)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Section 1 is optional (i.e., the reader can skip this section and move to lab directions)</a:t>
            </a:r>
          </a:p>
          <a:p>
            <a:pPr algn="just"/>
            <a:r>
              <a:rPr lang="en-US" altLang="en-US" sz="2200" i="1" dirty="0"/>
              <a:t>Section 2… n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Step-by-step directions</a:t>
            </a:r>
          </a:p>
        </p:txBody>
      </p:sp>
    </p:spTree>
    <p:extLst>
      <p:ext uri="{BB962C8B-B14F-4D97-AF65-F5344CB8AC3E}">
        <p14:creationId xmlns:p14="http://schemas.microsoft.com/office/powerpoint/2010/main" val="174081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CAFDADBB-5CB4-9E6A-A05A-065890594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521" y="1601317"/>
            <a:ext cx="4598937" cy="382977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49" y="1024399"/>
            <a:ext cx="10984851" cy="4800599"/>
          </a:xfrm>
        </p:spPr>
        <p:txBody>
          <a:bodyPr>
            <a:normAutofit/>
          </a:bodyPr>
          <a:lstStyle/>
          <a:p>
            <a:pPr marL="573582" lvl="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867"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4</a:t>
            </a:fld>
            <a:endParaRPr lang="en-US" sz="1867" dirty="0"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651" y="2"/>
            <a:ext cx="11799349" cy="888999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 "/>
              </a:rPr>
              <a:t>Pod Design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392649" y="889000"/>
            <a:ext cx="238004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C0841B1-A991-42D1-B405-D35BD425E4FD}"/>
              </a:ext>
            </a:extLst>
          </p:cNvPr>
          <p:cNvSpPr txBox="1">
            <a:spLocks/>
          </p:cNvSpPr>
          <p:nvPr/>
        </p:nvSpPr>
        <p:spPr>
          <a:xfrm>
            <a:off x="392650" y="1033003"/>
            <a:ext cx="11189751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73591" lvl="1" indent="-38099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2BDFCAD-1AE9-5A5A-3EEB-6678245D12DE}"/>
              </a:ext>
            </a:extLst>
          </p:cNvPr>
          <p:cNvSpPr txBox="1">
            <a:spLocks/>
          </p:cNvSpPr>
          <p:nvPr/>
        </p:nvSpPr>
        <p:spPr>
          <a:xfrm>
            <a:off x="597549" y="1262382"/>
            <a:ext cx="10984851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A902B4E-2834-FD09-0906-1F1B0E45F222}"/>
              </a:ext>
            </a:extLst>
          </p:cNvPr>
          <p:cNvCxnSpPr>
            <a:cxnSpLocks/>
          </p:cNvCxnSpPr>
          <p:nvPr/>
        </p:nvCxnSpPr>
        <p:spPr>
          <a:xfrm flipH="1">
            <a:off x="831082" y="5140537"/>
            <a:ext cx="4079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FFE7ECB-15EF-2BDB-725A-4CFEA6627D72}"/>
              </a:ext>
            </a:extLst>
          </p:cNvPr>
          <p:cNvSpPr txBox="1"/>
          <p:nvPr/>
        </p:nvSpPr>
        <p:spPr>
          <a:xfrm>
            <a:off x="1907299" y="1992970"/>
            <a:ext cx="3680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perfSONAR Toolkit + Central Management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26FD1F6-C1FA-45D1-7442-369EEAB7E113}"/>
              </a:ext>
            </a:extLst>
          </p:cNvPr>
          <p:cNvCxnSpPr>
            <a:cxnSpLocks/>
          </p:cNvCxnSpPr>
          <p:nvPr/>
        </p:nvCxnSpPr>
        <p:spPr>
          <a:xfrm flipV="1">
            <a:off x="3732107" y="2317571"/>
            <a:ext cx="0" cy="318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EC00313-3E66-6427-48A0-05A5861E46FB}"/>
              </a:ext>
            </a:extLst>
          </p:cNvPr>
          <p:cNvSpPr txBox="1"/>
          <p:nvPr/>
        </p:nvSpPr>
        <p:spPr>
          <a:xfrm>
            <a:off x="1902870" y="5605188"/>
            <a:ext cx="23211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perfSONAR Toolkit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2F94B5-2B3B-4159-ECD4-E68445B0043D}"/>
              </a:ext>
            </a:extLst>
          </p:cNvPr>
          <p:cNvSpPr txBox="1"/>
          <p:nvPr/>
        </p:nvSpPr>
        <p:spPr>
          <a:xfrm>
            <a:off x="183641" y="4955871"/>
            <a:ext cx="8767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PWA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17E4BA-EF2D-889B-E684-ED442B0CB5C2}"/>
              </a:ext>
            </a:extLst>
          </p:cNvPr>
          <p:cNvCxnSpPr>
            <a:cxnSpLocks/>
          </p:cNvCxnSpPr>
          <p:nvPr/>
        </p:nvCxnSpPr>
        <p:spPr>
          <a:xfrm>
            <a:off x="1710267" y="5340589"/>
            <a:ext cx="480907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1EAE6B0-80C7-9BD5-33BD-BB33AC670635}"/>
              </a:ext>
            </a:extLst>
          </p:cNvPr>
          <p:cNvCxnSpPr>
            <a:cxnSpLocks/>
          </p:cNvCxnSpPr>
          <p:nvPr/>
        </p:nvCxnSpPr>
        <p:spPr>
          <a:xfrm flipH="1">
            <a:off x="3937424" y="5394114"/>
            <a:ext cx="516043" cy="3158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>
            <a:extLst>
              <a:ext uri="{FF2B5EF4-FFF2-40B4-BE49-F238E27FC236}">
                <a16:creationId xmlns:a16="http://schemas.microsoft.com/office/drawing/2014/main" id="{EF19C690-6FE2-41E1-B172-9B01F554E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953" y="2128220"/>
            <a:ext cx="6060017" cy="3763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13">
            <a:extLst>
              <a:ext uri="{FF2B5EF4-FFF2-40B4-BE49-F238E27FC236}">
                <a16:creationId xmlns:a16="http://schemas.microsoft.com/office/drawing/2014/main" id="{A00C0C1A-DC82-AD64-B1C0-72787DBD1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6645" y="5914954"/>
            <a:ext cx="42846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dirty="0"/>
              <a:t>perfSONAR installation options</a:t>
            </a:r>
          </a:p>
        </p:txBody>
      </p:sp>
    </p:spTree>
    <p:extLst>
      <p:ext uri="{BB962C8B-B14F-4D97-AF65-F5344CB8AC3E}">
        <p14:creationId xmlns:p14="http://schemas.microsoft.com/office/powerpoint/2010/main" val="178290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4D3AD81-3C3A-4BDD-BF30-69AC30A87C3A}"/>
              </a:ext>
            </a:extLst>
          </p:cNvPr>
          <p:cNvSpPr txBox="1"/>
          <p:nvPr/>
        </p:nvSpPr>
        <p:spPr>
          <a:xfrm>
            <a:off x="1" y="256252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189">
              <a:defRPr/>
            </a:pPr>
            <a:r>
              <a:rPr lang="en-US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Next" panose="020B0503020202020204" pitchFamily="34" charset="0"/>
                <a:cs typeface="Arial"/>
                <a:sym typeface="Arial"/>
              </a:rPr>
              <a:t>Lab 4: Configuring Regular Tests using pScheduler CLI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9D0812-3064-495A-B84F-221A6582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051"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5</a:t>
            </a:fld>
            <a:endParaRPr lang="en-US" sz="1051">
              <a:latin typeface="Calibri" panose="020F0502020204030204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7574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pScheduler Command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49" y="876301"/>
            <a:ext cx="5813083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1DE6078-B42F-4994-A00D-7130C5E20563}"/>
              </a:ext>
            </a:extLst>
          </p:cNvPr>
          <p:cNvSpPr txBox="1">
            <a:spLocks/>
          </p:cNvSpPr>
          <p:nvPr/>
        </p:nvSpPr>
        <p:spPr>
          <a:xfrm>
            <a:off x="597549" y="1181102"/>
            <a:ext cx="10984851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 </a:t>
            </a:r>
            <a:r>
              <a:rPr lang="en-US" altLang="en-US" sz="2000" dirty="0"/>
              <a:t>The pScheduler coordinates, executes, and optionally stores network measurements (e.g., latency, packet loss rate, throughput)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768331" lvl="1" indent="-402157">
              <a:buFont typeface="Wingdings" panose="05000000000000000000" pitchFamily="2" charset="2"/>
              <a:buChar char="Ø"/>
            </a:pPr>
            <a:endParaRPr lang="en-US" altLang="en-US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95DCAE-476C-91B8-67A8-6CCF904CB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976" y="2126250"/>
            <a:ext cx="5719233" cy="3659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3">
            <a:extLst>
              <a:ext uri="{FF2B5EF4-FFF2-40B4-BE49-F238E27FC236}">
                <a16:creationId xmlns:a16="http://schemas.microsoft.com/office/drawing/2014/main" id="{556984D7-5CF2-ECF5-F2B5-132DE22A1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914" y="5808192"/>
            <a:ext cx="42846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dirty="0"/>
              <a:t>perfSONAR layers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0AA71E-7DEB-16B1-117C-BC82071176A1}"/>
              </a:ext>
            </a:extLst>
          </p:cNvPr>
          <p:cNvSpPr/>
          <p:nvPr/>
        </p:nvSpPr>
        <p:spPr>
          <a:xfrm>
            <a:off x="6134099" y="4084320"/>
            <a:ext cx="4760688" cy="8348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762F27E-7DA1-7A71-E559-EAF6F7ACAF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521" y="2112592"/>
            <a:ext cx="4598937" cy="3829777"/>
          </a:xfrm>
          <a:prstGeom prst="rect">
            <a:avLst/>
          </a:prstGeom>
        </p:spPr>
      </p:pic>
      <p:sp>
        <p:nvSpPr>
          <p:cNvPr id="17" name="TextBox 13">
            <a:extLst>
              <a:ext uri="{FF2B5EF4-FFF2-40B4-BE49-F238E27FC236}">
                <a16:creationId xmlns:a16="http://schemas.microsoft.com/office/drawing/2014/main" id="{9A5B84E4-FFB9-0533-24FB-F4DD99BC9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390" y="5808192"/>
            <a:ext cx="42846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dirty="0"/>
              <a:t>Lab topology</a:t>
            </a:r>
          </a:p>
        </p:txBody>
      </p:sp>
    </p:spTree>
    <p:extLst>
      <p:ext uri="{BB962C8B-B14F-4D97-AF65-F5344CB8AC3E}">
        <p14:creationId xmlns:p14="http://schemas.microsoft.com/office/powerpoint/2010/main" val="2922450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80C5DB29-2E76-4051-CA2D-F95BE75828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521" y="2112592"/>
            <a:ext cx="4598937" cy="38297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pScheduler Command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49" y="876301"/>
            <a:ext cx="2971561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38C60F48-EAB5-A54D-B834-7AA360F30939}" type="slidenum">
              <a:rPr lang="en-US" kern="1200">
                <a:latin typeface="Calibri" panose="020F0502020204030204"/>
                <a:ea typeface="+mn-ea"/>
                <a:cs typeface="+mn-cs"/>
              </a:rPr>
              <a:pPr defTabSz="457189"/>
              <a:t>7</a:t>
            </a:fld>
            <a:endParaRPr lang="en-US" kern="1200" dirty="0"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64E09B-E268-11C8-14FB-E593391D4662}"/>
              </a:ext>
            </a:extLst>
          </p:cNvPr>
          <p:cNvCxnSpPr>
            <a:cxnSpLocks/>
          </p:cNvCxnSpPr>
          <p:nvPr/>
        </p:nvCxnSpPr>
        <p:spPr>
          <a:xfrm>
            <a:off x="597552" y="876301"/>
            <a:ext cx="5813409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4431688-828E-3201-392B-775EF72CEB73}"/>
              </a:ext>
            </a:extLst>
          </p:cNvPr>
          <p:cNvSpPr txBox="1">
            <a:spLocks/>
          </p:cNvSpPr>
          <p:nvPr/>
        </p:nvSpPr>
        <p:spPr>
          <a:xfrm>
            <a:off x="597551" y="1028702"/>
            <a:ext cx="10297236" cy="48005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just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en-US" sz="2133" dirty="0"/>
              <a:t>The pScheduler command creates new tasks.</a:t>
            </a:r>
          </a:p>
          <a:p>
            <a:pPr algn="just"/>
            <a:endParaRPr lang="en-US" altLang="en-US" sz="1600" dirty="0"/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1A7AC8CC-509D-01B5-D4A4-614522B5D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390" y="5808192"/>
            <a:ext cx="42846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dirty="0"/>
              <a:t>Lab topology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EBDCB0-A27F-A518-47A8-724FB8C20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914" y="5808192"/>
            <a:ext cx="42846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dirty="0"/>
              <a:t>Throughput task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193C487C-DDCC-7A5B-4B5E-471047A30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19" y="1470124"/>
            <a:ext cx="10972800" cy="626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>
            <a:extLst>
              <a:ext uri="{FF2B5EF4-FFF2-40B4-BE49-F238E27FC236}">
                <a16:creationId xmlns:a16="http://schemas.microsoft.com/office/drawing/2014/main" id="{58A53A3C-F3B0-E04B-537B-B7CE5014C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96" y="2096658"/>
            <a:ext cx="5545667" cy="3763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C331D5F-CDD8-4873-4592-612983D293C9}"/>
              </a:ext>
            </a:extLst>
          </p:cNvPr>
          <p:cNvSpPr/>
          <p:nvPr/>
        </p:nvSpPr>
        <p:spPr>
          <a:xfrm>
            <a:off x="7454901" y="2096658"/>
            <a:ext cx="4127500" cy="1397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CB21169-F32C-E6A6-331F-EF163BA4F146}"/>
              </a:ext>
            </a:extLst>
          </p:cNvPr>
          <p:cNvSpPr/>
          <p:nvPr/>
        </p:nvSpPr>
        <p:spPr>
          <a:xfrm>
            <a:off x="1677495" y="4600535"/>
            <a:ext cx="4497901" cy="787341"/>
          </a:xfrm>
          <a:custGeom>
            <a:avLst/>
            <a:gdLst>
              <a:gd name="connsiteX0" fmla="*/ 0 w 1733107"/>
              <a:gd name="connsiteY0" fmla="*/ 291578 h 291578"/>
              <a:gd name="connsiteX1" fmla="*/ 893135 w 1733107"/>
              <a:gd name="connsiteY1" fmla="*/ 15132 h 291578"/>
              <a:gd name="connsiteX2" fmla="*/ 1733107 w 1733107"/>
              <a:gd name="connsiteY2" fmla="*/ 36397 h 29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3107" h="291578">
                <a:moveTo>
                  <a:pt x="0" y="291578"/>
                </a:moveTo>
                <a:cubicBezTo>
                  <a:pt x="302142" y="174620"/>
                  <a:pt x="604284" y="57662"/>
                  <a:pt x="893135" y="15132"/>
                </a:cubicBezTo>
                <a:cubicBezTo>
                  <a:pt x="1181986" y="-27398"/>
                  <a:pt x="1598428" y="32853"/>
                  <a:pt x="1733107" y="36397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536981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10614</TotalTime>
  <Words>315</Words>
  <Application>Microsoft Office PowerPoint</Application>
  <PresentationFormat>Widescreen</PresentationFormat>
  <Paragraphs>73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Next</vt:lpstr>
      <vt:lpstr>Calibri</vt:lpstr>
      <vt:lpstr>Calibri </vt:lpstr>
      <vt:lpstr>Calibri Light</vt:lpstr>
      <vt:lpstr>Wingdings</vt:lpstr>
      <vt:lpstr>Retrospect</vt:lpstr>
      <vt:lpstr>PowerPoint Presentation</vt:lpstr>
      <vt:lpstr>perfSONAR Lab Series</vt:lpstr>
      <vt:lpstr>Organization of the Lab Manuals</vt:lpstr>
      <vt:lpstr>Pod Design</vt:lpstr>
      <vt:lpstr>PowerPoint Presentation</vt:lpstr>
      <vt:lpstr>The pScheduler Command</vt:lpstr>
      <vt:lpstr>The pScheduler Command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Gomez, Jose</cp:lastModifiedBy>
  <cp:revision>170</cp:revision>
  <dcterms:created xsi:type="dcterms:W3CDTF">2020-04-03T21:33:21Z</dcterms:created>
  <dcterms:modified xsi:type="dcterms:W3CDTF">2023-02-13T22:13:05Z</dcterms:modified>
</cp:coreProperties>
</file>