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11"/>
  </p:notesMasterIdLst>
  <p:sldIdLst>
    <p:sldId id="1218" r:id="rId2"/>
    <p:sldId id="1219" r:id="rId3"/>
    <p:sldId id="1223" r:id="rId4"/>
    <p:sldId id="1220" r:id="rId5"/>
    <p:sldId id="1221" r:id="rId6"/>
    <p:sldId id="1222" r:id="rId7"/>
    <p:sldId id="1224" r:id="rId8"/>
    <p:sldId id="1226" r:id="rId9"/>
    <p:sldId id="1227"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jPw8QyrTnIbupgNR47iYY4ctbeq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08" y="5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3" Type="http://customschemas.google.com/relationships/presentationmetadata" Target="metadata"/><Relationship Id="rId5" Type="http://schemas.openxmlformats.org/officeDocument/2006/relationships/slide" Target="slides/slide4.xml"/><Relationship Id="rId57"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5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748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65543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27168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12302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479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42548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32326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342589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843422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162" y="1"/>
            <a:ext cx="8238638" cy="666749"/>
          </a:xfrm>
        </p:spPr>
        <p:txBody>
          <a:bodyPr>
            <a:normAutofit/>
          </a:bodyPr>
          <a:lstStyle>
            <a:lvl1pPr algn="l">
              <a:defRPr sz="2850">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629979" y="1076546"/>
            <a:ext cx="7918598" cy="247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Content Placeholder 2"/>
          <p:cNvSpPr>
            <a:spLocks noGrp="1"/>
          </p:cNvSpPr>
          <p:nvPr>
            <p:ph idx="1"/>
          </p:nvPr>
        </p:nvSpPr>
        <p:spPr>
          <a:xfrm>
            <a:off x="448162" y="771526"/>
            <a:ext cx="8238638" cy="3600449"/>
          </a:xfrm>
        </p:spPr>
        <p:txBody>
          <a:bodyPr/>
          <a:lstStyle>
            <a:lvl1pPr algn="just">
              <a:lnSpc>
                <a:spcPct val="100000"/>
              </a:lnSpc>
              <a:spcBef>
                <a:spcPts val="225"/>
              </a:spcBef>
              <a:spcAft>
                <a:spcPts val="225"/>
              </a:spcAft>
              <a:defRPr sz="1650">
                <a:latin typeface="Arial" panose="020B0604020202020204" pitchFamily="34" charset="0"/>
                <a:cs typeface="Arial" panose="020B0604020202020204" pitchFamily="34" charset="0"/>
              </a:defRPr>
            </a:lvl1pPr>
            <a:lvl2pPr algn="just">
              <a:spcAft>
                <a:spcPts val="150"/>
              </a:spcAft>
              <a:defRPr sz="1350">
                <a:latin typeface="Arial" panose="020B0604020202020204" pitchFamily="34" charset="0"/>
                <a:cs typeface="Arial" panose="020B0604020202020204" pitchFamily="34" charset="0"/>
              </a:defRPr>
            </a:lvl2pPr>
            <a:lvl3pPr algn="just">
              <a:spcAft>
                <a:spcPts val="150"/>
              </a:spcAft>
              <a:defRPr/>
            </a:lvl3pPr>
            <a:lvl4pPr algn="just">
              <a:spcAft>
                <a:spcPts val="150"/>
              </a:spcAft>
              <a:defRPr sz="900">
                <a:latin typeface="Arial" panose="020B0604020202020204" pitchFamily="34" charset="0"/>
                <a:cs typeface="Arial" panose="020B0604020202020204" pitchFamily="34" charset="0"/>
              </a:defRPr>
            </a:lvl4pPr>
            <a:lvl5pPr algn="just">
              <a:spcAft>
                <a:spcPts val="150"/>
              </a:spcAft>
              <a:defRPr sz="7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4A268889-C088-4D9F-A378-39E724A36B87}"/>
              </a:ext>
            </a:extLst>
          </p:cNvPr>
          <p:cNvSpPr>
            <a:spLocks noGrp="1"/>
          </p:cNvSpPr>
          <p:nvPr>
            <p:ph type="ftr" sz="quarter" idx="11"/>
          </p:nvPr>
        </p:nvSpPr>
        <p:spPr>
          <a:xfrm>
            <a:off x="131619" y="4844838"/>
            <a:ext cx="2161309" cy="273844"/>
          </a:xfrm>
          <a:prstGeom prst="rect">
            <a:avLst/>
          </a:prstGeom>
        </p:spPr>
        <p:txBody>
          <a:bodyPr/>
          <a:lstStyle>
            <a:lvl1pPr algn="l">
              <a:defRPr/>
            </a:lvl1pPr>
          </a:lstStyle>
          <a:p>
            <a:endParaRPr lang="en-US" dirty="0"/>
          </a:p>
        </p:txBody>
      </p:sp>
      <p:sp>
        <p:nvSpPr>
          <p:cNvPr id="10" name="Slide Number Placeholder 5">
            <a:extLst>
              <a:ext uri="{FF2B5EF4-FFF2-40B4-BE49-F238E27FC236}">
                <a16:creationId xmlns:a16="http://schemas.microsoft.com/office/drawing/2014/main" id="{6564972F-81E4-47C1-8110-0800DB019655}"/>
              </a:ext>
            </a:extLst>
          </p:cNvPr>
          <p:cNvSpPr>
            <a:spLocks noGrp="1"/>
          </p:cNvSpPr>
          <p:nvPr>
            <p:ph type="sldNum" sz="quarter" idx="12"/>
          </p:nvPr>
        </p:nvSpPr>
        <p:spPr>
          <a:xfrm>
            <a:off x="8028363" y="4844838"/>
            <a:ext cx="984019" cy="273844"/>
          </a:xfrm>
        </p:spPr>
        <p:txBody>
          <a:bodyPr/>
          <a:lstStyle/>
          <a:p>
            <a:fld id="{38C60F48-EAB5-A54D-B834-7AA360F30939}" type="slidenum">
              <a:rPr lang="en-US" smtClean="0"/>
              <a:t>‹#›</a:t>
            </a:fld>
            <a:endParaRPr lang="en-US"/>
          </a:p>
        </p:txBody>
      </p:sp>
    </p:spTree>
    <p:extLst>
      <p:ext uri="{BB962C8B-B14F-4D97-AF65-F5344CB8AC3E}">
        <p14:creationId xmlns:p14="http://schemas.microsoft.com/office/powerpoint/2010/main" val="15822733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050" dirty="0"/>
          </a:p>
        </p:txBody>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59327" y="4844839"/>
            <a:ext cx="2195946" cy="273844"/>
          </a:xfrm>
          <a:prstGeom prst="rect">
            <a:avLst/>
          </a:prstGeom>
        </p:spPr>
        <p:txBody>
          <a:bodyPr vert="horz" lIns="91440" tIns="45720" rIns="91440" bIns="45720" rtlCol="0" anchor="ctr"/>
          <a:lstStyle>
            <a:lvl1pPr algn="l">
              <a:defRPr sz="675" cap="none"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000655"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38C60F48-EAB5-A54D-B834-7AA360F30939}" type="slidenum">
              <a:rPr lang="en-US" smtClean="0"/>
              <a:t>‹#›</a:t>
            </a:fld>
            <a:endParaRPr lang="en-US"/>
          </a:p>
        </p:txBody>
      </p:sp>
      <p:cxnSp>
        <p:nvCxnSpPr>
          <p:cNvPr id="10" name="Straight Connector 9"/>
          <p:cNvCxnSpPr>
            <a:cxnSpLocks/>
          </p:cNvCxnSpPr>
          <p:nvPr/>
        </p:nvCxnSpPr>
        <p:spPr>
          <a:xfrm>
            <a:off x="822960" y="1303384"/>
            <a:ext cx="754740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519894"/>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e.sc.edu/cyberinfra/sox_workshop_2023.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ce.sc.edu/cyberinfra/cybertraining.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gomezgaj@email.sc.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pPr defTabSz="342900">
              <a:buClrTx/>
            </a:pPr>
            <a:fld id="{38C60F48-EAB5-A54D-B834-7AA360F30939}" type="slidenum">
              <a:rPr lang="en-US" kern="1200">
                <a:latin typeface="Calibri" panose="020F0502020204030204"/>
                <a:ea typeface="+mn-ea"/>
                <a:cs typeface="+mn-cs"/>
              </a:rPr>
              <a:pPr defTabSz="342900">
                <a:buClrTx/>
              </a:pPr>
              <a:t>1</a:t>
            </a:fld>
            <a:endParaRPr lang="en-US" kern="1200">
              <a:latin typeface="Calibri" panose="020F0502020204030204"/>
              <a:ea typeface="+mn-ea"/>
              <a:cs typeface="+mn-cs"/>
            </a:endParaRPr>
          </a:p>
        </p:txBody>
      </p:sp>
      <p:sp>
        <p:nvSpPr>
          <p:cNvPr id="2" name="Rectangle 1">
            <a:extLst>
              <a:ext uri="{FF2B5EF4-FFF2-40B4-BE49-F238E27FC236}">
                <a16:creationId xmlns:a16="http://schemas.microsoft.com/office/drawing/2014/main" id="{0D1F3A99-91F5-44A2-9A29-778E2BCA2F9C}"/>
              </a:ext>
            </a:extLst>
          </p:cNvPr>
          <p:cNvSpPr/>
          <p:nvPr/>
        </p:nvSpPr>
        <p:spPr>
          <a:xfrm>
            <a:off x="1129318" y="264354"/>
            <a:ext cx="6885363" cy="437852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buClrTx/>
            </a:pPr>
            <a:r>
              <a:rPr lang="en-US" sz="1600" kern="1200" dirty="0">
                <a:solidFill>
                  <a:prstClr val="white"/>
                </a:solidFill>
                <a:latin typeface="Arial" panose="020B0604020202020204" pitchFamily="34" charset="0"/>
                <a:cs typeface="Arial" panose="020B0604020202020204" pitchFamily="34" charset="0"/>
              </a:rPr>
              <a:t>“</a:t>
            </a:r>
            <a:r>
              <a:rPr lang="en-US" sz="1600" kern="1200" dirty="0" err="1">
                <a:solidFill>
                  <a:prstClr val="white"/>
                </a:solidFill>
                <a:latin typeface="Arial" panose="020B0604020202020204" pitchFamily="34" charset="0"/>
                <a:cs typeface="Arial" panose="020B0604020202020204" pitchFamily="34" charset="0"/>
              </a:rPr>
              <a:t>SoX</a:t>
            </a:r>
            <a:r>
              <a:rPr lang="en-US" sz="1600" kern="1200" dirty="0">
                <a:solidFill>
                  <a:prstClr val="white"/>
                </a:solidFill>
                <a:latin typeface="Arial" panose="020B0604020202020204" pitchFamily="34" charset="0"/>
                <a:cs typeface="Arial" panose="020B0604020202020204" pitchFamily="34" charset="0"/>
              </a:rPr>
              <a:t> Virtual Training Workshop”</a:t>
            </a:r>
          </a:p>
          <a:p>
            <a:pPr algn="ctr" defTabSz="342900">
              <a:buClrTx/>
            </a:pPr>
            <a:endParaRPr lang="en-US" sz="1350" kern="1200" dirty="0">
              <a:solidFill>
                <a:prstClr val="white"/>
              </a:solidFill>
              <a:latin typeface="Arial" panose="020B0604020202020204" pitchFamily="34" charset="0"/>
              <a:cs typeface="Arial" panose="020B0604020202020204" pitchFamily="34" charset="0"/>
            </a:endParaRPr>
          </a:p>
          <a:p>
            <a:pPr algn="ctr" defTabSz="342900">
              <a:buClrTx/>
            </a:pPr>
            <a:endParaRPr lang="en-US" sz="1350" kern="1200" dirty="0">
              <a:solidFill>
                <a:prstClr val="white"/>
              </a:solidFill>
              <a:latin typeface="Arial" panose="020B0604020202020204" pitchFamily="34" charset="0"/>
              <a:cs typeface="Arial" panose="020B0604020202020204" pitchFamily="34" charset="0"/>
            </a:endParaRPr>
          </a:p>
          <a:p>
            <a:pPr algn="ctr" defTabSz="342900">
              <a:buClrTx/>
            </a:pPr>
            <a:r>
              <a:rPr lang="en-US" kern="1200" dirty="0">
                <a:solidFill>
                  <a:prstClr val="white"/>
                </a:solidFill>
                <a:latin typeface="Arial" panose="020B0604020202020204" pitchFamily="34" charset="0"/>
                <a:cs typeface="Arial" panose="020B0604020202020204" pitchFamily="34" charset="0"/>
              </a:rPr>
              <a:t>Organized by </a:t>
            </a:r>
          </a:p>
          <a:p>
            <a:pPr algn="ctr" defTabSz="342900">
              <a:buClrTx/>
            </a:pPr>
            <a:endParaRPr lang="en-US" kern="1200" dirty="0">
              <a:solidFill>
                <a:prstClr val="white"/>
              </a:solidFill>
              <a:latin typeface="Arial" panose="020B0604020202020204" pitchFamily="34" charset="0"/>
              <a:cs typeface="Arial" panose="020B0604020202020204" pitchFamily="34" charset="0"/>
            </a:endParaRPr>
          </a:p>
          <a:p>
            <a:pPr algn="ctr" defTabSz="342900">
              <a:buClrTx/>
            </a:pPr>
            <a:r>
              <a:rPr lang="en-US" kern="1200" dirty="0">
                <a:solidFill>
                  <a:prstClr val="white"/>
                </a:solidFill>
                <a:latin typeface="Arial" panose="020B0604020202020204" pitchFamily="34" charset="0"/>
                <a:cs typeface="Arial" panose="020B0604020202020204" pitchFamily="34" charset="0"/>
              </a:rPr>
              <a:t>Southern Crossroads / Southern Light Rail (SOX / SLR)</a:t>
            </a:r>
          </a:p>
          <a:p>
            <a:pPr algn="ctr" defTabSz="342900">
              <a:buClrTx/>
            </a:pPr>
            <a:r>
              <a:rPr lang="en-US" kern="1200" dirty="0">
                <a:solidFill>
                  <a:prstClr val="white"/>
                </a:solidFill>
                <a:latin typeface="Arial" panose="020B0604020202020204" pitchFamily="34" charset="0"/>
                <a:cs typeface="Arial" panose="020B0604020202020204" pitchFamily="34" charset="0"/>
              </a:rPr>
              <a:t>The University of South Carolina (USC)</a:t>
            </a:r>
          </a:p>
          <a:p>
            <a:pPr algn="ctr" defTabSz="342900">
              <a:buClrTx/>
            </a:pPr>
            <a:r>
              <a:rPr lang="en-US" kern="1200" dirty="0">
                <a:solidFill>
                  <a:prstClr val="white"/>
                </a:solidFill>
                <a:latin typeface="Arial" panose="020B0604020202020204" pitchFamily="34" charset="0"/>
                <a:cs typeface="Arial" panose="020B0604020202020204" pitchFamily="34" charset="0"/>
              </a:rPr>
              <a:t>ESnet and The Engagement and Performance Operations Center (EPOC)</a:t>
            </a:r>
          </a:p>
          <a:p>
            <a:pPr algn="ctr" defTabSz="342900">
              <a:buClrTx/>
            </a:pPr>
            <a:endParaRPr lang="en-US" sz="1300" kern="1200" dirty="0">
              <a:solidFill>
                <a:prstClr val="white"/>
              </a:solidFill>
              <a:latin typeface="Arial" panose="020B0604020202020204" pitchFamily="34" charset="0"/>
              <a:cs typeface="Arial" panose="020B0604020202020204" pitchFamily="34" charset="0"/>
            </a:endParaRPr>
          </a:p>
          <a:p>
            <a:pPr algn="ctr" defTabSz="342900">
              <a:buClrTx/>
            </a:pPr>
            <a:r>
              <a:rPr lang="en-US" sz="1300" kern="1200" dirty="0">
                <a:solidFill>
                  <a:prstClr val="white"/>
                </a:solidFill>
                <a:latin typeface="Arial" panose="020B0604020202020204" pitchFamily="34" charset="0"/>
                <a:cs typeface="Arial" panose="020B0604020202020204" pitchFamily="34" charset="0"/>
              </a:rPr>
              <a:t>Jorge Crichigno – University of South Carolina</a:t>
            </a:r>
          </a:p>
          <a:p>
            <a:pPr algn="ctr" defTabSz="342900">
              <a:buClrTx/>
            </a:pPr>
            <a:r>
              <a:rPr lang="en-US" sz="1300" kern="1200" dirty="0">
                <a:solidFill>
                  <a:prstClr val="white"/>
                </a:solidFill>
                <a:latin typeface="Arial" panose="020B0604020202020204" pitchFamily="34" charset="0"/>
                <a:cs typeface="Arial" panose="020B0604020202020204" pitchFamily="34" charset="0"/>
              </a:rPr>
              <a:t>March 22 and March 29, 2023</a:t>
            </a:r>
          </a:p>
          <a:p>
            <a:pPr algn="ctr" defTabSz="342900">
              <a:buClrTx/>
            </a:pPr>
            <a:r>
              <a:rPr lang="en-US" sz="1300" kern="1200" dirty="0">
                <a:solidFill>
                  <a:prstClr val="white"/>
                </a:solidFill>
                <a:latin typeface="Arial" panose="020B0604020202020204" pitchFamily="34" charset="0"/>
                <a:cs typeface="Arial" panose="020B0604020202020204" pitchFamily="34" charset="0"/>
              </a:rPr>
              <a:t>Online</a:t>
            </a:r>
          </a:p>
          <a:p>
            <a:pPr algn="ctr" defTabSz="342900">
              <a:buClrTx/>
            </a:pPr>
            <a:endParaRPr lang="en-US" sz="1875" kern="12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29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normAutofit/>
          </a:bodyPr>
          <a:lstStyle/>
          <a:p>
            <a:r>
              <a:rPr lang="fr-FR" dirty="0"/>
              <a:t>Workshop Goals</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2</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657226"/>
            <a:ext cx="2770526"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prstClr val="black">
                    <a:lumMod val="75000"/>
                    <a:lumOff val="25000"/>
                  </a:prstClr>
                </a:solidFill>
              </a:rPr>
              <a:t>Help CI engineers, operational staff, managers, researchers, and students build upon their existing knowledge of CI and high-speed networks</a:t>
            </a: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prstClr val="black">
                    <a:lumMod val="75000"/>
                    <a:lumOff val="25000"/>
                  </a:prstClr>
                </a:solidFill>
              </a:rPr>
              <a:t>Enable data movement for the purposes of research and education</a:t>
            </a: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prstClr val="black">
                    <a:lumMod val="75000"/>
                    <a:lumOff val="25000"/>
                  </a:prstClr>
                </a:solidFill>
              </a:rPr>
              <a:t>Provide training material for workforce development</a:t>
            </a:r>
          </a:p>
          <a:p>
            <a:pPr marL="438531" lvl="1" indent="-219075">
              <a:lnSpc>
                <a:spcPct val="100000"/>
              </a:lnSpc>
              <a:spcBef>
                <a:spcPts val="225"/>
              </a:spcBef>
              <a:spcAft>
                <a:spcPts val="225"/>
              </a:spcAft>
              <a:buClr>
                <a:schemeClr val="accent2"/>
              </a:buClr>
              <a:buSzPct val="100000"/>
              <a:buFont typeface="Arial" panose="020B0604020202020204" pitchFamily="34" charset="0"/>
              <a:buChar char="•"/>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Tree>
    <p:extLst>
      <p:ext uri="{BB962C8B-B14F-4D97-AF65-F5344CB8AC3E}">
        <p14:creationId xmlns:p14="http://schemas.microsoft.com/office/powerpoint/2010/main" val="22716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normAutofit/>
          </a:bodyPr>
          <a:lstStyle/>
          <a:p>
            <a:r>
              <a:rPr lang="fr-FR" dirty="0" err="1"/>
              <a:t>Website</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3</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657226"/>
            <a:ext cx="1431844"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prstClr val="black">
                    <a:lumMod val="75000"/>
                    <a:lumOff val="25000"/>
                  </a:prstClr>
                </a:solidFill>
                <a:hlinkClick r:id="rId3"/>
              </a:rPr>
              <a:t>http://ce.sc.edu/cyberinfra/sox_workshop_2023.html</a:t>
            </a:r>
            <a:r>
              <a:rPr lang="en-US" dirty="0">
                <a:solidFill>
                  <a:prstClr val="black">
                    <a:lumMod val="75000"/>
                    <a:lumOff val="25000"/>
                  </a:prstClr>
                </a:solidFill>
              </a:rPr>
              <a:t> </a:t>
            </a: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Tree>
    <p:extLst>
      <p:ext uri="{BB962C8B-B14F-4D97-AF65-F5344CB8AC3E}">
        <p14:creationId xmlns:p14="http://schemas.microsoft.com/office/powerpoint/2010/main" val="123303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normAutofit/>
          </a:bodyPr>
          <a:lstStyle/>
          <a:p>
            <a:r>
              <a:rPr lang="fr-FR" dirty="0"/>
              <a:t>Agenda</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4</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657226"/>
            <a:ext cx="1387726"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graphicFrame>
        <p:nvGraphicFramePr>
          <p:cNvPr id="14" name="Table 14">
            <a:extLst>
              <a:ext uri="{FF2B5EF4-FFF2-40B4-BE49-F238E27FC236}">
                <a16:creationId xmlns:a16="http://schemas.microsoft.com/office/drawing/2014/main" id="{478A6198-CD48-4AFA-BA2D-6F6C21183AB8}"/>
              </a:ext>
            </a:extLst>
          </p:cNvPr>
          <p:cNvGraphicFramePr>
            <a:graphicFrameLocks noGrp="1"/>
          </p:cNvGraphicFramePr>
          <p:nvPr>
            <p:extLst>
              <p:ext uri="{D42A27DB-BD31-4B8C-83A1-F6EECF244321}">
                <p14:modId xmlns:p14="http://schemas.microsoft.com/office/powerpoint/2010/main" val="2231485808"/>
              </p:ext>
            </p:extLst>
          </p:nvPr>
        </p:nvGraphicFramePr>
        <p:xfrm>
          <a:off x="358446" y="916517"/>
          <a:ext cx="8337394" cy="3629660"/>
        </p:xfrm>
        <a:graphic>
          <a:graphicData uri="http://schemas.openxmlformats.org/drawingml/2006/table">
            <a:tbl>
              <a:tblPr firstRow="1" bandRow="1">
                <a:tableStyleId>{5C22544A-7EE6-4342-B048-85BDC9FD1C3A}</a:tableStyleId>
              </a:tblPr>
              <a:tblGrid>
                <a:gridCol w="1558136">
                  <a:extLst>
                    <a:ext uri="{9D8B030D-6E8A-4147-A177-3AD203B41FA5}">
                      <a16:colId xmlns:a16="http://schemas.microsoft.com/office/drawing/2014/main" val="3069770234"/>
                    </a:ext>
                  </a:extLst>
                </a:gridCol>
                <a:gridCol w="4059936">
                  <a:extLst>
                    <a:ext uri="{9D8B030D-6E8A-4147-A177-3AD203B41FA5}">
                      <a16:colId xmlns:a16="http://schemas.microsoft.com/office/drawing/2014/main" val="258540577"/>
                    </a:ext>
                  </a:extLst>
                </a:gridCol>
                <a:gridCol w="2719322">
                  <a:extLst>
                    <a:ext uri="{9D8B030D-6E8A-4147-A177-3AD203B41FA5}">
                      <a16:colId xmlns:a16="http://schemas.microsoft.com/office/drawing/2014/main" val="1522093587"/>
                    </a:ext>
                  </a:extLst>
                </a:gridCol>
              </a:tblGrid>
              <a:tr h="370840">
                <a:tc>
                  <a:txBody>
                    <a:bodyPr/>
                    <a:lstStyle/>
                    <a:p>
                      <a:pPr algn="ctr"/>
                      <a:r>
                        <a:rPr lang="en-US" sz="1300" dirty="0">
                          <a:latin typeface="Arial" panose="020B0604020202020204" pitchFamily="34" charset="0"/>
                          <a:cs typeface="Arial" panose="020B0604020202020204" pitchFamily="34" charset="0"/>
                        </a:rPr>
                        <a:t>Time (ET) (pm)</a:t>
                      </a:r>
                    </a:p>
                  </a:txBody>
                  <a:tcPr>
                    <a:solidFill>
                      <a:schemeClr val="accent2">
                        <a:lumMod val="75000"/>
                      </a:schemeClr>
                    </a:solidFill>
                  </a:tcPr>
                </a:tc>
                <a:tc>
                  <a:txBody>
                    <a:bodyPr/>
                    <a:lstStyle/>
                    <a:p>
                      <a:pPr algn="ctr"/>
                      <a:r>
                        <a:rPr lang="en-US" sz="1300" dirty="0">
                          <a:latin typeface="Arial" panose="020B0604020202020204" pitchFamily="34" charset="0"/>
                          <a:cs typeface="Arial" panose="020B0604020202020204" pitchFamily="34" charset="0"/>
                        </a:rPr>
                        <a:t>Topic</a:t>
                      </a:r>
                    </a:p>
                  </a:txBody>
                  <a:tcPr>
                    <a:solidFill>
                      <a:schemeClr val="accent2">
                        <a:lumMod val="75000"/>
                      </a:schemeClr>
                    </a:solidFill>
                  </a:tcPr>
                </a:tc>
                <a:tc>
                  <a:txBody>
                    <a:bodyPr/>
                    <a:lstStyle/>
                    <a:p>
                      <a:pPr algn="ctr"/>
                      <a:r>
                        <a:rPr lang="en-US" dirty="0"/>
                        <a:t>Presenter</a:t>
                      </a:r>
                    </a:p>
                  </a:txBody>
                  <a:tcPr>
                    <a:solidFill>
                      <a:schemeClr val="accent2">
                        <a:lumMod val="75000"/>
                      </a:schemeClr>
                    </a:solidFill>
                  </a:tcPr>
                </a:tc>
                <a:extLst>
                  <a:ext uri="{0D108BD9-81ED-4DB2-BD59-A6C34878D82A}">
                    <a16:rowId xmlns:a16="http://schemas.microsoft.com/office/drawing/2014/main" val="1523864382"/>
                  </a:ext>
                </a:extLst>
              </a:tr>
              <a:tr h="370840">
                <a:tc>
                  <a:txBody>
                    <a:bodyPr/>
                    <a:lstStyle/>
                    <a:p>
                      <a:r>
                        <a:rPr lang="en-US" dirty="0">
                          <a:effectLst/>
                        </a:rPr>
                        <a:t>01:00 PM - 01:05</a:t>
                      </a:r>
                    </a:p>
                  </a:txBody>
                  <a:tcPr marL="25400" marR="25400" marT="25400" marB="25400" anchor="ctr"/>
                </a:tc>
                <a:tc>
                  <a:txBody>
                    <a:bodyPr/>
                    <a:lstStyle/>
                    <a:p>
                      <a:r>
                        <a:rPr lang="en-US" dirty="0">
                          <a:effectLst/>
                        </a:rPr>
                        <a:t>Welcome - </a:t>
                      </a:r>
                      <a:r>
                        <a:rPr lang="en-US" dirty="0" err="1">
                          <a:effectLst/>
                        </a:rPr>
                        <a:t>SoX</a:t>
                      </a:r>
                      <a:endParaRPr lang="en-US" dirty="0">
                        <a:effectLst/>
                      </a:endParaRPr>
                    </a:p>
                  </a:txBody>
                  <a:tcPr marL="25400" marR="25400" marT="25400" marB="25400" anchor="ctr"/>
                </a:tc>
                <a:tc>
                  <a:txBody>
                    <a:bodyPr/>
                    <a:lstStyle/>
                    <a:p>
                      <a:r>
                        <a:rPr lang="en-US" dirty="0">
                          <a:effectLst/>
                        </a:rPr>
                        <a:t>Cas D'Angelo (SOX), Jason </a:t>
                      </a:r>
                      <a:r>
                        <a:rPr lang="en-US" dirty="0" err="1">
                          <a:effectLst/>
                        </a:rPr>
                        <a:t>Zurawski</a:t>
                      </a:r>
                      <a:r>
                        <a:rPr lang="en-US" dirty="0">
                          <a:effectLst/>
                        </a:rPr>
                        <a:t> (EPOC), Jorge Crichigno (USC)</a:t>
                      </a:r>
                    </a:p>
                  </a:txBody>
                  <a:tcPr marL="25400" marR="25400" marT="25400" marB="25400" anchor="ctr"/>
                </a:tc>
                <a:extLst>
                  <a:ext uri="{0D108BD9-81ED-4DB2-BD59-A6C34878D82A}">
                    <a16:rowId xmlns:a16="http://schemas.microsoft.com/office/drawing/2014/main" val="3884018966"/>
                  </a:ext>
                </a:extLst>
              </a:tr>
              <a:tr h="370840">
                <a:tc>
                  <a:txBody>
                    <a:bodyPr/>
                    <a:lstStyle/>
                    <a:p>
                      <a:r>
                        <a:rPr lang="en-US" dirty="0">
                          <a:effectLst/>
                        </a:rPr>
                        <a:t>01:05 PM - 01:50 PM</a:t>
                      </a:r>
                    </a:p>
                  </a:txBody>
                  <a:tcPr marL="25400" marR="25400" marT="25400" marB="25400" anchor="ctr"/>
                </a:tc>
                <a:tc>
                  <a:txBody>
                    <a:bodyPr/>
                    <a:lstStyle/>
                    <a:p>
                      <a:r>
                        <a:rPr lang="en-US" dirty="0">
                          <a:effectLst/>
                        </a:rPr>
                        <a:t>Infrastructure for the Campus Network (e.g., Science DMZ, elements, </a:t>
                      </a:r>
                      <a:r>
                        <a:rPr lang="en-US" dirty="0" err="1">
                          <a:effectLst/>
                        </a:rPr>
                        <a:t>perfSONAR</a:t>
                      </a:r>
                      <a:r>
                        <a:rPr lang="en-US" dirty="0">
                          <a:effectLst/>
                        </a:rPr>
                        <a:t>)</a:t>
                      </a:r>
                    </a:p>
                  </a:txBody>
                  <a:tcPr marL="25400" marR="25400" marT="25400" marB="25400" anchor="ctr"/>
                </a:tc>
                <a:tc>
                  <a:txBody>
                    <a:bodyPr/>
                    <a:lstStyle/>
                    <a:p>
                      <a:r>
                        <a:rPr lang="en-US" dirty="0">
                          <a:effectLst/>
                        </a:rPr>
                        <a:t>Jason </a:t>
                      </a:r>
                      <a:r>
                        <a:rPr lang="en-US" dirty="0" err="1">
                          <a:effectLst/>
                        </a:rPr>
                        <a:t>Zurawski</a:t>
                      </a:r>
                      <a:r>
                        <a:rPr lang="en-US" dirty="0">
                          <a:effectLst/>
                        </a:rPr>
                        <a:t> (EPOC)</a:t>
                      </a:r>
                    </a:p>
                  </a:txBody>
                  <a:tcPr marL="25400" marR="25400" marT="25400" marB="25400" anchor="ctr"/>
                </a:tc>
                <a:extLst>
                  <a:ext uri="{0D108BD9-81ED-4DB2-BD59-A6C34878D82A}">
                    <a16:rowId xmlns:a16="http://schemas.microsoft.com/office/drawing/2014/main" val="861071470"/>
                  </a:ext>
                </a:extLst>
              </a:tr>
              <a:tr h="370840">
                <a:tc>
                  <a:txBody>
                    <a:bodyPr/>
                    <a:lstStyle/>
                    <a:p>
                      <a:r>
                        <a:rPr lang="en-US">
                          <a:effectLst/>
                        </a:rPr>
                        <a:t>01:50 PM - 02:30 PM</a:t>
                      </a:r>
                    </a:p>
                  </a:txBody>
                  <a:tcPr marL="25400" marR="25400" marT="25400" marB="25400" anchor="ctr"/>
                </a:tc>
                <a:tc>
                  <a:txBody>
                    <a:bodyPr/>
                    <a:lstStyle/>
                    <a:p>
                      <a:r>
                        <a:rPr lang="en-US" dirty="0">
                          <a:effectLst/>
                        </a:rPr>
                        <a:t>Hands-on Session 1: Introduction to </a:t>
                      </a:r>
                      <a:r>
                        <a:rPr lang="en-US" dirty="0" err="1">
                          <a:effectLst/>
                        </a:rPr>
                        <a:t>perfSONAR</a:t>
                      </a:r>
                      <a:r>
                        <a:rPr lang="en-US" dirty="0">
                          <a:effectLst/>
                        </a:rPr>
                        <a:t>, GUI, basic overview</a:t>
                      </a:r>
                    </a:p>
                  </a:txBody>
                  <a:tcPr marL="25400" marR="25400" marT="25400" marB="25400" anchor="ctr"/>
                </a:tc>
                <a:tc>
                  <a:txBody>
                    <a:bodyPr/>
                    <a:lstStyle/>
                    <a:p>
                      <a:r>
                        <a:rPr lang="en-US" dirty="0">
                          <a:effectLst/>
                        </a:rPr>
                        <a:t>Jose Gomez (USC)</a:t>
                      </a:r>
                    </a:p>
                  </a:txBody>
                  <a:tcPr marL="25400" marR="25400" marT="25400" marB="25400" anchor="ctr"/>
                </a:tc>
                <a:extLst>
                  <a:ext uri="{0D108BD9-81ED-4DB2-BD59-A6C34878D82A}">
                    <a16:rowId xmlns:a16="http://schemas.microsoft.com/office/drawing/2014/main" val="3071992864"/>
                  </a:ext>
                </a:extLst>
              </a:tr>
              <a:tr h="370840">
                <a:tc>
                  <a:txBody>
                    <a:bodyPr/>
                    <a:lstStyle/>
                    <a:p>
                      <a:r>
                        <a:rPr lang="en-US">
                          <a:effectLst/>
                        </a:rPr>
                        <a:t>02:30 PM - 02:45 PM</a:t>
                      </a:r>
                    </a:p>
                  </a:txBody>
                  <a:tcPr marL="25400" marR="25400" marT="25400" marB="25400" anchor="ctr"/>
                </a:tc>
                <a:tc>
                  <a:txBody>
                    <a:bodyPr/>
                    <a:lstStyle/>
                    <a:p>
                      <a:r>
                        <a:rPr lang="en-US">
                          <a:effectLst/>
                        </a:rPr>
                        <a:t>Break</a:t>
                      </a:r>
                    </a:p>
                  </a:txBody>
                  <a:tcPr marL="25400" marR="25400" marT="25400" marB="25400" anchor="ctr"/>
                </a:tc>
                <a:tc>
                  <a:txBody>
                    <a:bodyPr/>
                    <a:lstStyle/>
                    <a:p>
                      <a:endParaRPr lang="en-US" dirty="0">
                        <a:effectLst/>
                      </a:endParaRPr>
                    </a:p>
                  </a:txBody>
                  <a:tcPr marL="25400" marR="25400" marT="25400" marB="25400" anchor="ctr"/>
                </a:tc>
                <a:extLst>
                  <a:ext uri="{0D108BD9-81ED-4DB2-BD59-A6C34878D82A}">
                    <a16:rowId xmlns:a16="http://schemas.microsoft.com/office/drawing/2014/main" val="1172849758"/>
                  </a:ext>
                </a:extLst>
              </a:tr>
              <a:tr h="370840">
                <a:tc>
                  <a:txBody>
                    <a:bodyPr/>
                    <a:lstStyle/>
                    <a:p>
                      <a:r>
                        <a:rPr lang="en-US">
                          <a:effectLst/>
                        </a:rPr>
                        <a:t>02:45 PM - 03:30 PM</a:t>
                      </a:r>
                    </a:p>
                  </a:txBody>
                  <a:tcPr marL="25400" marR="25400" marT="25400" marB="25400" anchor="ctr"/>
                </a:tc>
                <a:tc>
                  <a:txBody>
                    <a:bodyPr/>
                    <a:lstStyle/>
                    <a:p>
                      <a:r>
                        <a:rPr lang="en-US" dirty="0">
                          <a:effectLst/>
                        </a:rPr>
                        <a:t>The value of end-to-end measurements: using </a:t>
                      </a:r>
                      <a:r>
                        <a:rPr lang="en-US" dirty="0" err="1">
                          <a:effectLst/>
                        </a:rPr>
                        <a:t>perfSONAR</a:t>
                      </a:r>
                      <a:r>
                        <a:rPr lang="en-US" dirty="0">
                          <a:effectLst/>
                        </a:rPr>
                        <a:t> remote commands, measuring throughput, packet loss against nodes on the Internet</a:t>
                      </a:r>
                    </a:p>
                  </a:txBody>
                  <a:tcPr marL="25400" marR="25400" marT="25400" marB="25400" anchor="ctr"/>
                </a:tc>
                <a:tc>
                  <a:txBody>
                    <a:bodyPr/>
                    <a:lstStyle/>
                    <a:p>
                      <a:r>
                        <a:rPr lang="en-US" dirty="0">
                          <a:effectLst/>
                        </a:rPr>
                        <a:t>Doug Southworth (TACC)</a:t>
                      </a:r>
                    </a:p>
                  </a:txBody>
                  <a:tcPr marL="25400" marR="25400" marT="25400" marB="25400" anchor="ctr"/>
                </a:tc>
                <a:extLst>
                  <a:ext uri="{0D108BD9-81ED-4DB2-BD59-A6C34878D82A}">
                    <a16:rowId xmlns:a16="http://schemas.microsoft.com/office/drawing/2014/main" val="2943958348"/>
                  </a:ext>
                </a:extLst>
              </a:tr>
              <a:tr h="370840">
                <a:tc>
                  <a:txBody>
                    <a:bodyPr/>
                    <a:lstStyle/>
                    <a:p>
                      <a:r>
                        <a:rPr lang="en-US">
                          <a:effectLst/>
                        </a:rPr>
                        <a:t>03:30 PM - 04:30 PM</a:t>
                      </a:r>
                    </a:p>
                  </a:txBody>
                  <a:tcPr marL="25400" marR="25400" marT="25400" marB="25400" anchor="ctr"/>
                </a:tc>
                <a:tc>
                  <a:txBody>
                    <a:bodyPr/>
                    <a:lstStyle/>
                    <a:p>
                      <a:r>
                        <a:rPr lang="en-US" dirty="0">
                          <a:effectLst/>
                        </a:rPr>
                        <a:t>Hands-on Session 2: </a:t>
                      </a:r>
                      <a:r>
                        <a:rPr lang="en-US" dirty="0" err="1">
                          <a:effectLst/>
                        </a:rPr>
                        <a:t>perfSONAR</a:t>
                      </a:r>
                      <a:r>
                        <a:rPr lang="en-US" dirty="0">
                          <a:effectLst/>
                        </a:rPr>
                        <a:t> Monitoring and Debugging Dashboard</a:t>
                      </a:r>
                    </a:p>
                  </a:txBody>
                  <a:tcPr marL="25400" marR="25400" marT="25400" marB="25400" anchor="ctr"/>
                </a:tc>
                <a:tc>
                  <a:txBody>
                    <a:bodyPr/>
                    <a:lstStyle/>
                    <a:p>
                      <a:r>
                        <a:rPr lang="en-US" dirty="0">
                          <a:effectLst/>
                        </a:rPr>
                        <a:t>Jose Gomez (USC)</a:t>
                      </a:r>
                    </a:p>
                  </a:txBody>
                  <a:tcPr marL="25400" marR="25400" marT="25400" marB="25400" anchor="ctr"/>
                </a:tc>
                <a:extLst>
                  <a:ext uri="{0D108BD9-81ED-4DB2-BD59-A6C34878D82A}">
                    <a16:rowId xmlns:a16="http://schemas.microsoft.com/office/drawing/2014/main" val="2705987160"/>
                  </a:ext>
                </a:extLst>
              </a:tr>
              <a:tr h="370840">
                <a:tc>
                  <a:txBody>
                    <a:bodyPr/>
                    <a:lstStyle/>
                    <a:p>
                      <a:r>
                        <a:rPr lang="en-US">
                          <a:effectLst/>
                        </a:rPr>
                        <a:t>04:30 PM – 05:00 PM</a:t>
                      </a:r>
                    </a:p>
                  </a:txBody>
                  <a:tcPr marL="25400" marR="25400" marT="25400" marB="25400" anchor="ctr"/>
                </a:tc>
                <a:tc>
                  <a:txBody>
                    <a:bodyPr/>
                    <a:lstStyle/>
                    <a:p>
                      <a:r>
                        <a:rPr lang="en-US">
                          <a:effectLst/>
                        </a:rPr>
                        <a:t>Closing Remarks</a:t>
                      </a:r>
                    </a:p>
                  </a:txBody>
                  <a:tcPr marL="25400" marR="25400" marT="25400" marB="25400" anchor="ctr"/>
                </a:tc>
                <a:tc>
                  <a:txBody>
                    <a:bodyPr/>
                    <a:lstStyle/>
                    <a:p>
                      <a:endParaRPr lang="en-US" dirty="0"/>
                    </a:p>
                  </a:txBody>
                  <a:tcPr/>
                </a:tc>
                <a:extLst>
                  <a:ext uri="{0D108BD9-81ED-4DB2-BD59-A6C34878D82A}">
                    <a16:rowId xmlns:a16="http://schemas.microsoft.com/office/drawing/2014/main" val="2436252628"/>
                  </a:ext>
                </a:extLst>
              </a:tr>
            </a:tbl>
          </a:graphicData>
        </a:graphic>
      </p:graphicFrame>
      <p:sp>
        <p:nvSpPr>
          <p:cNvPr id="15" name="TextBox 14">
            <a:extLst>
              <a:ext uri="{FF2B5EF4-FFF2-40B4-BE49-F238E27FC236}">
                <a16:creationId xmlns:a16="http://schemas.microsoft.com/office/drawing/2014/main" id="{C0B66651-B1A5-409B-917F-781A0AFA7F48}"/>
              </a:ext>
            </a:extLst>
          </p:cNvPr>
          <p:cNvSpPr txBox="1"/>
          <p:nvPr/>
        </p:nvSpPr>
        <p:spPr>
          <a:xfrm>
            <a:off x="3461248" y="627052"/>
            <a:ext cx="1994457" cy="307777"/>
          </a:xfrm>
          <a:prstGeom prst="rect">
            <a:avLst/>
          </a:prstGeom>
          <a:noFill/>
        </p:spPr>
        <p:txBody>
          <a:bodyPr wrap="none" rtlCol="0">
            <a:spAutoFit/>
          </a:bodyPr>
          <a:lstStyle/>
          <a:p>
            <a:r>
              <a:rPr lang="en-US" dirty="0"/>
              <a:t>Day 1: March 22, 2023</a:t>
            </a:r>
          </a:p>
        </p:txBody>
      </p:sp>
    </p:spTree>
    <p:extLst>
      <p:ext uri="{BB962C8B-B14F-4D97-AF65-F5344CB8AC3E}">
        <p14:creationId xmlns:p14="http://schemas.microsoft.com/office/powerpoint/2010/main" val="300698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normAutofit/>
          </a:bodyPr>
          <a:lstStyle/>
          <a:p>
            <a:r>
              <a:rPr lang="fr-FR" dirty="0"/>
              <a:t>Agenda</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5</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657226"/>
            <a:ext cx="1387726"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graphicFrame>
        <p:nvGraphicFramePr>
          <p:cNvPr id="14" name="Table 14">
            <a:extLst>
              <a:ext uri="{FF2B5EF4-FFF2-40B4-BE49-F238E27FC236}">
                <a16:creationId xmlns:a16="http://schemas.microsoft.com/office/drawing/2014/main" id="{478A6198-CD48-4AFA-BA2D-6F6C21183AB8}"/>
              </a:ext>
            </a:extLst>
          </p:cNvPr>
          <p:cNvGraphicFramePr>
            <a:graphicFrameLocks noGrp="1"/>
          </p:cNvGraphicFramePr>
          <p:nvPr>
            <p:extLst>
              <p:ext uri="{D42A27DB-BD31-4B8C-83A1-F6EECF244321}">
                <p14:modId xmlns:p14="http://schemas.microsoft.com/office/powerpoint/2010/main" val="2130445688"/>
              </p:ext>
            </p:extLst>
          </p:nvPr>
        </p:nvGraphicFramePr>
        <p:xfrm>
          <a:off x="307238" y="916517"/>
          <a:ext cx="8388601" cy="3637052"/>
        </p:xfrm>
        <a:graphic>
          <a:graphicData uri="http://schemas.openxmlformats.org/drawingml/2006/table">
            <a:tbl>
              <a:tblPr firstRow="1" bandRow="1">
                <a:tableStyleId>{5C22544A-7EE6-4342-B048-85BDC9FD1C3A}</a:tableStyleId>
              </a:tblPr>
              <a:tblGrid>
                <a:gridCol w="1609344">
                  <a:extLst>
                    <a:ext uri="{9D8B030D-6E8A-4147-A177-3AD203B41FA5}">
                      <a16:colId xmlns:a16="http://schemas.microsoft.com/office/drawing/2014/main" val="3069770234"/>
                    </a:ext>
                  </a:extLst>
                </a:gridCol>
                <a:gridCol w="4037991">
                  <a:extLst>
                    <a:ext uri="{9D8B030D-6E8A-4147-A177-3AD203B41FA5}">
                      <a16:colId xmlns:a16="http://schemas.microsoft.com/office/drawing/2014/main" val="258540577"/>
                    </a:ext>
                  </a:extLst>
                </a:gridCol>
                <a:gridCol w="2741266">
                  <a:extLst>
                    <a:ext uri="{9D8B030D-6E8A-4147-A177-3AD203B41FA5}">
                      <a16:colId xmlns:a16="http://schemas.microsoft.com/office/drawing/2014/main" val="1522093587"/>
                    </a:ext>
                  </a:extLst>
                </a:gridCol>
              </a:tblGrid>
              <a:tr h="370840">
                <a:tc>
                  <a:txBody>
                    <a:bodyPr/>
                    <a:lstStyle/>
                    <a:p>
                      <a:pPr algn="ctr"/>
                      <a:r>
                        <a:rPr lang="en-US" sz="1300" dirty="0">
                          <a:latin typeface="Arial" panose="020B0604020202020204" pitchFamily="34" charset="0"/>
                          <a:cs typeface="Arial" panose="020B0604020202020204" pitchFamily="34" charset="0"/>
                        </a:rPr>
                        <a:t>Time (ET) (pm)</a:t>
                      </a:r>
                    </a:p>
                  </a:txBody>
                  <a:tcPr>
                    <a:solidFill>
                      <a:schemeClr val="accent2">
                        <a:lumMod val="75000"/>
                      </a:schemeClr>
                    </a:solidFill>
                  </a:tcPr>
                </a:tc>
                <a:tc>
                  <a:txBody>
                    <a:bodyPr/>
                    <a:lstStyle/>
                    <a:p>
                      <a:pPr algn="ctr"/>
                      <a:r>
                        <a:rPr lang="en-US" sz="1300" dirty="0">
                          <a:latin typeface="Arial" panose="020B0604020202020204" pitchFamily="34" charset="0"/>
                          <a:cs typeface="Arial" panose="020B0604020202020204" pitchFamily="34" charset="0"/>
                        </a:rPr>
                        <a:t>Topic</a:t>
                      </a:r>
                    </a:p>
                  </a:txBody>
                  <a:tcPr>
                    <a:solidFill>
                      <a:schemeClr val="accent2">
                        <a:lumMod val="75000"/>
                      </a:schemeClr>
                    </a:solidFill>
                  </a:tcPr>
                </a:tc>
                <a:tc>
                  <a:txBody>
                    <a:bodyPr/>
                    <a:lstStyle/>
                    <a:p>
                      <a:pPr algn="ctr"/>
                      <a:r>
                        <a:rPr lang="en-US" dirty="0"/>
                        <a:t>Presenter</a:t>
                      </a:r>
                    </a:p>
                  </a:txBody>
                  <a:tcPr>
                    <a:solidFill>
                      <a:schemeClr val="accent2">
                        <a:lumMod val="75000"/>
                      </a:schemeClr>
                    </a:solidFill>
                  </a:tcPr>
                </a:tc>
                <a:extLst>
                  <a:ext uri="{0D108BD9-81ED-4DB2-BD59-A6C34878D82A}">
                    <a16:rowId xmlns:a16="http://schemas.microsoft.com/office/drawing/2014/main" val="1523864382"/>
                  </a:ext>
                </a:extLst>
              </a:tr>
              <a:tr h="370840">
                <a:tc>
                  <a:txBody>
                    <a:bodyPr/>
                    <a:lstStyle/>
                    <a:p>
                      <a:r>
                        <a:rPr lang="en-US">
                          <a:effectLst/>
                        </a:rPr>
                        <a:t>01:00 PM - 01:05 PM</a:t>
                      </a:r>
                    </a:p>
                  </a:txBody>
                  <a:tcPr marL="25400" marR="25400" marT="25400" marB="25400" anchor="ctr"/>
                </a:tc>
                <a:tc>
                  <a:txBody>
                    <a:bodyPr/>
                    <a:lstStyle/>
                    <a:p>
                      <a:r>
                        <a:rPr lang="en-US">
                          <a:effectLst/>
                        </a:rPr>
                        <a:t>Welcome - SoX</a:t>
                      </a:r>
                    </a:p>
                  </a:txBody>
                  <a:tcPr marL="25400" marR="25400" marT="25400" marB="25400" anchor="ctr"/>
                </a:tc>
                <a:tc>
                  <a:txBody>
                    <a:bodyPr/>
                    <a:lstStyle/>
                    <a:p>
                      <a:r>
                        <a:rPr lang="en-US">
                          <a:effectLst/>
                        </a:rPr>
                        <a:t>Cas D'Angelo</a:t>
                      </a:r>
                    </a:p>
                  </a:txBody>
                  <a:tcPr marL="25400" marR="25400" marT="25400" marB="25400" anchor="ctr"/>
                </a:tc>
                <a:extLst>
                  <a:ext uri="{0D108BD9-81ED-4DB2-BD59-A6C34878D82A}">
                    <a16:rowId xmlns:a16="http://schemas.microsoft.com/office/drawing/2014/main" val="3884018966"/>
                  </a:ext>
                </a:extLst>
              </a:tr>
              <a:tr h="370840">
                <a:tc>
                  <a:txBody>
                    <a:bodyPr/>
                    <a:lstStyle/>
                    <a:p>
                      <a:r>
                        <a:rPr lang="en-US">
                          <a:effectLst/>
                        </a:rPr>
                        <a:t>01:05 PM - 01:50 PM</a:t>
                      </a:r>
                    </a:p>
                  </a:txBody>
                  <a:tcPr marL="25400" marR="25400" marT="25400" marB="25400" anchor="ctr"/>
                </a:tc>
                <a:tc>
                  <a:txBody>
                    <a:bodyPr/>
                    <a:lstStyle/>
                    <a:p>
                      <a:r>
                        <a:rPr lang="en-US">
                          <a:effectLst/>
                        </a:rPr>
                        <a:t>BGP and Research and Education Networks (RENs)</a:t>
                      </a:r>
                    </a:p>
                  </a:txBody>
                  <a:tcPr marL="25400" marR="25400" marT="25400" marB="25400" anchor="ctr"/>
                </a:tc>
                <a:tc>
                  <a:txBody>
                    <a:bodyPr/>
                    <a:lstStyle/>
                    <a:p>
                      <a:r>
                        <a:rPr lang="en-US">
                          <a:effectLst/>
                        </a:rPr>
                        <a:t>Jason Zurawski (EPOC)</a:t>
                      </a:r>
                    </a:p>
                  </a:txBody>
                  <a:tcPr marL="25400" marR="25400" marT="25400" marB="25400" anchor="ctr"/>
                </a:tc>
                <a:extLst>
                  <a:ext uri="{0D108BD9-81ED-4DB2-BD59-A6C34878D82A}">
                    <a16:rowId xmlns:a16="http://schemas.microsoft.com/office/drawing/2014/main" val="861071470"/>
                  </a:ext>
                </a:extLst>
              </a:tr>
              <a:tr h="275393">
                <a:tc>
                  <a:txBody>
                    <a:bodyPr/>
                    <a:lstStyle/>
                    <a:p>
                      <a:r>
                        <a:rPr lang="en-US">
                          <a:effectLst/>
                        </a:rPr>
                        <a:t>01:50 PM - 02:30 PM</a:t>
                      </a:r>
                    </a:p>
                  </a:txBody>
                  <a:tcPr marL="25400" marR="25400" marT="25400" marB="25400" anchor="ctr"/>
                </a:tc>
                <a:tc>
                  <a:txBody>
                    <a:bodyPr/>
                    <a:lstStyle/>
                    <a:p>
                      <a:r>
                        <a:rPr lang="en-US">
                          <a:effectLst/>
                        </a:rPr>
                        <a:t>Hands-on Session 1: Essentials of BGP, EBGP, IBGP</a:t>
                      </a:r>
                    </a:p>
                  </a:txBody>
                  <a:tcPr marL="25400" marR="25400" marT="25400" marB="25400" anchor="ctr"/>
                </a:tc>
                <a:tc>
                  <a:txBody>
                    <a:bodyPr/>
                    <a:lstStyle/>
                    <a:p>
                      <a:r>
                        <a:rPr lang="en-US" dirty="0">
                          <a:effectLst/>
                        </a:rPr>
                        <a:t>Ali </a:t>
                      </a:r>
                      <a:r>
                        <a:rPr lang="en-US" dirty="0" err="1">
                          <a:effectLst/>
                        </a:rPr>
                        <a:t>AlSabeh</a:t>
                      </a:r>
                      <a:r>
                        <a:rPr lang="en-US" dirty="0">
                          <a:effectLst/>
                        </a:rPr>
                        <a:t> (USC)</a:t>
                      </a:r>
                    </a:p>
                  </a:txBody>
                  <a:tcPr marL="25400" marR="25400" marT="25400" marB="25400" anchor="ctr"/>
                </a:tc>
                <a:extLst>
                  <a:ext uri="{0D108BD9-81ED-4DB2-BD59-A6C34878D82A}">
                    <a16:rowId xmlns:a16="http://schemas.microsoft.com/office/drawing/2014/main" val="3071992864"/>
                  </a:ext>
                </a:extLst>
              </a:tr>
              <a:tr h="297711">
                <a:tc>
                  <a:txBody>
                    <a:bodyPr/>
                    <a:lstStyle/>
                    <a:p>
                      <a:r>
                        <a:rPr lang="en-US">
                          <a:effectLst/>
                        </a:rPr>
                        <a:t>02:30 PM - 02:45 PM</a:t>
                      </a:r>
                    </a:p>
                  </a:txBody>
                  <a:tcPr marL="25400" marR="25400" marT="25400" marB="25400" anchor="ctr"/>
                </a:tc>
                <a:tc>
                  <a:txBody>
                    <a:bodyPr/>
                    <a:lstStyle/>
                    <a:p>
                      <a:r>
                        <a:rPr lang="en-US">
                          <a:effectLst/>
                        </a:rPr>
                        <a:t>Break</a:t>
                      </a:r>
                    </a:p>
                  </a:txBody>
                  <a:tcPr marL="25400" marR="25400" marT="25400" marB="25400" anchor="ctr"/>
                </a:tc>
                <a:tc>
                  <a:txBody>
                    <a:bodyPr/>
                    <a:lstStyle/>
                    <a:p>
                      <a:endParaRPr lang="en-US">
                        <a:effectLst/>
                      </a:endParaRPr>
                    </a:p>
                  </a:txBody>
                  <a:tcPr marL="25400" marR="25400" marT="25400" marB="25400" anchor="ctr"/>
                </a:tc>
                <a:extLst>
                  <a:ext uri="{0D108BD9-81ED-4DB2-BD59-A6C34878D82A}">
                    <a16:rowId xmlns:a16="http://schemas.microsoft.com/office/drawing/2014/main" val="1098657839"/>
                  </a:ext>
                </a:extLst>
              </a:tr>
              <a:tr h="326066">
                <a:tc>
                  <a:txBody>
                    <a:bodyPr/>
                    <a:lstStyle/>
                    <a:p>
                      <a:r>
                        <a:rPr lang="en-US">
                          <a:effectLst/>
                        </a:rPr>
                        <a:t>02:45 PM - 03:30 PM</a:t>
                      </a:r>
                    </a:p>
                  </a:txBody>
                  <a:tcPr marL="25400" marR="25400" marT="25400" marB="25400" anchor="ctr"/>
                </a:tc>
                <a:tc>
                  <a:txBody>
                    <a:bodyPr/>
                    <a:lstStyle/>
                    <a:p>
                      <a:r>
                        <a:rPr lang="en-US">
                          <a:effectLst/>
                        </a:rPr>
                        <a:t>Overview of BGP attributes to route packets: AS-PATH, Local Preference, MED</a:t>
                      </a:r>
                    </a:p>
                  </a:txBody>
                  <a:tcPr marL="25400" marR="25400" marT="25400" marB="25400" anchor="ctr"/>
                </a:tc>
                <a:tc>
                  <a:txBody>
                    <a:bodyPr/>
                    <a:lstStyle/>
                    <a:p>
                      <a:r>
                        <a:rPr lang="en-US">
                          <a:effectLst/>
                        </a:rPr>
                        <a:t>Jorge Crichigno</a:t>
                      </a:r>
                    </a:p>
                  </a:txBody>
                  <a:tcPr marL="25400" marR="25400" marT="25400" marB="25400" anchor="ctr"/>
                </a:tc>
                <a:extLst>
                  <a:ext uri="{0D108BD9-81ED-4DB2-BD59-A6C34878D82A}">
                    <a16:rowId xmlns:a16="http://schemas.microsoft.com/office/drawing/2014/main" val="1172849758"/>
                  </a:ext>
                </a:extLst>
              </a:tr>
              <a:tr h="370840">
                <a:tc>
                  <a:txBody>
                    <a:bodyPr/>
                    <a:lstStyle/>
                    <a:p>
                      <a:r>
                        <a:rPr lang="en-US">
                          <a:effectLst/>
                        </a:rPr>
                        <a:t>03:30 PM - 04:30 PM</a:t>
                      </a:r>
                    </a:p>
                  </a:txBody>
                  <a:tcPr marL="25400" marR="25400" marT="25400" marB="25400" anchor="ctr"/>
                </a:tc>
                <a:tc>
                  <a:txBody>
                    <a:bodyPr/>
                    <a:lstStyle/>
                    <a:p>
                      <a:r>
                        <a:rPr lang="en-US">
                          <a:effectLst/>
                        </a:rPr>
                        <a:t>Hands-on Session 2: using Local Preference and MED attributes</a:t>
                      </a:r>
                    </a:p>
                  </a:txBody>
                  <a:tcPr marL="25400" marR="25400" marT="25400" marB="25400" anchor="ctr"/>
                </a:tc>
                <a:tc>
                  <a:txBody>
                    <a:bodyPr/>
                    <a:lstStyle/>
                    <a:p>
                      <a:r>
                        <a:rPr lang="en-US">
                          <a:effectLst/>
                        </a:rPr>
                        <a:t>Ali AlSabeh (USC)</a:t>
                      </a:r>
                    </a:p>
                  </a:txBody>
                  <a:tcPr marL="25400" marR="25400" marT="25400" marB="25400" anchor="ctr"/>
                </a:tc>
                <a:extLst>
                  <a:ext uri="{0D108BD9-81ED-4DB2-BD59-A6C34878D82A}">
                    <a16:rowId xmlns:a16="http://schemas.microsoft.com/office/drawing/2014/main" val="2943958348"/>
                  </a:ext>
                </a:extLst>
              </a:tr>
              <a:tr h="285188">
                <a:tc>
                  <a:txBody>
                    <a:bodyPr/>
                    <a:lstStyle/>
                    <a:p>
                      <a:r>
                        <a:rPr lang="en-US">
                          <a:effectLst/>
                        </a:rPr>
                        <a:t>04:30 PM – 05:00 PM</a:t>
                      </a:r>
                    </a:p>
                  </a:txBody>
                  <a:tcPr marL="25400" marR="25400" marT="25400" marB="25400" anchor="ctr"/>
                </a:tc>
                <a:tc>
                  <a:txBody>
                    <a:bodyPr/>
                    <a:lstStyle/>
                    <a:p>
                      <a:r>
                        <a:rPr lang="en-US">
                          <a:effectLst/>
                        </a:rPr>
                        <a:t>Closing Remarks</a:t>
                      </a:r>
                    </a:p>
                  </a:txBody>
                  <a:tcPr marL="25400" marR="25400" marT="25400" marB="25400" anchor="ctr"/>
                </a:tc>
                <a:tc>
                  <a:txBody>
                    <a:bodyPr/>
                    <a:lstStyle/>
                    <a:p>
                      <a:endParaRPr lang="en-US">
                        <a:effectLst/>
                      </a:endParaRPr>
                    </a:p>
                  </a:txBody>
                  <a:tcPr marL="25400" marR="25400" marT="25400" marB="25400" anchor="ctr"/>
                </a:tc>
                <a:extLst>
                  <a:ext uri="{0D108BD9-81ED-4DB2-BD59-A6C34878D82A}">
                    <a16:rowId xmlns:a16="http://schemas.microsoft.com/office/drawing/2014/main" val="2705987160"/>
                  </a:ext>
                </a:extLst>
              </a:tr>
              <a:tr h="370840">
                <a:tc>
                  <a:txBody>
                    <a:bodyPr/>
                    <a:lstStyle/>
                    <a:p>
                      <a:r>
                        <a:rPr lang="en-US">
                          <a:effectLst/>
                        </a:rPr>
                        <a:t>01:00 PM - 01:05 PM</a:t>
                      </a:r>
                    </a:p>
                  </a:txBody>
                  <a:tcPr marL="25400" marR="25400" marT="25400" marB="25400" anchor="ctr"/>
                </a:tc>
                <a:tc>
                  <a:txBody>
                    <a:bodyPr/>
                    <a:lstStyle/>
                    <a:p>
                      <a:r>
                        <a:rPr lang="en-US">
                          <a:effectLst/>
                        </a:rPr>
                        <a:t>Welcome - SoX</a:t>
                      </a:r>
                    </a:p>
                  </a:txBody>
                  <a:tcPr marL="25400" marR="25400" marT="25400" marB="25400" anchor="ctr"/>
                </a:tc>
                <a:tc>
                  <a:txBody>
                    <a:bodyPr/>
                    <a:lstStyle/>
                    <a:p>
                      <a:r>
                        <a:rPr lang="en-US">
                          <a:effectLst/>
                        </a:rPr>
                        <a:t>Cas D'Angelo</a:t>
                      </a:r>
                    </a:p>
                  </a:txBody>
                  <a:tcPr marL="25400" marR="25400" marT="25400" marB="25400" anchor="ctr"/>
                </a:tc>
                <a:extLst>
                  <a:ext uri="{0D108BD9-81ED-4DB2-BD59-A6C34878D82A}">
                    <a16:rowId xmlns:a16="http://schemas.microsoft.com/office/drawing/2014/main" val="2436252628"/>
                  </a:ext>
                </a:extLst>
              </a:tr>
              <a:tr h="370840">
                <a:tc>
                  <a:txBody>
                    <a:bodyPr/>
                    <a:lstStyle/>
                    <a:p>
                      <a:r>
                        <a:rPr lang="en-US">
                          <a:effectLst/>
                        </a:rPr>
                        <a:t>01:05 PM - 01:50 PM</a:t>
                      </a:r>
                    </a:p>
                  </a:txBody>
                  <a:tcPr marL="25400" marR="25400" marT="25400" marB="25400" anchor="ctr"/>
                </a:tc>
                <a:tc>
                  <a:txBody>
                    <a:bodyPr/>
                    <a:lstStyle/>
                    <a:p>
                      <a:r>
                        <a:rPr lang="en-US">
                          <a:effectLst/>
                        </a:rPr>
                        <a:t>BGP and Research and Education Networks (RENs)</a:t>
                      </a:r>
                    </a:p>
                  </a:txBody>
                  <a:tcPr marL="25400" marR="25400" marT="25400" marB="25400" anchor="ctr"/>
                </a:tc>
                <a:tc>
                  <a:txBody>
                    <a:bodyPr/>
                    <a:lstStyle/>
                    <a:p>
                      <a:r>
                        <a:rPr lang="en-US" dirty="0">
                          <a:effectLst/>
                        </a:rPr>
                        <a:t>Jason </a:t>
                      </a:r>
                      <a:r>
                        <a:rPr lang="en-US" dirty="0" err="1">
                          <a:effectLst/>
                        </a:rPr>
                        <a:t>Zurawski</a:t>
                      </a:r>
                      <a:r>
                        <a:rPr lang="en-US" dirty="0">
                          <a:effectLst/>
                        </a:rPr>
                        <a:t> (EPOC)</a:t>
                      </a:r>
                    </a:p>
                  </a:txBody>
                  <a:tcPr marL="25400" marR="25400" marT="25400" marB="25400" anchor="ctr"/>
                </a:tc>
                <a:extLst>
                  <a:ext uri="{0D108BD9-81ED-4DB2-BD59-A6C34878D82A}">
                    <a16:rowId xmlns:a16="http://schemas.microsoft.com/office/drawing/2014/main" val="1084265419"/>
                  </a:ext>
                </a:extLst>
              </a:tr>
            </a:tbl>
          </a:graphicData>
        </a:graphic>
      </p:graphicFrame>
      <p:sp>
        <p:nvSpPr>
          <p:cNvPr id="15" name="TextBox 14">
            <a:extLst>
              <a:ext uri="{FF2B5EF4-FFF2-40B4-BE49-F238E27FC236}">
                <a16:creationId xmlns:a16="http://schemas.microsoft.com/office/drawing/2014/main" id="{C0B66651-B1A5-409B-917F-781A0AFA7F48}"/>
              </a:ext>
            </a:extLst>
          </p:cNvPr>
          <p:cNvSpPr txBox="1"/>
          <p:nvPr/>
        </p:nvSpPr>
        <p:spPr>
          <a:xfrm>
            <a:off x="3461248" y="627052"/>
            <a:ext cx="1994457" cy="307777"/>
          </a:xfrm>
          <a:prstGeom prst="rect">
            <a:avLst/>
          </a:prstGeom>
          <a:noFill/>
        </p:spPr>
        <p:txBody>
          <a:bodyPr wrap="none" rtlCol="0">
            <a:spAutoFit/>
          </a:bodyPr>
          <a:lstStyle/>
          <a:p>
            <a:r>
              <a:rPr lang="en-US" dirty="0"/>
              <a:t>Day 2: March 29, 2023</a:t>
            </a:r>
          </a:p>
        </p:txBody>
      </p:sp>
    </p:spTree>
    <p:extLst>
      <p:ext uri="{BB962C8B-B14F-4D97-AF65-F5344CB8AC3E}">
        <p14:creationId xmlns:p14="http://schemas.microsoft.com/office/powerpoint/2010/main" val="141891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448162" y="2"/>
            <a:ext cx="8238638" cy="576758"/>
          </a:xfrm>
        </p:spPr>
        <p:txBody>
          <a:bodyPr>
            <a:normAutofit/>
          </a:bodyPr>
          <a:lstStyle/>
          <a:p>
            <a:r>
              <a:rPr lang="fr-FR" dirty="0"/>
              <a:t>Lab Libraries</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6</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576759"/>
            <a:ext cx="2316303"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
        <p:nvSpPr>
          <p:cNvPr id="10" name="Content Placeholder 2">
            <a:extLst>
              <a:ext uri="{FF2B5EF4-FFF2-40B4-BE49-F238E27FC236}">
                <a16:creationId xmlns:a16="http://schemas.microsoft.com/office/drawing/2014/main" id="{B81325A9-CE76-44A3-A030-89C1A4CE8165}"/>
              </a:ext>
            </a:extLst>
          </p:cNvPr>
          <p:cNvSpPr txBox="1">
            <a:spLocks/>
          </p:cNvSpPr>
          <p:nvPr/>
        </p:nvSpPr>
        <p:spPr>
          <a:xfrm>
            <a:off x="448162" y="720051"/>
            <a:ext cx="8238638" cy="3600449"/>
          </a:xfrm>
          <a:prstGeom prst="rect">
            <a:avLst/>
          </a:prstGeom>
        </p:spPr>
        <p:txBody>
          <a:bodyPr vert="horz" lIns="0" tIns="45720" rIns="0" bIns="45720" rtlCol="0">
            <a:normAutofit fontScale="92500" lnSpcReduction="10000"/>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075" indent="-219075">
              <a:buClr>
                <a:schemeClr val="accent2"/>
              </a:buClr>
              <a:buFont typeface="Arial" panose="020B0604020202020204" pitchFamily="34" charset="0"/>
              <a:buChar char="•"/>
              <a:defRPr/>
            </a:pPr>
            <a:r>
              <a:rPr lang="en-US" b="1" i="0" dirty="0" err="1">
                <a:solidFill>
                  <a:schemeClr val="tx1"/>
                </a:solidFill>
                <a:effectLst/>
              </a:rPr>
              <a:t>perfSONAR</a:t>
            </a:r>
            <a:endParaRPr lang="en-US" b="1" i="0" dirty="0">
              <a:solidFill>
                <a:schemeClr val="tx1"/>
              </a:solidFill>
              <a:effectLst/>
            </a:endParaRPr>
          </a:p>
          <a:p>
            <a:pPr marL="219075" indent="-219075">
              <a:buClr>
                <a:schemeClr val="accent2"/>
              </a:buClr>
              <a:buFont typeface="Arial" panose="020B0604020202020204" pitchFamily="34" charset="0"/>
              <a:buChar char="•"/>
              <a:defRPr/>
            </a:pPr>
            <a:r>
              <a:rPr lang="en-US" b="1" i="0" dirty="0">
                <a:solidFill>
                  <a:schemeClr val="tx1"/>
                </a:solidFill>
                <a:effectLst/>
              </a:rPr>
              <a:t>Introduction to BGP</a:t>
            </a: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schemeClr val="tx1"/>
                </a:solidFill>
              </a:rPr>
              <a:t>Introduction to P4 Programmable Switches - BMv2</a:t>
            </a: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r>
              <a:rPr lang="en-US" dirty="0">
                <a:solidFill>
                  <a:schemeClr val="tx1"/>
                </a:solidFill>
              </a:rPr>
              <a:t>Advanced Topics on P4 Programmable Switches - BMv2</a:t>
            </a:r>
          </a:p>
          <a:p>
            <a:pPr marL="219075" indent="-219075">
              <a:buClr>
                <a:schemeClr val="accent2"/>
              </a:buClr>
              <a:buFont typeface="Arial" panose="020B0604020202020204" pitchFamily="34" charset="0"/>
              <a:buChar char="•"/>
              <a:defRPr/>
            </a:pPr>
            <a:r>
              <a:rPr lang="en-US" dirty="0">
                <a:solidFill>
                  <a:schemeClr val="tx1"/>
                </a:solidFill>
              </a:rPr>
              <a:t>P4 Programmable Switches - Tofino</a:t>
            </a:r>
          </a:p>
          <a:p>
            <a:pPr marL="219075" indent="-219075">
              <a:buClr>
                <a:schemeClr val="accent2"/>
              </a:buClr>
              <a:buFont typeface="Arial" panose="020B0604020202020204" pitchFamily="34" charset="0"/>
              <a:buChar char="•"/>
              <a:defRPr/>
            </a:pPr>
            <a:r>
              <a:rPr lang="en-US" i="0" dirty="0">
                <a:solidFill>
                  <a:schemeClr val="tx1"/>
                </a:solidFill>
                <a:effectLst/>
              </a:rPr>
              <a:t>Network Operating Systems: ONL, SONIC, Stratum</a:t>
            </a:r>
          </a:p>
          <a:p>
            <a:pPr marL="219075" indent="-219075">
              <a:buClr>
                <a:schemeClr val="accent2"/>
              </a:buClr>
              <a:buFont typeface="Arial" panose="020B0604020202020204" pitchFamily="34" charset="0"/>
              <a:buChar char="•"/>
              <a:defRPr/>
            </a:pPr>
            <a:r>
              <a:rPr lang="en-US" i="0" dirty="0">
                <a:solidFill>
                  <a:schemeClr val="tx1"/>
                </a:solidFill>
                <a:effectLst/>
              </a:rPr>
              <a:t>Software Defined Networking (SDN)</a:t>
            </a:r>
          </a:p>
          <a:p>
            <a:pPr marL="219075" indent="-219075">
              <a:buClr>
                <a:schemeClr val="accent2"/>
              </a:buClr>
              <a:buFont typeface="Arial" panose="020B0604020202020204" pitchFamily="34" charset="0"/>
              <a:buChar char="•"/>
              <a:defRPr/>
            </a:pPr>
            <a:r>
              <a:rPr lang="en-US" dirty="0">
                <a:solidFill>
                  <a:schemeClr val="tx1"/>
                </a:solidFill>
              </a:rPr>
              <a:t>Open </a:t>
            </a:r>
            <a:r>
              <a:rPr lang="en-US" dirty="0" err="1">
                <a:solidFill>
                  <a:schemeClr val="tx1"/>
                </a:solidFill>
              </a:rPr>
              <a:t>vSwitch</a:t>
            </a:r>
            <a:r>
              <a:rPr lang="en-US" dirty="0">
                <a:solidFill>
                  <a:schemeClr val="tx1"/>
                </a:solidFill>
              </a:rPr>
              <a:t> (</a:t>
            </a:r>
            <a:r>
              <a:rPr lang="en-US" dirty="0" err="1">
                <a:solidFill>
                  <a:schemeClr val="tx1"/>
                </a:solidFill>
              </a:rPr>
              <a:t>OvS</a:t>
            </a:r>
            <a:r>
              <a:rPr lang="en-US" dirty="0">
                <a:solidFill>
                  <a:schemeClr val="tx1"/>
                </a:solidFill>
              </a:rPr>
              <a:t>)</a:t>
            </a:r>
          </a:p>
          <a:p>
            <a:pPr marL="219075" indent="-219075">
              <a:buClr>
                <a:schemeClr val="accent2"/>
              </a:buClr>
              <a:buFont typeface="Arial" panose="020B0604020202020204" pitchFamily="34" charset="0"/>
              <a:buChar char="•"/>
              <a:defRPr/>
            </a:pPr>
            <a:r>
              <a:rPr lang="en-US" i="0" dirty="0">
                <a:solidFill>
                  <a:schemeClr val="tx1"/>
                </a:solidFill>
                <a:effectLst/>
              </a:rPr>
              <a:t>Network Tools and Protocols (NTP)</a:t>
            </a:r>
          </a:p>
          <a:p>
            <a:pPr marL="219075" indent="-219075">
              <a:buClr>
                <a:schemeClr val="accent2"/>
              </a:buClr>
              <a:buFont typeface="Arial" panose="020B0604020202020204" pitchFamily="34" charset="0"/>
              <a:buChar char="•"/>
              <a:defRPr/>
            </a:pPr>
            <a:r>
              <a:rPr lang="en-US" i="0" dirty="0">
                <a:solidFill>
                  <a:schemeClr val="tx1"/>
                </a:solidFill>
                <a:effectLst/>
              </a:rPr>
              <a:t>Introduction to OSPF</a:t>
            </a:r>
          </a:p>
          <a:p>
            <a:pPr marL="219075" indent="-219075">
              <a:buClr>
                <a:schemeClr val="accent2"/>
              </a:buClr>
              <a:buFont typeface="Arial" panose="020B0604020202020204" pitchFamily="34" charset="0"/>
              <a:buChar char="•"/>
              <a:defRPr/>
            </a:pPr>
            <a:r>
              <a:rPr lang="en-US" i="0" dirty="0">
                <a:solidFill>
                  <a:schemeClr val="tx1"/>
                </a:solidFill>
                <a:effectLst/>
              </a:rPr>
              <a:t>MPLS and Advanced BGP Topics</a:t>
            </a:r>
          </a:p>
          <a:p>
            <a:pPr marL="219075" indent="-219075">
              <a:buClr>
                <a:schemeClr val="accent2"/>
              </a:buClr>
              <a:buFont typeface="Arial" panose="020B0604020202020204" pitchFamily="34" charset="0"/>
              <a:buChar char="•"/>
              <a:defRPr/>
            </a:pPr>
            <a:r>
              <a:rPr lang="en-US" i="0" dirty="0" err="1">
                <a:solidFill>
                  <a:schemeClr val="tx1"/>
                </a:solidFill>
                <a:effectLst/>
              </a:rPr>
              <a:t>Zeek</a:t>
            </a:r>
            <a:r>
              <a:rPr lang="en-US" i="0" dirty="0">
                <a:solidFill>
                  <a:schemeClr val="tx1"/>
                </a:solidFill>
                <a:effectLst/>
              </a:rPr>
              <a:t>/Bro</a:t>
            </a:r>
          </a:p>
          <a:p>
            <a:pPr marL="219075" indent="-219075">
              <a:buClr>
                <a:schemeClr val="accent2"/>
              </a:buClr>
              <a:buFont typeface="Arial" panose="020B0604020202020204" pitchFamily="34" charset="0"/>
              <a:buChar char="•"/>
              <a:defRPr/>
            </a:pPr>
            <a:r>
              <a:rPr lang="en-US" b="0" i="0" dirty="0">
                <a:solidFill>
                  <a:srgbClr val="2C353B"/>
                </a:solidFill>
                <a:effectLst/>
                <a:latin typeface="Roboto" panose="02000000000000000000" pitchFamily="2" charset="0"/>
              </a:rPr>
              <a:t>Cybersecurity Tools and Applications</a:t>
            </a:r>
          </a:p>
          <a:p>
            <a:pPr marL="219075" indent="-219075">
              <a:buClr>
                <a:schemeClr val="accent2"/>
              </a:buClr>
              <a:buFont typeface="Arial" panose="020B0604020202020204" pitchFamily="34" charset="0"/>
              <a:buChar char="•"/>
              <a:defRPr/>
            </a:pPr>
            <a:endParaRPr lang="en-US" i="0" dirty="0">
              <a:solidFill>
                <a:schemeClr val="tx1"/>
              </a:solidFill>
              <a:effectLst/>
            </a:endParaRP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endParaRPr lang="en-US" dirty="0">
              <a:solidFill>
                <a:prstClr val="black">
                  <a:lumMod val="75000"/>
                  <a:lumOff val="25000"/>
                </a:prstClr>
              </a:solidFill>
            </a:endParaRPr>
          </a:p>
        </p:txBody>
      </p:sp>
      <p:sp>
        <p:nvSpPr>
          <p:cNvPr id="12" name="TextBox 11">
            <a:extLst>
              <a:ext uri="{FF2B5EF4-FFF2-40B4-BE49-F238E27FC236}">
                <a16:creationId xmlns:a16="http://schemas.microsoft.com/office/drawing/2014/main" id="{9CD4421F-7391-4BDE-B6D9-A971E29F1DCB}"/>
              </a:ext>
            </a:extLst>
          </p:cNvPr>
          <p:cNvSpPr txBox="1"/>
          <p:nvPr/>
        </p:nvSpPr>
        <p:spPr>
          <a:xfrm>
            <a:off x="1722881" y="4178497"/>
            <a:ext cx="5689200" cy="523220"/>
          </a:xfrm>
          <a:prstGeom prst="rect">
            <a:avLst/>
          </a:prstGeom>
          <a:noFill/>
        </p:spPr>
        <p:txBody>
          <a:bodyPr wrap="square">
            <a:spAutoFit/>
          </a:bodyPr>
          <a:lstStyle/>
          <a:p>
            <a:pPr algn="just"/>
            <a:r>
              <a:rPr lang="en-US" dirty="0"/>
              <a:t>See </a:t>
            </a:r>
            <a:r>
              <a:rPr lang="en-US" dirty="0">
                <a:hlinkClick r:id="rId3"/>
              </a:rPr>
              <a:t>http://ce.sc.edu/cyberinfra/cybertraining.html</a:t>
            </a:r>
            <a:r>
              <a:rPr lang="en-US" dirty="0"/>
              <a:t> for details.</a:t>
            </a:r>
          </a:p>
          <a:p>
            <a:pPr algn="just"/>
            <a:r>
              <a:rPr lang="en-US" dirty="0"/>
              <a:t>Contact information: </a:t>
            </a:r>
            <a:r>
              <a:rPr lang="en-US" dirty="0">
                <a:hlinkClick r:id="rId4"/>
              </a:rPr>
              <a:t>gomezgaj@email.sc.edu</a:t>
            </a:r>
            <a:r>
              <a:rPr lang="en-US" dirty="0"/>
              <a:t>. </a:t>
            </a:r>
          </a:p>
        </p:txBody>
      </p:sp>
    </p:spTree>
    <p:extLst>
      <p:ext uri="{BB962C8B-B14F-4D97-AF65-F5344CB8AC3E}">
        <p14:creationId xmlns:p14="http://schemas.microsoft.com/office/powerpoint/2010/main" val="66525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448162" y="2"/>
            <a:ext cx="8238638" cy="576758"/>
          </a:xfrm>
        </p:spPr>
        <p:txBody>
          <a:bodyPr>
            <a:normAutofit/>
          </a:bodyPr>
          <a:lstStyle/>
          <a:p>
            <a:r>
              <a:rPr lang="fr-FR" dirty="0" err="1"/>
              <a:t>Organizers</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7</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576759"/>
            <a:ext cx="1965854"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
        <p:nvSpPr>
          <p:cNvPr id="7" name="Content Placeholder 2">
            <a:extLst>
              <a:ext uri="{FF2B5EF4-FFF2-40B4-BE49-F238E27FC236}">
                <a16:creationId xmlns:a16="http://schemas.microsoft.com/office/drawing/2014/main" id="{1D6218C6-CAE3-0725-9B11-D974AE92147C}"/>
              </a:ext>
            </a:extLst>
          </p:cNvPr>
          <p:cNvSpPr txBox="1">
            <a:spLocks/>
          </p:cNvSpPr>
          <p:nvPr/>
        </p:nvSpPr>
        <p:spPr>
          <a:xfrm>
            <a:off x="448162" y="720051"/>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0" indent="0">
              <a:buClr>
                <a:schemeClr val="accent2"/>
              </a:buClr>
              <a:buNone/>
              <a:defRPr/>
            </a:pPr>
            <a:r>
              <a:rPr lang="en-US" b="1" i="0" dirty="0">
                <a:solidFill>
                  <a:schemeClr val="tx1">
                    <a:lumMod val="85000"/>
                    <a:lumOff val="15000"/>
                  </a:schemeClr>
                </a:solidFill>
                <a:effectLst/>
              </a:rPr>
              <a:t>Cas D'Angelo </a:t>
            </a:r>
            <a:r>
              <a:rPr lang="en-US" i="0" dirty="0">
                <a:solidFill>
                  <a:schemeClr val="tx1">
                    <a:lumMod val="85000"/>
                    <a:lumOff val="15000"/>
                  </a:schemeClr>
                </a:solidFill>
                <a:effectLst/>
              </a:rPr>
              <a:t>is the Associate Vice President and Chief Operating Officer at Georgia Tech, and President of </a:t>
            </a:r>
            <a:r>
              <a:rPr lang="en-US" i="0" dirty="0" err="1">
                <a:solidFill>
                  <a:schemeClr val="tx1">
                    <a:lumMod val="85000"/>
                    <a:lumOff val="15000"/>
                  </a:schemeClr>
                </a:solidFill>
                <a:effectLst/>
              </a:rPr>
              <a:t>SoX</a:t>
            </a:r>
            <a:r>
              <a:rPr lang="en-US" i="0" dirty="0">
                <a:solidFill>
                  <a:schemeClr val="tx1">
                    <a:lumMod val="85000"/>
                    <a:lumOff val="15000"/>
                  </a:schemeClr>
                </a:solidFill>
                <a:effectLst/>
              </a:rPr>
              <a:t>. </a:t>
            </a:r>
            <a:r>
              <a:rPr lang="en-US" i="0" dirty="0" err="1">
                <a:solidFill>
                  <a:schemeClr val="tx1">
                    <a:lumMod val="85000"/>
                    <a:lumOff val="15000"/>
                  </a:schemeClr>
                </a:solidFill>
                <a:effectLst/>
              </a:rPr>
              <a:t>Cas'</a:t>
            </a:r>
            <a:r>
              <a:rPr lang="en-US" i="0" dirty="0">
                <a:solidFill>
                  <a:schemeClr val="tx1">
                    <a:lumMod val="85000"/>
                    <a:lumOff val="15000"/>
                  </a:schemeClr>
                </a:solidFill>
                <a:effectLst/>
              </a:rPr>
              <a:t> role is leading and identifying resources for services and infrastructure. Cas is a Georgia Tech Electrical Engineering alumnus and is a 20 plus year veteran in Georgia Tech Information Technology. Cas also is the president of Southern Light Rail/Southern Crossroads (www.sox.net), a distributed </a:t>
            </a:r>
            <a:r>
              <a:rPr lang="en-US" i="0" dirty="0" err="1">
                <a:solidFill>
                  <a:schemeClr val="tx1">
                    <a:lumMod val="85000"/>
                    <a:lumOff val="15000"/>
                  </a:schemeClr>
                </a:solidFill>
                <a:effectLst/>
              </a:rPr>
              <a:t>gigapop</a:t>
            </a:r>
            <a:r>
              <a:rPr lang="en-US" i="0" dirty="0">
                <a:solidFill>
                  <a:schemeClr val="tx1">
                    <a:lumMod val="85000"/>
                    <a:lumOff val="15000"/>
                  </a:schemeClr>
                </a:solidFill>
                <a:effectLst/>
              </a:rPr>
              <a:t> supporting research and education institutions in the southeastern United States.</a:t>
            </a:r>
          </a:p>
          <a:p>
            <a:pPr marL="219075" marR="0" lvl="0" indent="-219075" algn="just" defTabSz="685800" rtl="0" eaLnBrk="1" fontAlgn="auto" latinLnBrk="0" hangingPunct="1">
              <a:lnSpc>
                <a:spcPct val="100000"/>
              </a:lnSpc>
              <a:spcBef>
                <a:spcPts val="225"/>
              </a:spcBef>
              <a:spcAft>
                <a:spcPts val="225"/>
              </a:spcAft>
              <a:buClr>
                <a:schemeClr val="accent2"/>
              </a:buClr>
              <a:buSzPct val="100000"/>
              <a:buFont typeface="Arial" panose="020B0604020202020204" pitchFamily="34" charset="0"/>
              <a:buChar char="•"/>
              <a:tabLst/>
              <a:defRPr/>
            </a:pPr>
            <a:endParaRPr lang="en-US" dirty="0">
              <a:solidFill>
                <a:prstClr val="black">
                  <a:lumMod val="75000"/>
                  <a:lumOff val="25000"/>
                </a:prstClr>
              </a:solidFill>
            </a:endParaRPr>
          </a:p>
        </p:txBody>
      </p:sp>
      <p:pic>
        <p:nvPicPr>
          <p:cNvPr id="13" name="Picture 12">
            <a:extLst>
              <a:ext uri="{FF2B5EF4-FFF2-40B4-BE49-F238E27FC236}">
                <a16:creationId xmlns:a16="http://schemas.microsoft.com/office/drawing/2014/main" id="{6C07304C-A099-2C52-C1D6-4000B3E9B878}"/>
              </a:ext>
            </a:extLst>
          </p:cNvPr>
          <p:cNvPicPr>
            <a:picLocks noChangeAspect="1"/>
          </p:cNvPicPr>
          <p:nvPr/>
        </p:nvPicPr>
        <p:blipFill>
          <a:blip r:embed="rId3"/>
          <a:stretch>
            <a:fillRect/>
          </a:stretch>
        </p:blipFill>
        <p:spPr>
          <a:xfrm>
            <a:off x="3461004" y="2383747"/>
            <a:ext cx="2337430" cy="2224659"/>
          </a:xfrm>
          <a:prstGeom prst="rect">
            <a:avLst/>
          </a:prstGeom>
        </p:spPr>
      </p:pic>
    </p:spTree>
    <p:extLst>
      <p:ext uri="{BB962C8B-B14F-4D97-AF65-F5344CB8AC3E}">
        <p14:creationId xmlns:p14="http://schemas.microsoft.com/office/powerpoint/2010/main" val="308023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448162" y="2"/>
            <a:ext cx="8238638" cy="576758"/>
          </a:xfrm>
        </p:spPr>
        <p:txBody>
          <a:bodyPr>
            <a:normAutofit/>
          </a:bodyPr>
          <a:lstStyle/>
          <a:p>
            <a:r>
              <a:rPr lang="fr-FR" dirty="0" err="1"/>
              <a:t>Organizers</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8</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576759"/>
            <a:ext cx="1965854"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
        <p:nvSpPr>
          <p:cNvPr id="7" name="Content Placeholder 2">
            <a:extLst>
              <a:ext uri="{FF2B5EF4-FFF2-40B4-BE49-F238E27FC236}">
                <a16:creationId xmlns:a16="http://schemas.microsoft.com/office/drawing/2014/main" id="{1D6218C6-CAE3-0725-9B11-D974AE92147C}"/>
              </a:ext>
            </a:extLst>
          </p:cNvPr>
          <p:cNvSpPr txBox="1">
            <a:spLocks/>
          </p:cNvSpPr>
          <p:nvPr/>
        </p:nvSpPr>
        <p:spPr>
          <a:xfrm>
            <a:off x="448162" y="720051"/>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0" indent="0">
              <a:buClr>
                <a:schemeClr val="accent2"/>
              </a:buClr>
              <a:buNone/>
              <a:defRPr/>
            </a:pPr>
            <a:r>
              <a:rPr lang="en-US" b="1" dirty="0"/>
              <a:t>Jason </a:t>
            </a:r>
            <a:r>
              <a:rPr lang="en-US" b="1" dirty="0" err="1"/>
              <a:t>Zurawski</a:t>
            </a:r>
            <a:r>
              <a:rPr lang="en-US" b="1" dirty="0"/>
              <a:t> </a:t>
            </a:r>
            <a:r>
              <a:rPr lang="en-US" dirty="0"/>
              <a:t>is a Science Engagement Engineer at the Energy Sciences Network (ESnet) in the Scientific Networking Division of the Computing Sciences Directorate of the Lawrence Berkeley National Laboratory. He is a founding member of several open-source software developments, including </a:t>
            </a:r>
            <a:r>
              <a:rPr lang="en-US" dirty="0" err="1"/>
              <a:t>perfSONAR</a:t>
            </a:r>
            <a:r>
              <a:rPr lang="en-US" dirty="0"/>
              <a:t>, OWAMP, OSCARS, and others. He is also the coauthor of multiple research papers related to high-performance computing, including the original Science DMZ paper of 2013. Before joining ESnet, he worked for the University of Delaware and Internet2.</a:t>
            </a:r>
            <a:endParaRPr lang="en-US" dirty="0">
              <a:solidFill>
                <a:prstClr val="black">
                  <a:lumMod val="75000"/>
                  <a:lumOff val="25000"/>
                </a:prstClr>
              </a:solidFill>
            </a:endParaRPr>
          </a:p>
        </p:txBody>
      </p:sp>
      <p:pic>
        <p:nvPicPr>
          <p:cNvPr id="4" name="Picture 3">
            <a:extLst>
              <a:ext uri="{FF2B5EF4-FFF2-40B4-BE49-F238E27FC236}">
                <a16:creationId xmlns:a16="http://schemas.microsoft.com/office/drawing/2014/main" id="{7190BBD0-BBF9-8109-CE8B-141E1D25881B}"/>
              </a:ext>
            </a:extLst>
          </p:cNvPr>
          <p:cNvPicPr>
            <a:picLocks noChangeAspect="1"/>
          </p:cNvPicPr>
          <p:nvPr/>
        </p:nvPicPr>
        <p:blipFill>
          <a:blip r:embed="rId3"/>
          <a:stretch>
            <a:fillRect/>
          </a:stretch>
        </p:blipFill>
        <p:spPr>
          <a:xfrm>
            <a:off x="3440883" y="2571749"/>
            <a:ext cx="2253196" cy="2117097"/>
          </a:xfrm>
          <a:prstGeom prst="rect">
            <a:avLst/>
          </a:prstGeom>
        </p:spPr>
      </p:pic>
    </p:spTree>
    <p:extLst>
      <p:ext uri="{BB962C8B-B14F-4D97-AF65-F5344CB8AC3E}">
        <p14:creationId xmlns:p14="http://schemas.microsoft.com/office/powerpoint/2010/main" val="334479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448162" y="2"/>
            <a:ext cx="8238638" cy="576758"/>
          </a:xfrm>
        </p:spPr>
        <p:txBody>
          <a:bodyPr>
            <a:normAutofit/>
          </a:bodyPr>
          <a:lstStyle/>
          <a:p>
            <a:r>
              <a:rPr lang="fr-FR" dirty="0" err="1"/>
              <a:t>Organizers</a:t>
            </a:r>
            <a:endParaRPr lang="en-US" dirty="0"/>
          </a:p>
        </p:txBody>
      </p: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 typeface="Arial"/>
              <a:buNone/>
              <a:tabLst/>
              <a:defRPr/>
            </a:pPr>
            <a:fld id="{38C60F48-EAB5-A54D-B834-7AA360F30939}" type="slidenum">
              <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rPr>
              <a:pPr marL="0" marR="0" lvl="0" indent="0" algn="r" defTabSz="342900" rtl="0" eaLnBrk="1" fontAlgn="auto" latinLnBrk="0" hangingPunct="1">
                <a:lnSpc>
                  <a:spcPct val="100000"/>
                </a:lnSpc>
                <a:spcBef>
                  <a:spcPts val="0"/>
                </a:spcBef>
                <a:spcAft>
                  <a:spcPts val="0"/>
                </a:spcAft>
                <a:buClrTx/>
                <a:buSzTx/>
                <a:buFont typeface="Arial"/>
                <a:buNone/>
                <a:tabLst/>
                <a:defRPr/>
              </a:pPr>
              <a:t>9</a:t>
            </a:fld>
            <a:endParaRPr kumimoji="0" lang="en-US" sz="788" b="0" i="0" u="none" strike="noStrike" kern="1200" cap="none" spc="0" normalizeH="0" baseline="0" noProof="0">
              <a:ln>
                <a:noFill/>
              </a:ln>
              <a:solidFill>
                <a:srgbClr val="FFFFFF"/>
              </a:solidFill>
              <a:effectLst/>
              <a:uLnTx/>
              <a:uFillTx/>
              <a:latin typeface="Calibri" panose="020F0502020204030204"/>
              <a:ea typeface="+mn-ea"/>
              <a:cs typeface="Arial"/>
              <a:sym typeface="Arial"/>
            </a:endParaRPr>
          </a:p>
        </p:txBody>
      </p:sp>
      <p:cxnSp>
        <p:nvCxnSpPr>
          <p:cNvPr id="9" name="Straight Connector 8">
            <a:extLst>
              <a:ext uri="{FF2B5EF4-FFF2-40B4-BE49-F238E27FC236}">
                <a16:creationId xmlns:a16="http://schemas.microsoft.com/office/drawing/2014/main" id="{317C6886-4E51-4FCE-9CB6-B02F2B2FB8F0}"/>
              </a:ext>
            </a:extLst>
          </p:cNvPr>
          <p:cNvCxnSpPr>
            <a:cxnSpLocks/>
          </p:cNvCxnSpPr>
          <p:nvPr/>
        </p:nvCxnSpPr>
        <p:spPr>
          <a:xfrm>
            <a:off x="448162" y="576759"/>
            <a:ext cx="1965854"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11" name="Content Placeholder 2">
            <a:extLst>
              <a:ext uri="{FF2B5EF4-FFF2-40B4-BE49-F238E27FC236}">
                <a16:creationId xmlns:a16="http://schemas.microsoft.com/office/drawing/2014/main" id="{EA18FF31-1881-4285-B125-898425BF74EB}"/>
              </a:ext>
            </a:extLst>
          </p:cNvPr>
          <p:cNvSpPr txBox="1">
            <a:spLocks/>
          </p:cNvSpPr>
          <p:nvPr/>
        </p:nvSpPr>
        <p:spPr>
          <a:xfrm>
            <a:off x="448162" y="771525"/>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19456" lvl="1" indent="0">
              <a:lnSpc>
                <a:spcPct val="100000"/>
              </a:lnSpc>
              <a:spcBef>
                <a:spcPts val="225"/>
              </a:spcBef>
              <a:spcAft>
                <a:spcPts val="225"/>
              </a:spcAft>
              <a:buClr>
                <a:schemeClr val="accent2"/>
              </a:buClr>
              <a:buSzPct val="100000"/>
              <a:buNone/>
              <a:defRPr/>
            </a:pPr>
            <a:endParaRPr kumimoji="0" lang="en-US"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sym typeface="Arial"/>
            </a:endParaRPr>
          </a:p>
        </p:txBody>
      </p:sp>
      <p:sp>
        <p:nvSpPr>
          <p:cNvPr id="7" name="Content Placeholder 2">
            <a:extLst>
              <a:ext uri="{FF2B5EF4-FFF2-40B4-BE49-F238E27FC236}">
                <a16:creationId xmlns:a16="http://schemas.microsoft.com/office/drawing/2014/main" id="{1D6218C6-CAE3-0725-9B11-D974AE92147C}"/>
              </a:ext>
            </a:extLst>
          </p:cNvPr>
          <p:cNvSpPr txBox="1">
            <a:spLocks/>
          </p:cNvSpPr>
          <p:nvPr/>
        </p:nvSpPr>
        <p:spPr>
          <a:xfrm>
            <a:off x="448162" y="720051"/>
            <a:ext cx="8238638" cy="3600449"/>
          </a:xfrm>
          <a:prstGeom prst="rect">
            <a:avLst/>
          </a:prstGeom>
        </p:spPr>
        <p:txBody>
          <a:bodyPr vert="horz" lIns="0" tIns="45720" rIns="0" bIns="45720" rtlCol="0">
            <a:normAutofit/>
          </a:bodyPr>
          <a:lstStyle>
            <a:lvl1pPr marL="68580" indent="-68580" algn="just" defTabSz="685800" rtl="0" eaLnBrk="1" latinLnBrk="0" hangingPunct="1">
              <a:lnSpc>
                <a:spcPct val="100000"/>
              </a:lnSpc>
              <a:spcBef>
                <a:spcPts val="225"/>
              </a:spcBef>
              <a:spcAft>
                <a:spcPts val="225"/>
              </a:spcAft>
              <a:buClr>
                <a:schemeClr val="accent1"/>
              </a:buClr>
              <a:buSzPct val="100000"/>
              <a:buFont typeface="Calibri" panose="020F0502020204030204" pitchFamily="34" charset="0"/>
              <a:buChar char=" "/>
              <a:defRPr sz="16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288036" indent="-137160" algn="just" defTabSz="685800" rtl="0" eaLnBrk="1" latinLnBrk="0" hangingPunct="1">
              <a:lnSpc>
                <a:spcPct val="90000"/>
              </a:lnSpc>
              <a:spcBef>
                <a:spcPts val="150"/>
              </a:spcBef>
              <a:spcAft>
                <a:spcPts val="150"/>
              </a:spcAft>
              <a:buClr>
                <a:schemeClr val="accent1"/>
              </a:buClr>
              <a:buFont typeface="Calibri" pitchFamily="34" charset="0"/>
              <a:buChar char="◦"/>
              <a:defRPr sz="135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425196" indent="-137160" algn="just" defTabSz="685800" rtl="0" eaLnBrk="1" latinLnBrk="0" hangingPunct="1">
              <a:lnSpc>
                <a:spcPct val="90000"/>
              </a:lnSpc>
              <a:spcBef>
                <a:spcPts val="150"/>
              </a:spcBef>
              <a:spcAft>
                <a:spcPts val="15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just" defTabSz="685800" rtl="0" eaLnBrk="1" latinLnBrk="0" hangingPunct="1">
              <a:lnSpc>
                <a:spcPct val="90000"/>
              </a:lnSpc>
              <a:spcBef>
                <a:spcPts val="150"/>
              </a:spcBef>
              <a:spcAft>
                <a:spcPts val="150"/>
              </a:spcAft>
              <a:buClr>
                <a:schemeClr val="accent1"/>
              </a:buClr>
              <a:buFont typeface="Calibri" pitchFamily="34" charset="0"/>
              <a:buChar char="◦"/>
              <a:defRPr sz="9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699516" indent="-137160" algn="just" defTabSz="685800" rtl="0" eaLnBrk="1" latinLnBrk="0" hangingPunct="1">
              <a:lnSpc>
                <a:spcPct val="90000"/>
              </a:lnSpc>
              <a:spcBef>
                <a:spcPts val="150"/>
              </a:spcBef>
              <a:spcAft>
                <a:spcPts val="150"/>
              </a:spcAft>
              <a:buClr>
                <a:schemeClr val="accent1"/>
              </a:buClr>
              <a:buFont typeface="Calibri" pitchFamily="34" charset="0"/>
              <a:buChar char="◦"/>
              <a:defRPr sz="75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0" indent="0">
              <a:buClr>
                <a:schemeClr val="accent2"/>
              </a:buClr>
              <a:buNone/>
              <a:defRPr/>
            </a:pPr>
            <a:r>
              <a:rPr lang="en-US" b="1" dirty="0"/>
              <a:t>Jorge Crichigno</a:t>
            </a:r>
            <a:r>
              <a:rPr lang="en-US" dirty="0"/>
              <a:t> is a Professor in the College of Engineering and Computing at the University of South Carolina (USC) and the director of the Cyberinfrastructure Lab at USC. He has over 15 years of experience in the academic and industry sectors. Dr. </a:t>
            </a:r>
            <a:r>
              <a:rPr lang="en-US" dirty="0" err="1"/>
              <a:t>Crichigno’s</a:t>
            </a:r>
            <a:r>
              <a:rPr lang="en-US" dirty="0"/>
              <a:t> research focuses cyber-training and P4 programmable switches, implementation of high-speed networks, network security, TCP optimization, and IoT devices. </a:t>
            </a:r>
            <a:endParaRPr lang="en-US" dirty="0">
              <a:solidFill>
                <a:prstClr val="black">
                  <a:lumMod val="75000"/>
                  <a:lumOff val="25000"/>
                </a:prstClr>
              </a:solidFill>
            </a:endParaRPr>
          </a:p>
        </p:txBody>
      </p:sp>
      <p:pic>
        <p:nvPicPr>
          <p:cNvPr id="5" name="Picture 4">
            <a:extLst>
              <a:ext uri="{FF2B5EF4-FFF2-40B4-BE49-F238E27FC236}">
                <a16:creationId xmlns:a16="http://schemas.microsoft.com/office/drawing/2014/main" id="{ACECF8F2-98CE-BE4C-3FE3-E76A1C0AA6C3}"/>
              </a:ext>
            </a:extLst>
          </p:cNvPr>
          <p:cNvPicPr>
            <a:picLocks noChangeAspect="1"/>
          </p:cNvPicPr>
          <p:nvPr/>
        </p:nvPicPr>
        <p:blipFill>
          <a:blip r:embed="rId3"/>
          <a:stretch>
            <a:fillRect/>
          </a:stretch>
        </p:blipFill>
        <p:spPr>
          <a:xfrm>
            <a:off x="2993691" y="2571749"/>
            <a:ext cx="3147579" cy="1610023"/>
          </a:xfrm>
          <a:prstGeom prst="rect">
            <a:avLst/>
          </a:prstGeom>
        </p:spPr>
      </p:pic>
    </p:spTree>
    <p:extLst>
      <p:ext uri="{BB962C8B-B14F-4D97-AF65-F5344CB8AC3E}">
        <p14:creationId xmlns:p14="http://schemas.microsoft.com/office/powerpoint/2010/main" val="4115621982"/>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769</Words>
  <Application>Microsoft Office PowerPoint</Application>
  <PresentationFormat>On-screen Show (16:9)</PresentationFormat>
  <Paragraphs>103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Roboto</vt:lpstr>
      <vt:lpstr>Retrospect</vt:lpstr>
      <vt:lpstr>PowerPoint Presentation</vt:lpstr>
      <vt:lpstr>Workshop Goals</vt:lpstr>
      <vt:lpstr>Website</vt:lpstr>
      <vt:lpstr>Agenda</vt:lpstr>
      <vt:lpstr>Agenda</vt:lpstr>
      <vt:lpstr>Lab Libraries</vt:lpstr>
      <vt:lpstr>Organizers</vt:lpstr>
      <vt:lpstr>Organizers</vt:lpstr>
      <vt:lpstr>Organizers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Labs on SDN and P4 Programmable Switches</dc:title>
  <dc:creator>Crichigno Benitez, Jorge</dc:creator>
  <cp:lastModifiedBy>Crichigno Benitez, Jorge</cp:lastModifiedBy>
  <cp:revision>14</cp:revision>
  <dcterms:modified xsi:type="dcterms:W3CDTF">2023-03-22T14:48:31Z</dcterms:modified>
</cp:coreProperties>
</file>