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408" r:id="rId2"/>
    <p:sldId id="2210" r:id="rId3"/>
    <p:sldId id="2212" r:id="rId4"/>
    <p:sldId id="326" r:id="rId5"/>
    <p:sldId id="327" r:id="rId6"/>
    <p:sldId id="328" r:id="rId7"/>
    <p:sldId id="2219" r:id="rId8"/>
    <p:sldId id="2220" r:id="rId9"/>
    <p:sldId id="2221" r:id="rId10"/>
    <p:sldId id="2222" r:id="rId11"/>
    <p:sldId id="2213" r:id="rId12"/>
    <p:sldId id="2214" r:id="rId13"/>
    <p:sldId id="2215" r:id="rId14"/>
    <p:sldId id="2229" r:id="rId15"/>
    <p:sldId id="331" r:id="rId16"/>
    <p:sldId id="2216" r:id="rId17"/>
    <p:sldId id="2217" r:id="rId18"/>
    <p:sldId id="2218" r:id="rId19"/>
    <p:sldId id="2223" r:id="rId20"/>
    <p:sldId id="2224" r:id="rId21"/>
    <p:sldId id="2206" r:id="rId22"/>
    <p:sldId id="2200" r:id="rId23"/>
    <p:sldId id="2225" r:id="rId24"/>
    <p:sldId id="2226" r:id="rId25"/>
    <p:sldId id="2227" r:id="rId26"/>
    <p:sldId id="2228" r:id="rId27"/>
    <p:sldId id="20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4" autoAdjust="0"/>
    <p:restoredTop sz="90313" autoAdjust="0"/>
  </p:normalViewPr>
  <p:slideViewPr>
    <p:cSldViewPr snapToGrid="0">
      <p:cViewPr varScale="1">
        <p:scale>
          <a:sx n="110" d="100"/>
          <a:sy n="110" d="100"/>
        </p:scale>
        <p:origin x="968" y="1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D68F86C3-7D33-D24A-BBE1-5AB21C95BB37}"/>
    <pc:docChg chg="modSld sldOrd">
      <pc:chgData name="Kfoury, Elie" userId="84109d90-edd2-4b66-aa0c-6442e64be8d1" providerId="ADAL" clId="{D68F86C3-7D33-D24A-BBE1-5AB21C95BB37}" dt="2025-02-14T17:57:30.601" v="28" actId="20578"/>
      <pc:docMkLst>
        <pc:docMk/>
      </pc:docMkLst>
      <pc:sldChg chg="mod modShow">
        <pc:chgData name="Kfoury, Elie" userId="84109d90-edd2-4b66-aa0c-6442e64be8d1" providerId="ADAL" clId="{D68F86C3-7D33-D24A-BBE1-5AB21C95BB37}" dt="2025-02-14T17:55:57.115" v="27" actId="729"/>
        <pc:sldMkLst>
          <pc:docMk/>
          <pc:sldMk cId="399094504" sldId="326"/>
        </pc:sldMkLst>
      </pc:sldChg>
      <pc:sldChg chg="mod modShow">
        <pc:chgData name="Kfoury, Elie" userId="84109d90-edd2-4b66-aa0c-6442e64be8d1" providerId="ADAL" clId="{D68F86C3-7D33-D24A-BBE1-5AB21C95BB37}" dt="2025-02-14T17:55:57.115" v="27" actId="729"/>
        <pc:sldMkLst>
          <pc:docMk/>
          <pc:sldMk cId="679150320" sldId="327"/>
        </pc:sldMkLst>
      </pc:sldChg>
      <pc:sldChg chg="mod modShow">
        <pc:chgData name="Kfoury, Elie" userId="84109d90-edd2-4b66-aa0c-6442e64be8d1" providerId="ADAL" clId="{D68F86C3-7D33-D24A-BBE1-5AB21C95BB37}" dt="2025-02-14T17:55:57.115" v="27" actId="729"/>
        <pc:sldMkLst>
          <pc:docMk/>
          <pc:sldMk cId="1953186970" sldId="328"/>
        </pc:sldMkLst>
      </pc:sldChg>
      <pc:sldChg chg="modSp mod">
        <pc:chgData name="Kfoury, Elie" userId="84109d90-edd2-4b66-aa0c-6442e64be8d1" providerId="ADAL" clId="{D68F86C3-7D33-D24A-BBE1-5AB21C95BB37}" dt="2025-02-14T17:51:10.831" v="24" actId="20577"/>
        <pc:sldMkLst>
          <pc:docMk/>
          <pc:sldMk cId="3196184481" sldId="2206"/>
        </pc:sldMkLst>
        <pc:spChg chg="mod">
          <ac:chgData name="Kfoury, Elie" userId="84109d90-edd2-4b66-aa0c-6442e64be8d1" providerId="ADAL" clId="{D68F86C3-7D33-D24A-BBE1-5AB21C95BB37}" dt="2025-02-14T17:51:10.831" v="24" actId="20577"/>
          <ac:spMkLst>
            <pc:docMk/>
            <pc:sldMk cId="3196184481" sldId="2206"/>
            <ac:spMk id="6" creationId="{8D47E47E-E788-C6ED-32CC-62738D7F2F47}"/>
          </ac:spMkLst>
        </pc:spChg>
      </pc:sldChg>
      <pc:sldChg chg="modSp mod">
        <pc:chgData name="Kfoury, Elie" userId="84109d90-edd2-4b66-aa0c-6442e64be8d1" providerId="ADAL" clId="{D68F86C3-7D33-D24A-BBE1-5AB21C95BB37}" dt="2025-02-14T17:47:25.138" v="0" actId="20577"/>
        <pc:sldMkLst>
          <pc:docMk/>
          <pc:sldMk cId="1272958603" sldId="2212"/>
        </pc:sldMkLst>
        <pc:spChg chg="mod">
          <ac:chgData name="Kfoury, Elie" userId="84109d90-edd2-4b66-aa0c-6442e64be8d1" providerId="ADAL" clId="{D68F86C3-7D33-D24A-BBE1-5AB21C95BB37}" dt="2025-02-14T17:47:25.138" v="0" actId="20577"/>
          <ac:spMkLst>
            <pc:docMk/>
            <pc:sldMk cId="1272958603" sldId="2212"/>
            <ac:spMk id="6" creationId="{752FE122-3C91-1C39-50CA-3B5D29E6B062}"/>
          </ac:spMkLst>
        </pc:spChg>
      </pc:sldChg>
      <pc:sldChg chg="modSp mod">
        <pc:chgData name="Kfoury, Elie" userId="84109d90-edd2-4b66-aa0c-6442e64be8d1" providerId="ADAL" clId="{D68F86C3-7D33-D24A-BBE1-5AB21C95BB37}" dt="2025-02-14T17:53:21.883" v="26" actId="14100"/>
        <pc:sldMkLst>
          <pc:docMk/>
          <pc:sldMk cId="3668271928" sldId="2223"/>
        </pc:sldMkLst>
        <pc:spChg chg="mod">
          <ac:chgData name="Kfoury, Elie" userId="84109d90-edd2-4b66-aa0c-6442e64be8d1" providerId="ADAL" clId="{D68F86C3-7D33-D24A-BBE1-5AB21C95BB37}" dt="2025-02-14T17:53:21.883" v="26" actId="14100"/>
          <ac:spMkLst>
            <pc:docMk/>
            <pc:sldMk cId="3668271928" sldId="2223"/>
            <ac:spMk id="12" creationId="{21C130FF-4047-29C7-1588-DC41F82AFC92}"/>
          </ac:spMkLst>
        </pc:spChg>
      </pc:sldChg>
      <pc:sldChg chg="modSp mod">
        <pc:chgData name="Kfoury, Elie" userId="84109d90-edd2-4b66-aa0c-6442e64be8d1" providerId="ADAL" clId="{D68F86C3-7D33-D24A-BBE1-5AB21C95BB37}" dt="2025-02-14T17:49:54.339" v="2" actId="20577"/>
        <pc:sldMkLst>
          <pc:docMk/>
          <pc:sldMk cId="1061833643" sldId="2228"/>
        </pc:sldMkLst>
        <pc:spChg chg="mod">
          <ac:chgData name="Kfoury, Elie" userId="84109d90-edd2-4b66-aa0c-6442e64be8d1" providerId="ADAL" clId="{D68F86C3-7D33-D24A-BBE1-5AB21C95BB37}" dt="2025-02-14T17:49:54.339" v="2" actId="20577"/>
          <ac:spMkLst>
            <pc:docMk/>
            <pc:sldMk cId="1061833643" sldId="2228"/>
            <ac:spMk id="5" creationId="{43955B51-6185-CCB8-9F6A-188A30F69DFA}"/>
          </ac:spMkLst>
        </pc:spChg>
      </pc:sldChg>
      <pc:sldChg chg="ord">
        <pc:chgData name="Kfoury, Elie" userId="84109d90-edd2-4b66-aa0c-6442e64be8d1" providerId="ADAL" clId="{D68F86C3-7D33-D24A-BBE1-5AB21C95BB37}" dt="2025-02-14T17:57:30.601" v="28" actId="20578"/>
        <pc:sldMkLst>
          <pc:docMk/>
          <pc:sldMk cId="2195634822" sldId="22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ication-specific_integrated_circui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5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EABD-ACEB-7A25-D776-02116056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15733-C084-BD48-E056-67EEF6855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CFB55-0681-75DE-8A0E-CD30BCBA2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programmer can program the ASIC (application-specific integrated circuit)</a:t>
            </a:r>
            <a:endParaRPr lang="en-US" b="0" i="0" u="none" strike="noStrike" dirty="0">
              <a:solidFill>
                <a:srgbClr val="1A0DAB"/>
              </a:solidFill>
              <a:effectLst/>
              <a:highlight>
                <a:srgbClr val="FFFFFF"/>
              </a:highlight>
              <a:latin typeface="Roboto" panose="02000000000000000000" pitchFamily="2" charset="0"/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0318-2F27-B199-2AC3-E896DFE72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37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F8DD-DA88-4437-0905-1494DAE95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FA8D9-F726-6C5B-F9ED-2539633C1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D5B03-15E3-D19E-1037-D96920FEB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F32B-5B1A-7FEA-0F68-F59E5A6FD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9C21-3FD7-6595-C86B-F0514C41A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12683-FCB5-3507-468D-6ABB82246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F2193-CE34-B8BB-E315-867E19710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https://portal.fabric-testbed.net/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FAB0-2294-C55E-D6A5-2DFDBDA5B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5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9C21-3FD7-6595-C86B-F0514C41A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12683-FCB5-3507-468D-6ABB82246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F2193-CE34-B8BB-E315-867E19710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https://portal.fabric-testbed.net/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FAB0-2294-C55E-D6A5-2DFDBDA5B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9C21-3FD7-6595-C86B-F0514C41A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12683-FCB5-3507-468D-6ABB82246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F2193-CE34-B8BB-E315-867E19710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https://portal.fabric-testbed.net/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FAB0-2294-C55E-D6A5-2DFDBDA5B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0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9C21-3FD7-6595-C86B-F0514C41A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12683-FCB5-3507-468D-6ABB82246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F2193-CE34-B8BB-E315-867E19710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https://portal.fabric-testbed.net/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FAB0-2294-C55E-D6A5-2DFDBDA5B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8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9C21-3FD7-6595-C86B-F0514C41A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12683-FCB5-3507-468D-6ABB82246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F2193-CE34-B8BB-E315-867E19710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https://portal.fabric-testbed.net/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FAB0-2294-C55E-D6A5-2DFDBDA5B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4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631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625032" y="671333"/>
            <a:ext cx="10949651" cy="546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Flow Measurements and Telemetry Collection using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RDMA and P4 Programmable Data Planes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Elie Kfoury, Ali Mazloum, Jose Gomez, Ali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Jorge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Carolina, USA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GMI-AIMS-5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February 2025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San Diego Supercomputer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3BEAD-C091-59C6-6F59-92F92D70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884" y="79391"/>
            <a:ext cx="2270625" cy="1403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88AA3-BA85-8742-8B81-1D0B17A0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pic>
        <p:nvPicPr>
          <p:cNvPr id="1029" name="Picture 5" descr="Logo">
            <a:extLst>
              <a:ext uri="{FF2B5EF4-FFF2-40B4-BE49-F238E27FC236}">
                <a16:creationId xmlns:a16="http://schemas.microsoft.com/office/drawing/2014/main" id="{EBA59F6D-63D2-6667-719A-3FCA64AA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8" y="346133"/>
            <a:ext cx="1006434" cy="10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Traditional Telemetry Methods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3009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Device-based (e.g., SNMP)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Flow-based (e.g., NetFlow)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b="1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Netflow record format shows a flexible way to record network performance data.">
            <a:extLst>
              <a:ext uri="{FF2B5EF4-FFF2-40B4-BE49-F238E27FC236}">
                <a16:creationId xmlns:a16="http://schemas.microsoft.com/office/drawing/2014/main" id="{511C4F03-75D9-00D7-1A3E-3739373D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42" y="2438399"/>
            <a:ext cx="7303049" cy="33959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111BF8-004A-3FCB-6DAF-DD826486EC3F}"/>
              </a:ext>
            </a:extLst>
          </p:cNvPr>
          <p:cNvSpPr/>
          <p:nvPr/>
        </p:nvSpPr>
        <p:spPr>
          <a:xfrm>
            <a:off x="2849063" y="2557040"/>
            <a:ext cx="6481823" cy="657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want to measure RTT over the flow’s lifetime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34745-5EBA-C79C-6EC0-F3500707B96F}"/>
              </a:ext>
            </a:extLst>
          </p:cNvPr>
          <p:cNvSpPr/>
          <p:nvPr/>
        </p:nvSpPr>
        <p:spPr>
          <a:xfrm>
            <a:off x="2849063" y="3425183"/>
            <a:ext cx="6481823" cy="657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want to measure packet inter-arrival times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DB25B-6A88-FD87-84F2-4FACC0F6A9FF}"/>
              </a:ext>
            </a:extLst>
          </p:cNvPr>
          <p:cNvSpPr/>
          <p:nvPr/>
        </p:nvSpPr>
        <p:spPr>
          <a:xfrm>
            <a:off x="2849063" y="4293326"/>
            <a:ext cx="6481823" cy="657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want to measure bytes-in-flight</a:t>
            </a:r>
          </a:p>
        </p:txBody>
      </p:sp>
    </p:spTree>
    <p:extLst>
      <p:ext uri="{BB962C8B-B14F-4D97-AF65-F5344CB8AC3E}">
        <p14:creationId xmlns:p14="http://schemas.microsoft.com/office/powerpoint/2010/main" val="196183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8458B-1F09-7159-392D-C7402883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B359-BAE8-0D35-1EFF-B2D33956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0ED1F6-33E7-83DF-A243-13520D218113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E467-F2C3-F279-FF7F-DC769DB4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11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66BA61-04BD-7958-09EA-965A840E97EB}"/>
              </a:ext>
            </a:extLst>
          </p:cNvPr>
          <p:cNvSpPr txBox="1">
            <a:spLocks/>
          </p:cNvSpPr>
          <p:nvPr/>
        </p:nvSpPr>
        <p:spPr>
          <a:xfrm>
            <a:off x="597550" y="1157270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programmers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to program the data plane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38B43-36B1-A781-2559-824C19BA75BF}"/>
              </a:ext>
            </a:extLst>
          </p:cNvPr>
          <p:cNvSpPr txBox="1"/>
          <p:nvPr/>
        </p:nvSpPr>
        <p:spPr>
          <a:xfrm>
            <a:off x="498723" y="5981699"/>
            <a:ext cx="9777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33A7C9-DB38-EE85-01E6-EE0B2722D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310" y="5531453"/>
            <a:ext cx="1962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Programmable chip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CB55-8B9C-3890-791B-64A1003E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8" y="1845580"/>
            <a:ext cx="5388922" cy="30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A0A5861-0CAA-BA98-73E8-0A944F3C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673" y="4899903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C54A5-EA2B-3724-25FB-DC7640F59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70" y="3429000"/>
            <a:ext cx="2736411" cy="213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01B3F-6804-F67F-E599-DFB08971D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140" y="1947911"/>
            <a:ext cx="4292736" cy="1230132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DC4A6CA9-8998-BBB8-0511-2CC704FB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948" y="2964968"/>
            <a:ext cx="23787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Programmable switch</a:t>
            </a:r>
          </a:p>
        </p:txBody>
      </p:sp>
    </p:spTree>
    <p:extLst>
      <p:ext uri="{BB962C8B-B14F-4D97-AF65-F5344CB8AC3E}">
        <p14:creationId xmlns:p14="http://schemas.microsoft.com/office/powerpoint/2010/main" val="125263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6AB9-0936-2C5B-8A38-3B9C657C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4548-288B-668C-86E9-17863DF1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8B25CE-C0DD-3E36-EF84-D80D2B45C8D6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5F72-5262-DD2F-7FF9-5DB943DA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12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BCC68E-FE88-4603-D68D-5C68F2F5EE92}"/>
              </a:ext>
            </a:extLst>
          </p:cNvPr>
          <p:cNvSpPr txBox="1">
            <a:spLocks/>
          </p:cNvSpPr>
          <p:nvPr/>
        </p:nvSpPr>
        <p:spPr>
          <a:xfrm>
            <a:off x="597550" y="1153999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programmers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to program the data plane 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Per-packet custom processing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EECF05-D420-12E0-16FC-7DB081D6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41" y="1765301"/>
            <a:ext cx="4669080" cy="32225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E2B69-365A-1078-1A8F-963E2595DCB9}"/>
              </a:ext>
            </a:extLst>
          </p:cNvPr>
          <p:cNvSpPr txBox="1"/>
          <p:nvPr/>
        </p:nvSpPr>
        <p:spPr>
          <a:xfrm>
            <a:off x="981244" y="6042680"/>
            <a:ext cx="9777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NetDev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0x14 - Creating an End-to-End Programming Model for Packet Forwarding. Available: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https://www.youtube.com/watch?v=fiBuao6YZl0&amp;t=631s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1152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6AB9-0936-2C5B-8A38-3B9C657C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4548-288B-668C-86E9-17863DF1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8B25CE-C0DD-3E36-EF84-D80D2B45C8D6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5F72-5262-DD2F-7FF9-5DB943DA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13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BCC68E-FE88-4603-D68D-5C68F2F5EE92}"/>
              </a:ext>
            </a:extLst>
          </p:cNvPr>
          <p:cNvSpPr txBox="1">
            <a:spLocks/>
          </p:cNvSpPr>
          <p:nvPr/>
        </p:nvSpPr>
        <p:spPr>
          <a:xfrm>
            <a:off x="597550" y="1153999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programmers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to program the data plane 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Per-packet custom processing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861B57-1D15-862A-D01C-626D64C1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0" y="3023921"/>
            <a:ext cx="6844818" cy="26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1E432-9425-CEE0-A7D6-5575FC10A922}"/>
              </a:ext>
            </a:extLst>
          </p:cNvPr>
          <p:cNvSpPr txBox="1"/>
          <p:nvPr/>
        </p:nvSpPr>
        <p:spPr>
          <a:xfrm>
            <a:off x="679527" y="6147737"/>
            <a:ext cx="10381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Xiaoqi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"Fine-grained queue measurement in the data plane."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15th International Conference on Emerging Networking Experiments And Technologies (</a:t>
            </a:r>
            <a:r>
              <a:rPr lang="en-US" sz="14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CoNEXT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2019.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</a:rPr>
              <a:t>P4-based Device Telemetry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58379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Device-based (e.g., SNMP)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Flow-based (e.g., NetFlow)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953F6-8B75-8E68-09F8-69A52434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950" y="2231413"/>
            <a:ext cx="3898129" cy="331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069BD-C558-2A40-8959-031EDCD1B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37" y="2300995"/>
            <a:ext cx="3572052" cy="32468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C5F60F-0CBA-A84D-3189-5C3B22C1FD8D}"/>
              </a:ext>
            </a:extLst>
          </p:cNvPr>
          <p:cNvCxnSpPr>
            <a:cxnSpLocks/>
          </p:cNvCxnSpPr>
          <p:nvPr/>
        </p:nvCxnSpPr>
        <p:spPr>
          <a:xfrm flipH="1" flipV="1">
            <a:off x="7728442" y="5214996"/>
            <a:ext cx="651629" cy="518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365747-7A4D-3E1F-EA3A-2CE7A98B4C9D}"/>
              </a:ext>
            </a:extLst>
          </p:cNvPr>
          <p:cNvSpPr txBox="1"/>
          <p:nvPr/>
        </p:nvSpPr>
        <p:spPr>
          <a:xfrm>
            <a:off x="6435524" y="5736109"/>
            <a:ext cx="387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/ 150 / 300 flows enter the network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099F76-7DBC-8EA1-8752-BD204C735AEB}"/>
              </a:ext>
            </a:extLst>
          </p:cNvPr>
          <p:cNvCxnSpPr>
            <a:cxnSpLocks/>
          </p:cNvCxnSpPr>
          <p:nvPr/>
        </p:nvCxnSpPr>
        <p:spPr>
          <a:xfrm flipV="1">
            <a:off x="8380071" y="5019924"/>
            <a:ext cx="363428" cy="700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0D4873-0CC9-E1E0-A758-72693C722667}"/>
              </a:ext>
            </a:extLst>
          </p:cNvPr>
          <p:cNvCxnSpPr>
            <a:cxnSpLocks/>
          </p:cNvCxnSpPr>
          <p:nvPr/>
        </p:nvCxnSpPr>
        <p:spPr>
          <a:xfrm flipV="1">
            <a:off x="8380071" y="5019924"/>
            <a:ext cx="965311" cy="71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ACF97A-2D81-FDB7-4DC5-1F20240309A0}"/>
              </a:ext>
            </a:extLst>
          </p:cNvPr>
          <p:cNvSpPr txBox="1"/>
          <p:nvPr/>
        </p:nvSpPr>
        <p:spPr>
          <a:xfrm>
            <a:off x="735006" y="6216252"/>
            <a:ext cx="10838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Kfoury, E.,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Crichigno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Bou-Harb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 (2023). P4BS: Leveraging Passive Measurements from P4 Switches to Dynamically Modify a Router’s Buffer Size.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Network and Service Management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563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232981" y="4966636"/>
            <a:ext cx="1090170" cy="1285704"/>
            <a:chOff x="8232981" y="4966636"/>
            <a:chExt cx="1090170" cy="12857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8409" y="4966636"/>
              <a:ext cx="819150" cy="8191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232981" y="5729120"/>
              <a:ext cx="1090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Log, Analyze</a:t>
              </a:r>
            </a:p>
            <a:p>
              <a:pPr algn="ctr"/>
              <a:r>
                <a:rPr lang="en-US" sz="1400" dirty="0"/>
                <a:t>Replay</a:t>
              </a:r>
            </a:p>
          </p:txBody>
        </p:sp>
      </p:grpSp>
      <p:pic>
        <p:nvPicPr>
          <p:cNvPr id="153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sp>
        <p:nvSpPr>
          <p:cNvPr id="261" name="Rounded Rectangle 260"/>
          <p:cNvSpPr/>
          <p:nvPr/>
        </p:nvSpPr>
        <p:spPr>
          <a:xfrm>
            <a:off x="2060144" y="1877776"/>
            <a:ext cx="3576163" cy="468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2"/>
                </a:solidFill>
              </a:rPr>
              <a:t>Add</a:t>
            </a:r>
            <a:r>
              <a:rPr lang="en-US" sz="1700" i="1" dirty="0">
                <a:solidFill>
                  <a:schemeClr val="tx2"/>
                </a:solidFill>
              </a:rPr>
              <a:t>: </a:t>
            </a:r>
            <a:r>
              <a:rPr lang="en-US" sz="1700" i="1" dirty="0" err="1">
                <a:solidFill>
                  <a:schemeClr val="tx2"/>
                </a:solidFill>
              </a:rPr>
              <a:t>SwitchID</a:t>
            </a:r>
            <a:r>
              <a:rPr lang="en-US" sz="1700" i="1" dirty="0">
                <a:solidFill>
                  <a:schemeClr val="tx2"/>
                </a:solidFill>
              </a:rPr>
              <a:t>, Arrival Time, </a:t>
            </a:r>
            <a:br>
              <a:rPr lang="en-US" sz="1700" i="1" dirty="0">
                <a:solidFill>
                  <a:schemeClr val="tx2"/>
                </a:solidFill>
              </a:rPr>
            </a:br>
            <a:r>
              <a:rPr lang="en-US" sz="1700" i="1" dirty="0">
                <a:solidFill>
                  <a:schemeClr val="tx2"/>
                </a:solidFill>
              </a:rPr>
              <a:t>Queue Delay, Matched Rules, </a:t>
            </a:r>
            <a:r>
              <a:rPr lang="is-IS" sz="1700" i="1" dirty="0">
                <a:solidFill>
                  <a:schemeClr val="tx2"/>
                </a:solidFill>
              </a:rPr>
              <a:t>…</a:t>
            </a:r>
            <a:endParaRPr lang="en-US" sz="1700" i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46590" y="2346388"/>
            <a:ext cx="3305260" cy="1232647"/>
            <a:chOff x="8219682" y="2400114"/>
            <a:chExt cx="3305260" cy="1232647"/>
          </a:xfrm>
        </p:grpSpPr>
        <p:cxnSp>
          <p:nvCxnSpPr>
            <p:cNvPr id="263" name="Straight Connector 262"/>
            <p:cNvCxnSpPr>
              <a:stCxn id="61" idx="0"/>
            </p:cNvCxnSpPr>
            <p:nvPr/>
          </p:nvCxnSpPr>
          <p:spPr>
            <a:xfrm flipH="1" flipV="1">
              <a:off x="8219682" y="2400114"/>
              <a:ext cx="1752322" cy="1232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61" idx="0"/>
            </p:cNvCxnSpPr>
            <p:nvPr/>
          </p:nvCxnSpPr>
          <p:spPr>
            <a:xfrm flipV="1">
              <a:off x="9972004" y="2400114"/>
              <a:ext cx="1552938" cy="1232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ounded Rectangle 59"/>
          <p:cNvSpPr/>
          <p:nvPr/>
        </p:nvSpPr>
        <p:spPr>
          <a:xfrm>
            <a:off x="2433274" y="3599847"/>
            <a:ext cx="404101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6" name="Group 5"/>
          <p:cNvGrpSpPr/>
          <p:nvPr/>
        </p:nvGrpSpPr>
        <p:grpSpPr>
          <a:xfrm>
            <a:off x="3696861" y="3579035"/>
            <a:ext cx="404101" cy="190500"/>
            <a:chOff x="3709917" y="3569367"/>
            <a:chExt cx="404101" cy="190500"/>
          </a:xfrm>
        </p:grpSpPr>
        <p:sp>
          <p:nvSpPr>
            <p:cNvPr id="61" name="Rounded Rectangle 60"/>
            <p:cNvSpPr/>
            <p:nvPr/>
          </p:nvSpPr>
          <p:spPr>
            <a:xfrm>
              <a:off x="3709917" y="3569367"/>
              <a:ext cx="404101" cy="1905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20952" y="3583914"/>
              <a:ext cx="49398" cy="16893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63966" y="2467467"/>
            <a:ext cx="404101" cy="190500"/>
            <a:chOff x="3709917" y="3569367"/>
            <a:chExt cx="404101" cy="190500"/>
          </a:xfrm>
        </p:grpSpPr>
        <p:sp>
          <p:nvSpPr>
            <p:cNvPr id="65" name="Rounded Rectangle 64"/>
            <p:cNvSpPr/>
            <p:nvPr/>
          </p:nvSpPr>
          <p:spPr>
            <a:xfrm>
              <a:off x="3709917" y="3569367"/>
              <a:ext cx="404101" cy="1905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020952" y="3583914"/>
              <a:ext cx="49398" cy="16893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57452" y="3583914"/>
              <a:ext cx="49398" cy="1689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8547306" y="3596378"/>
            <a:ext cx="404101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9" name="Group 8"/>
          <p:cNvGrpSpPr/>
          <p:nvPr/>
        </p:nvGrpSpPr>
        <p:grpSpPr>
          <a:xfrm>
            <a:off x="8737373" y="3610925"/>
            <a:ext cx="170366" cy="168936"/>
            <a:chOff x="8737373" y="3610925"/>
            <a:chExt cx="170366" cy="168936"/>
          </a:xfrm>
        </p:grpSpPr>
        <p:sp>
          <p:nvSpPr>
            <p:cNvPr id="72" name="Rounded Rectangle 71"/>
            <p:cNvSpPr/>
            <p:nvPr/>
          </p:nvSpPr>
          <p:spPr>
            <a:xfrm>
              <a:off x="8858341" y="3610925"/>
              <a:ext cx="49398" cy="16893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8794841" y="3610925"/>
              <a:ext cx="49398" cy="1689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8737373" y="3610925"/>
              <a:ext cx="49398" cy="16893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Connector 75"/>
          <p:cNvCxnSpPr>
            <a:stCxn id="7" idx="0"/>
            <a:endCxn id="229" idx="2"/>
          </p:cNvCxnSpPr>
          <p:nvPr/>
        </p:nvCxnSpPr>
        <p:spPr>
          <a:xfrm flipV="1">
            <a:off x="8777984" y="4054499"/>
            <a:ext cx="0" cy="9121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22576" y="3175262"/>
            <a:ext cx="15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Original Packet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080735" y="4413103"/>
            <a:ext cx="1509715" cy="1623794"/>
            <a:chOff x="9080735" y="4413103"/>
            <a:chExt cx="1509715" cy="16237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0735" y="4413103"/>
              <a:ext cx="1509715" cy="1509715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9425449" y="5729120"/>
              <a:ext cx="820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Visualize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BC254BF-4ABC-9E36-40B3-8096DDDE8DFE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Inband</a:t>
            </a:r>
            <a:r>
              <a:rPr lang="en-US" dirty="0"/>
              <a:t> Network Telemetry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117C1C-2F89-F604-1F5C-2468BBFA7648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56296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9BFBE4-BEB3-D5AC-A67E-8488F73536CD}"/>
              </a:ext>
            </a:extLst>
          </p:cNvPr>
          <p:cNvSpPr txBox="1"/>
          <p:nvPr/>
        </p:nvSpPr>
        <p:spPr>
          <a:xfrm>
            <a:off x="634958" y="6527154"/>
            <a:ext cx="9777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Tech Field Day - </a:t>
            </a:r>
            <a:r>
              <a:rPr lang="en-US" sz="140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Does the Internet Need a Programmable Forwarding Plane</a:t>
            </a:r>
          </a:p>
        </p:txBody>
      </p:sp>
    </p:spTree>
    <p:extLst>
      <p:ext uri="{BB962C8B-B14F-4D97-AF65-F5344CB8AC3E}">
        <p14:creationId xmlns:p14="http://schemas.microsoft.com/office/powerpoint/2010/main" val="21190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L 0.10351 -0.002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9258 -0.1636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0534 0.1655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0.10469 -0.00046 " pathEditMode="relative" ptsTypes="AA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00013 0.1951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60" grpId="0" animBg="1"/>
      <p:bldP spid="60" grpId="1" animBg="1"/>
      <p:bldP spid="71" grpId="0" animBg="1"/>
      <p:bldP spid="71" grpId="1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Telemetry Collection Issues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58379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generates a large amount of data (reports)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Collectors are not able to keep up with the high rates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CPU processing the reports becomes the bottleneck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Packets will be dropped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less insights</a:t>
            </a:r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9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Proposed Syste</a:t>
            </a:r>
            <a:r>
              <a:rPr lang="en-US" dirty="0"/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385870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leverages P4 switches to compute telemetry and flow-level metrics at line rate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switch then creates and sends reports using RDMA (RoCEv2) to a collector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F0FD1-7DEE-DEF3-02AE-7587B6690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04" y="2343933"/>
            <a:ext cx="6320742" cy="41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Proposed Syste</a:t>
            </a:r>
            <a:r>
              <a:rPr lang="en-US" dirty="0"/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385870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collector initializes threads that continuously iterate over fixed-size segments in the allocated buffer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Each thread parses its reports and updates a global hash table that tracks the metrics for all flows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42CE5-FBA8-ED57-D7F3-125C0BFC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12" y="2794102"/>
            <a:ext cx="5555125" cy="384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Metrics Computation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43795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calculates per-flow metrics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Some metrics computed exclusively by the data plane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Others derived by the collector using the metrics produced by the data plane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EDFD1-9EE7-986B-83DE-B34C08D8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465" y="3273863"/>
            <a:ext cx="5744579" cy="1949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C130FF-4047-29C7-1588-DC41F82AFC92}"/>
              </a:ext>
            </a:extLst>
          </p:cNvPr>
          <p:cNvSpPr txBox="1"/>
          <p:nvPr/>
        </p:nvSpPr>
        <p:spPr>
          <a:xfrm>
            <a:off x="2799466" y="2998447"/>
            <a:ext cx="561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dirty="0"/>
              <a:t>Raw metrics extracted/calculated by the data plane</a:t>
            </a:r>
          </a:p>
        </p:txBody>
      </p:sp>
    </p:spTree>
    <p:extLst>
      <p:ext uri="{BB962C8B-B14F-4D97-AF65-F5344CB8AC3E}">
        <p14:creationId xmlns:p14="http://schemas.microsoft.com/office/powerpoint/2010/main" val="366827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Network Telemetry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402074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telemetry provides valuable insights on the network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insights can be used for a variety of tasks: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Traffic engineering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Performance troubleshooting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Anomaly detection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Resource planning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Device-based (e.g., SNMP)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Flow-based (e.g., NetFlow)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8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Metrics Computation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43795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calculates per-flow metrics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Some metrics computed exclusively by the data plane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Others derived by the collector using the metrics produced by the data plane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EDFD1-9EE7-986B-83DE-B34C08D8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74252" y="2378134"/>
            <a:ext cx="5055348" cy="4320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C130FF-4047-29C7-1588-DC41F82AFC92}"/>
              </a:ext>
            </a:extLst>
          </p:cNvPr>
          <p:cNvSpPr txBox="1"/>
          <p:nvPr/>
        </p:nvSpPr>
        <p:spPr>
          <a:xfrm>
            <a:off x="983850" y="3884323"/>
            <a:ext cx="2349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dirty="0"/>
              <a:t>Derived metrics computed at the collector</a:t>
            </a:r>
          </a:p>
        </p:txBody>
      </p:sp>
    </p:spTree>
    <p:extLst>
      <p:ext uri="{BB962C8B-B14F-4D97-AF65-F5344CB8AC3E}">
        <p14:creationId xmlns:p14="http://schemas.microsoft.com/office/powerpoint/2010/main" val="33901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62A3C-35AD-84D2-F151-2DEC1DA86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22A4-DCFA-6C6A-26DA-F99A1B58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Flows at Scale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FA1E7C-FC2C-2A56-A1F5-5CDE9F22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4"/>
            <a:ext cx="10984849" cy="1928238"/>
          </a:xfrm>
        </p:spPr>
        <p:txBody>
          <a:bodyPr>
            <a:no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Count-Min Sketch (CMS) algorithm is used to track flows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CMS uses multiple hash functions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hash function takes as input the 5-tuple, which is used to identify a flow</a:t>
            </a:r>
          </a:p>
        </p:txBody>
      </p:sp>
      <p:pic>
        <p:nvPicPr>
          <p:cNvPr id="3" name="Content Placeholder 13">
            <a:extLst>
              <a:ext uri="{FF2B5EF4-FFF2-40B4-BE49-F238E27FC236}">
                <a16:creationId xmlns:a16="http://schemas.microsoft.com/office/drawing/2014/main" id="{FA288DB7-205E-6C23-9B90-8E4B1D60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69" y="2951922"/>
            <a:ext cx="6063361" cy="24914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4B6932-CFAB-3DB3-3FB7-91E5E8CC488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5120343" cy="1218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79EB2-97AD-E611-A6B2-7E1B63B5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7E47E-E788-C6ED-32CC-62738D7F2F47}"/>
              </a:ext>
            </a:extLst>
          </p:cNvPr>
          <p:cNvSpPr txBox="1"/>
          <p:nvPr/>
        </p:nvSpPr>
        <p:spPr>
          <a:xfrm>
            <a:off x="520890" y="3429000"/>
            <a:ext cx="4370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500" dirty="0"/>
              <a:t>: 	Depth  (# of hash functions)</a:t>
            </a:r>
          </a:p>
          <a:p>
            <a:pPr marL="690563" indent="-690563"/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500" dirty="0"/>
              <a:t>: 	Width (# of cells in each array)</a:t>
            </a:r>
          </a:p>
          <a:p>
            <a:pPr marL="690563" indent="-690563"/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/>
              <a:t>: 	Packet index, between 0-N</a:t>
            </a:r>
          </a:p>
          <a:p>
            <a:pPr marL="690563" indent="-690563"/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/>
              <a:t>: 	ID of a flow, using </a:t>
            </a:r>
            <a:r>
              <a:rPr lang="en-US" sz="1500" i="1" dirty="0" err="1"/>
              <a:t>i</a:t>
            </a:r>
            <a:r>
              <a:rPr lang="en-US" sz="1500" i="1" baseline="30000" dirty="0" err="1"/>
              <a:t>th</a:t>
            </a:r>
            <a:r>
              <a:rPr lang="en-US" sz="1500" dirty="0"/>
              <a:t> packet info.</a:t>
            </a:r>
          </a:p>
          <a:p>
            <a:pPr marL="690563" indent="-690563"/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500" dirty="0"/>
              <a:t>: 	estimated # of packets of flow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5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/>
              <a:t>, using hash function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500" dirty="0"/>
              <a:t>, after processing packet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618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B7D8-C88F-74DB-92DB-3A92429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0167-5906-057A-6B8D-C21B365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BC7949-483C-6B40-A4C3-9B2FC30F8A1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466024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55B51-6185-CCB8-9F6A-188A30F6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4"/>
            <a:ext cx="10984849" cy="2737730"/>
          </a:xfrm>
        </p:spPr>
        <p:txBody>
          <a:bodyPr>
            <a:no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sender and receiver are connected to a legacy router (Juniper MX 204)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An optical tap forwards all the packets to a P4 switch (Intel Tofino)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collector is connected to the P4 switch through an RDMA-capable </a:t>
            </a:r>
            <a:r>
              <a:rPr lang="en-US" dirty="0" err="1"/>
              <a:t>SmartNIC</a:t>
            </a:r>
            <a:r>
              <a:rPr lang="en-US" dirty="0"/>
              <a:t> (NVIDIA BlueField-2)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B8BA5F-98DC-5C7F-13FE-83289AC0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DE68A-1443-CB7C-ACDD-E4FB1E05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22" y="2890591"/>
            <a:ext cx="6314954" cy="33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B7D8-C88F-74DB-92DB-3A92429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0167-5906-057A-6B8D-C21B365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Measurements Accuracy with Real Traces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BC7949-483C-6B40-A4C3-9B2FC30F8A1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870540" cy="24172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55B51-6185-CCB8-9F6A-188A30F6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5710653" cy="4958015"/>
          </a:xfrm>
        </p:spPr>
        <p:txBody>
          <a:bodyPr>
            <a:no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Traces are obtained from Measurements and Analyses on the WIDE Internet (MAWI)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Average rate is 2989 Mbps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Coefficient of determination (R2) is used to quantify how close the measured values are from real values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B8BA5F-98DC-5C7F-13FE-83289AC0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A0083-FFBD-21A7-817D-3416A0E3C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234" y="1025872"/>
            <a:ext cx="4998166" cy="551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EE44E-0FF5-F08A-AFB1-1A204A378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4" y="4355538"/>
            <a:ext cx="3136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B7D8-C88F-74DB-92DB-3A92429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0167-5906-057A-6B8D-C21B365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Responsiveness to Flow Dynamics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BC7949-483C-6B40-A4C3-9B2FC30F8A1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870540" cy="24172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55B51-6185-CCB8-9F6A-188A30F6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710917" cy="4958015"/>
          </a:xfrm>
        </p:spPr>
        <p:txBody>
          <a:bodyPr>
            <a:no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high-rate trace is replayed while simultaneously starting two iPerf3 flows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gray striped bars indicate periods when the rates change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Rate limiting is controlled via the Linux TC queue disciplines (</a:t>
            </a:r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) only for the iPerf3 flows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B8BA5F-98DC-5C7F-13FE-83289AC0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2E33B-F806-5977-9CAD-54E6993C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94" y="2780830"/>
            <a:ext cx="6236825" cy="36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9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B7D8-C88F-74DB-92DB-3A92429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0167-5906-057A-6B8D-C21B365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Rate Throughput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BC7949-483C-6B40-A4C3-9B2FC30F8A1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5872697" cy="16003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55B51-6185-CCB8-9F6A-188A30F6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710917" cy="4958015"/>
          </a:xfrm>
        </p:spPr>
        <p:txBody>
          <a:bodyPr>
            <a:no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report count varies based on the nature of the trace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trace with many data transfers will have more ACKs, leading to more reports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Average number of reports in MAWI traces is in the O(100K)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can write ~20 million reports per second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B8BA5F-98DC-5C7F-13FE-83289AC0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9FE18-0376-92F3-D60D-E0D98248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57" y="2918741"/>
            <a:ext cx="68453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5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B7D8-C88F-74DB-92DB-3A92429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0167-5906-057A-6B8D-C21B365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with </a:t>
            </a:r>
            <a:r>
              <a:rPr lang="en-US" dirty="0" err="1"/>
              <a:t>Zeek</a:t>
            </a:r>
            <a:r>
              <a:rPr lang="en-US" dirty="0"/>
              <a:t> NSM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BC7949-483C-6B40-A4C3-9B2FC30F8A1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5872697" cy="16003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55B51-6185-CCB8-9F6A-188A30F69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710917" cy="4958015"/>
          </a:xfrm>
        </p:spPr>
        <p:txBody>
          <a:bodyPr>
            <a:no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Zeek</a:t>
            </a:r>
            <a:r>
              <a:rPr lang="en-US" dirty="0"/>
              <a:t> Network Security Monitor (NSM) is a widely used network monitoring system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Zeek</a:t>
            </a:r>
            <a:r>
              <a:rPr lang="en-US" dirty="0"/>
              <a:t> can summarize connection statistics observed in a network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is compared against </a:t>
            </a:r>
            <a:r>
              <a:rPr lang="en-US" dirty="0" err="1"/>
              <a:t>Zeek</a:t>
            </a:r>
            <a:r>
              <a:rPr lang="en-US" dirty="0"/>
              <a:t> using the same threading configuration (4 CPU cores)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As the packet rate increases, </a:t>
            </a:r>
            <a:r>
              <a:rPr lang="en-US" dirty="0" err="1"/>
              <a:t>Zeek</a:t>
            </a:r>
            <a:r>
              <a:rPr lang="en-US" dirty="0"/>
              <a:t> experiences growing packet losses due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B8BA5F-98DC-5C7F-13FE-83289AC0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2B5A1-30C8-D5DD-A467-206EC23D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75" y="3407048"/>
            <a:ext cx="67564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3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142" y="1069592"/>
            <a:ext cx="10929716" cy="4718815"/>
          </a:xfrm>
        </p:spPr>
        <p:txBody>
          <a:bodyPr>
            <a:normAutofit/>
          </a:bodyPr>
          <a:lstStyle/>
          <a:p>
            <a:pPr marL="233357" indent="-233357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the U.S. National Science Foundation (NSF), under awards 2346726, 2417823, and 2403360 </a:t>
            </a:r>
          </a:p>
          <a:p>
            <a:pPr marL="233357" indent="-233357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authors would also like to acknowledge the FABRIC team.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3C0D9-AC72-44F5-90CD-A581CECC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00" y="3429000"/>
            <a:ext cx="2649007" cy="1936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3EB367-88D5-AFD9-1EEC-59AFFC36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1"/>
            <a:ext cx="10984850" cy="888999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B311CA-910C-D2AE-0B60-BB6381D53B3F}"/>
              </a:ext>
            </a:extLst>
          </p:cNvPr>
          <p:cNvCxnSpPr>
            <a:cxnSpLocks/>
          </p:cNvCxnSpPr>
          <p:nvPr/>
        </p:nvCxnSpPr>
        <p:spPr>
          <a:xfrm>
            <a:off x="603575" y="876301"/>
            <a:ext cx="40537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2" descr="FABRIC Portal">
            <a:extLst>
              <a:ext uri="{FF2B5EF4-FFF2-40B4-BE49-F238E27FC236}">
                <a16:creationId xmlns:a16="http://schemas.microsoft.com/office/drawing/2014/main" id="{E8995AA0-C1C3-5656-C0EE-1B1BA7A3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74" y="3992562"/>
            <a:ext cx="56578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79CE3-868A-428D-1B7E-8EC570C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Traditional Telemetry Methods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3009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Device-based (e.g., SNMP)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28479-4F5F-507C-6863-80AB51C4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040" y="2634480"/>
            <a:ext cx="7905920" cy="275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357CA-CAC3-4EA0-9BB8-0C4916487977}"/>
              </a:ext>
            </a:extLst>
          </p:cNvPr>
          <p:cNvSpPr txBox="1"/>
          <p:nvPr/>
        </p:nvSpPr>
        <p:spPr>
          <a:xfrm>
            <a:off x="735006" y="6216252"/>
            <a:ext cx="10838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Kfoury, E.,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Crichigno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Bou-Harb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 (2023). P4BS: Leveraging Passive Measurements from P4 Switches to Dynamically Modify a Router’s Buffer Size.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Network and Service Management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295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9702653" y="2896126"/>
            <a:ext cx="710289" cy="2032228"/>
            <a:chOff x="2133452" y="2908825"/>
            <a:chExt cx="710289" cy="2032228"/>
          </a:xfrm>
        </p:grpSpPr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2133452" y="4685265"/>
              <a:ext cx="710289" cy="255788"/>
              <a:chOff x="12523788" y="-511175"/>
              <a:chExt cx="13454062" cy="4845051"/>
            </a:xfrm>
          </p:grpSpPr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67" name="Group 166"/>
            <p:cNvGrpSpPr>
              <a:grpSpLocks noChangeAspect="1"/>
            </p:cNvGrpSpPr>
            <p:nvPr/>
          </p:nvGrpSpPr>
          <p:grpSpPr>
            <a:xfrm>
              <a:off x="2133452" y="4431487"/>
              <a:ext cx="710289" cy="255788"/>
              <a:chOff x="12523788" y="-511175"/>
              <a:chExt cx="13454062" cy="4845051"/>
            </a:xfrm>
          </p:grpSpPr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2133452" y="4177710"/>
              <a:ext cx="710289" cy="255788"/>
              <a:chOff x="12523788" y="-511175"/>
              <a:chExt cx="13454062" cy="4845051"/>
            </a:xfrm>
          </p:grpSpPr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69" name="Group 168"/>
            <p:cNvGrpSpPr>
              <a:grpSpLocks noChangeAspect="1"/>
            </p:cNvGrpSpPr>
            <p:nvPr/>
          </p:nvGrpSpPr>
          <p:grpSpPr>
            <a:xfrm>
              <a:off x="2133452" y="3923933"/>
              <a:ext cx="710289" cy="255788"/>
              <a:chOff x="12523788" y="-511175"/>
              <a:chExt cx="13454062" cy="4845051"/>
            </a:xfrm>
          </p:grpSpPr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70" name="Group 169"/>
            <p:cNvGrpSpPr>
              <a:grpSpLocks noChangeAspect="1"/>
            </p:cNvGrpSpPr>
            <p:nvPr/>
          </p:nvGrpSpPr>
          <p:grpSpPr>
            <a:xfrm>
              <a:off x="2133452" y="3416379"/>
              <a:ext cx="710289" cy="255788"/>
              <a:chOff x="12523788" y="-511175"/>
              <a:chExt cx="13454062" cy="4845051"/>
            </a:xfrm>
          </p:grpSpPr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2133452" y="3162602"/>
              <a:ext cx="710289" cy="255788"/>
              <a:chOff x="12523788" y="-511175"/>
              <a:chExt cx="13454062" cy="4845051"/>
            </a:xfrm>
          </p:grpSpPr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72" name="Group 171"/>
            <p:cNvGrpSpPr>
              <a:grpSpLocks noChangeAspect="1"/>
            </p:cNvGrpSpPr>
            <p:nvPr/>
          </p:nvGrpSpPr>
          <p:grpSpPr>
            <a:xfrm>
              <a:off x="2133452" y="2908825"/>
              <a:ext cx="710289" cy="255788"/>
              <a:chOff x="12523788" y="-511175"/>
              <a:chExt cx="13454062" cy="4845051"/>
            </a:xfrm>
          </p:grpSpPr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33453" y="2908826"/>
            <a:ext cx="710289" cy="2032228"/>
            <a:chOff x="2133452" y="2908825"/>
            <a:chExt cx="710289" cy="2032228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2133452" y="4685265"/>
              <a:ext cx="710289" cy="255788"/>
              <a:chOff x="12523788" y="-511175"/>
              <a:chExt cx="13454062" cy="4845051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133452" y="4431487"/>
              <a:ext cx="710289" cy="255788"/>
              <a:chOff x="12523788" y="-511175"/>
              <a:chExt cx="13454062" cy="4845051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2133452" y="4177710"/>
              <a:ext cx="710289" cy="255788"/>
              <a:chOff x="12523788" y="-511175"/>
              <a:chExt cx="13454062" cy="4845051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2133452" y="3923933"/>
              <a:ext cx="710289" cy="255788"/>
              <a:chOff x="12523788" y="-511175"/>
              <a:chExt cx="13454062" cy="4845051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2133452" y="3416379"/>
              <a:ext cx="710289" cy="255788"/>
              <a:chOff x="12523788" y="-511175"/>
              <a:chExt cx="13454062" cy="4845051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2133452" y="3162602"/>
              <a:ext cx="710289" cy="255788"/>
              <a:chOff x="12523788" y="-511175"/>
              <a:chExt cx="13454062" cy="4845051"/>
            </a:xfrm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2133452" y="2908825"/>
              <a:ext cx="710289" cy="255788"/>
              <a:chOff x="12523788" y="-511175"/>
              <a:chExt cx="13454062" cy="4845051"/>
            </a:xfrm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4435076" y="2006815"/>
            <a:ext cx="3585828" cy="367073"/>
            <a:chOff x="4435075" y="2006815"/>
            <a:chExt cx="3585827" cy="367073"/>
          </a:xfrm>
        </p:grpSpPr>
        <p:sp>
          <p:nvSpPr>
            <p:cNvPr id="253" name="TextBox 252"/>
            <p:cNvSpPr txBox="1"/>
            <p:nvPr/>
          </p:nvSpPr>
          <p:spPr>
            <a:xfrm>
              <a:off x="4825028" y="2006815"/>
              <a:ext cx="31958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“</a:t>
              </a:r>
              <a:r>
                <a:rPr lang="en-US" sz="1700" i="1" dirty="0"/>
                <a:t>Which path did my packet take</a:t>
              </a:r>
              <a:r>
                <a:rPr lang="en-US" sz="1700" dirty="0"/>
                <a:t>?”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55" name="Rounded Rectangle 254"/>
          <p:cNvSpPr/>
          <p:nvPr/>
        </p:nvSpPr>
        <p:spPr>
          <a:xfrm>
            <a:off x="2924106" y="36066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57" name="Rounded Rectangle 256"/>
          <p:cNvSpPr/>
          <p:nvPr/>
        </p:nvSpPr>
        <p:spPr>
          <a:xfrm>
            <a:off x="2924106" y="35939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58" name="Rounded Rectangle 257"/>
          <p:cNvSpPr/>
          <p:nvPr/>
        </p:nvSpPr>
        <p:spPr>
          <a:xfrm>
            <a:off x="2924106" y="35939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59" name="Rounded Rectangle 258"/>
          <p:cNvSpPr/>
          <p:nvPr/>
        </p:nvSpPr>
        <p:spPr>
          <a:xfrm>
            <a:off x="2911406" y="35939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60" name="Rounded Rectangle 259"/>
          <p:cNvSpPr/>
          <p:nvPr/>
        </p:nvSpPr>
        <p:spPr>
          <a:xfrm>
            <a:off x="9071641" y="3644757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61" name="Rounded Rectangle 260"/>
          <p:cNvSpPr/>
          <p:nvPr/>
        </p:nvSpPr>
        <p:spPr>
          <a:xfrm>
            <a:off x="8068689" y="1697158"/>
            <a:ext cx="3678659" cy="7029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solidFill>
                  <a:schemeClr val="tx2"/>
                </a:solidFill>
              </a:rPr>
              <a:t>“I visited Switch 1 @780ns, </a:t>
            </a:r>
            <a:br>
              <a:rPr lang="en-US" sz="1700" i="1" dirty="0">
                <a:solidFill>
                  <a:schemeClr val="tx2"/>
                </a:solidFill>
              </a:rPr>
            </a:br>
            <a:r>
              <a:rPr lang="en-US" sz="1700" i="1" dirty="0">
                <a:solidFill>
                  <a:schemeClr val="tx2"/>
                </a:solidFill>
              </a:rPr>
              <a:t>Switch 9 @1.3µs, Switch 12 @2.4µs”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19682" y="2400113"/>
            <a:ext cx="3305261" cy="1244643"/>
            <a:chOff x="8219681" y="2400113"/>
            <a:chExt cx="3305261" cy="1244643"/>
          </a:xfrm>
        </p:grpSpPr>
        <p:cxnSp>
          <p:nvCxnSpPr>
            <p:cNvPr id="263" name="Straight Connector 262"/>
            <p:cNvCxnSpPr>
              <a:stCxn id="260" idx="0"/>
            </p:cNvCxnSpPr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0" idx="0"/>
            </p:cNvCxnSpPr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4435077" y="5827573"/>
            <a:ext cx="3765429" cy="367073"/>
            <a:chOff x="4435075" y="2006815"/>
            <a:chExt cx="3765428" cy="367073"/>
          </a:xfrm>
        </p:grpSpPr>
        <p:sp>
          <p:nvSpPr>
            <p:cNvPr id="232" name="TextBox 231"/>
            <p:cNvSpPr txBox="1"/>
            <p:nvPr/>
          </p:nvSpPr>
          <p:spPr>
            <a:xfrm>
              <a:off x="4825028" y="2006815"/>
              <a:ext cx="337547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“</a:t>
              </a:r>
              <a:r>
                <a:rPr lang="en-US" sz="1700" i="1" dirty="0"/>
                <a:t>Which rules did my packet follow</a:t>
              </a:r>
              <a:r>
                <a:rPr lang="en-US" sz="1700" dirty="0"/>
                <a:t>?”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 flipV="1">
            <a:off x="8230506" y="3841725"/>
            <a:ext cx="3305261" cy="1244643"/>
            <a:chOff x="8219681" y="2400113"/>
            <a:chExt cx="3305261" cy="1244643"/>
          </a:xfrm>
        </p:grpSpPr>
        <p:cxnSp>
          <p:nvCxnSpPr>
            <p:cNvPr id="247" name="Straight Connector 246"/>
            <p:cNvCxnSpPr/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Rounded Rectangle 249"/>
          <p:cNvSpPr/>
          <p:nvPr/>
        </p:nvSpPr>
        <p:spPr>
          <a:xfrm>
            <a:off x="8026400" y="5098569"/>
            <a:ext cx="3808839" cy="6950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solidFill>
                  <a:schemeClr val="tx2"/>
                </a:solidFill>
              </a:rPr>
              <a:t>“In Switch 1, I followed rules 75 and 250. In Switch 9, I followed rules 3 and 80. ”</a:t>
            </a:r>
          </a:p>
        </p:txBody>
      </p:sp>
      <p:graphicFrame>
        <p:nvGraphicFramePr>
          <p:cNvPr id="256" name="Table 255"/>
          <p:cNvGraphicFramePr>
            <a:graphicFrameLocks noGrp="1"/>
          </p:cNvGraphicFramePr>
          <p:nvPr/>
        </p:nvGraphicFramePr>
        <p:xfrm>
          <a:off x="2786657" y="4499111"/>
          <a:ext cx="158813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192.168.0/24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62" name="Group 261"/>
          <p:cNvGrpSpPr/>
          <p:nvPr/>
        </p:nvGrpSpPr>
        <p:grpSpPr>
          <a:xfrm flipV="1">
            <a:off x="2786657" y="4002801"/>
            <a:ext cx="1570021" cy="461247"/>
            <a:chOff x="6388391" y="2189073"/>
            <a:chExt cx="4400817" cy="1455683"/>
          </a:xfrm>
        </p:grpSpPr>
        <p:cxnSp>
          <p:nvCxnSpPr>
            <p:cNvPr id="264" name="Straight Connector 263"/>
            <p:cNvCxnSpPr/>
            <p:nvPr/>
          </p:nvCxnSpPr>
          <p:spPr>
            <a:xfrm flipH="1" flipV="1">
              <a:off x="6388391" y="2189073"/>
              <a:ext cx="2803905" cy="1455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V="1">
              <a:off x="9192291" y="2189073"/>
              <a:ext cx="1596917" cy="1455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47B42DD8-6758-B976-CDA8-458EA85F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Telemetry Information is Hard to Find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A8DB452-FE45-3887-AF16-5658185CE328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78208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633527D-2BDA-6AE0-FDB5-7C3A8E04B5B3}"/>
              </a:ext>
            </a:extLst>
          </p:cNvPr>
          <p:cNvSpPr txBox="1"/>
          <p:nvPr/>
        </p:nvSpPr>
        <p:spPr>
          <a:xfrm>
            <a:off x="634958" y="6527154"/>
            <a:ext cx="9777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Tech Field Day - </a:t>
            </a:r>
            <a:r>
              <a:rPr lang="en-US" sz="140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Does the Internet Need a Programmable Forwarding Plane</a:t>
            </a:r>
          </a:p>
        </p:txBody>
      </p:sp>
    </p:spTree>
    <p:extLst>
      <p:ext uri="{BB962C8B-B14F-4D97-AF65-F5344CB8AC3E}">
        <p14:creationId xmlns:p14="http://schemas.microsoft.com/office/powerpoint/2010/main" val="3990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92 C 0.0543 -0.003 0.03385 -0.00277 0.06068 -0.00277 L 0.08568 -0.00277 L 0.22943 -0.14722 L 0.30755 -0.14722 L 0.45026 0.00834 L 0.54714 0.00649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69 C 0.0543 -0.00301 0.03385 -0.00277 0.06068 -0.00277 L 0.08568 -0.00277 L 0.22943 -0.14722 L 0.30755 -0.14722 L 0.45026 0.00834 L 0.54714 0.00648 " pathEditMode="relative" rAng="0" ptsTypes="AAAAAAAA">
                                      <p:cBhvr>
                                        <p:cTn id="2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6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69 C 0.0543 -0.00301 0.03385 -0.00277 0.06068 -0.00277 L 0.08568 -0.00277 L 0.22943 -0.14722 L 0.30755 -0.14722 L 0.45026 0.00834 L 0.54714 0.00648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6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69 C 0.05429 -0.00301 0.03385 -0.00277 0.06068 -0.00277 L 0.08568 -0.00277 L 0.22943 -0.14722 L 0.30755 -0.14722 L 0.45026 0.00834 L 0.54713 0.00648 " pathEditMode="relative" rAng="0" ptsTypes="AAAAAAAA">
                                      <p:cBhvr>
                                        <p:cTn id="32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6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5" grpId="0" animBg="1"/>
      <p:bldP spid="255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1" grpId="0" animBg="1"/>
      <p:bldP spid="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3117255" y="2006815"/>
            <a:ext cx="4889902" cy="367073"/>
            <a:chOff x="4435075" y="2006815"/>
            <a:chExt cx="4889904" cy="367073"/>
          </a:xfrm>
        </p:grpSpPr>
        <p:sp>
          <p:nvSpPr>
            <p:cNvPr id="253" name="TextBox 252"/>
            <p:cNvSpPr txBox="1"/>
            <p:nvPr/>
          </p:nvSpPr>
          <p:spPr>
            <a:xfrm>
              <a:off x="4825028" y="2006815"/>
              <a:ext cx="449995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“</a:t>
              </a:r>
              <a:r>
                <a:rPr lang="en-US" sz="1700" i="1" dirty="0"/>
                <a:t>How long did </a:t>
              </a:r>
              <a:r>
                <a:rPr lang="en-US" sz="1700" i="1"/>
                <a:t>my packet queue </a:t>
              </a:r>
              <a:r>
                <a:rPr lang="en-US" sz="1700" i="1" dirty="0"/>
                <a:t>at each switch</a:t>
              </a:r>
              <a:r>
                <a:rPr lang="en-US" sz="1700" dirty="0"/>
                <a:t>?”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60" name="Rounded Rectangle 259"/>
          <p:cNvSpPr/>
          <p:nvPr/>
        </p:nvSpPr>
        <p:spPr>
          <a:xfrm>
            <a:off x="9071641" y="3644757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61" name="Rounded Rectangle 260"/>
          <p:cNvSpPr/>
          <p:nvPr/>
        </p:nvSpPr>
        <p:spPr>
          <a:xfrm>
            <a:off x="8133237" y="1931502"/>
            <a:ext cx="3576163" cy="468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solidFill>
                  <a:schemeClr val="tx2"/>
                </a:solidFill>
              </a:rPr>
              <a:t>“Delay: 100ns, 200ns, </a:t>
            </a:r>
            <a:r>
              <a:rPr lang="en-US" sz="1700" i="1" dirty="0">
                <a:solidFill>
                  <a:srgbClr val="FF0000"/>
                </a:solidFill>
              </a:rPr>
              <a:t>19740ns</a:t>
            </a:r>
            <a:r>
              <a:rPr lang="en-US" sz="1700" i="1" dirty="0">
                <a:solidFill>
                  <a:schemeClr val="tx2"/>
                </a:solidFill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19682" y="2400113"/>
            <a:ext cx="3305261" cy="1244643"/>
            <a:chOff x="8219681" y="2400113"/>
            <a:chExt cx="3305261" cy="1244643"/>
          </a:xfrm>
        </p:grpSpPr>
        <p:cxnSp>
          <p:nvCxnSpPr>
            <p:cNvPr id="263" name="Straight Connector 262"/>
            <p:cNvCxnSpPr>
              <a:stCxn id="260" idx="0"/>
            </p:cNvCxnSpPr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0" idx="0"/>
            </p:cNvCxnSpPr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Freeform 275"/>
          <p:cNvSpPr/>
          <p:nvPr/>
        </p:nvSpPr>
        <p:spPr>
          <a:xfrm>
            <a:off x="7791818" y="4893257"/>
            <a:ext cx="2796489" cy="1460544"/>
          </a:xfrm>
          <a:custGeom>
            <a:avLst/>
            <a:gdLst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35397 w 2800371"/>
              <a:gd name="connsiteY86" fmla="*/ 120391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71941 w 2800371"/>
              <a:gd name="connsiteY85" fmla="*/ 1454581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342458 w 2800371"/>
              <a:gd name="connsiteY86" fmla="*/ 1415745 h 1458111"/>
              <a:gd name="connsiteX87" fmla="*/ 172994 w 2800371"/>
              <a:gd name="connsiteY87" fmla="*/ 1313360 h 1458111"/>
              <a:gd name="connsiteX88" fmla="*/ 141220 w 2800371"/>
              <a:gd name="connsiteY88" fmla="*/ 1341604 h 1458111"/>
              <a:gd name="connsiteX89" fmla="*/ 95323 w 2800371"/>
              <a:gd name="connsiteY89" fmla="*/ 1359257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7729"/>
              <a:gd name="connsiteX1" fmla="*/ 7061 w 2800371"/>
              <a:gd name="connsiteY1" fmla="*/ 1331013 h 1467729"/>
              <a:gd name="connsiteX2" fmla="*/ 52957 w 2800371"/>
              <a:gd name="connsiteY2" fmla="*/ 1309830 h 1467729"/>
              <a:gd name="connsiteX3" fmla="*/ 67079 w 2800371"/>
              <a:gd name="connsiteY3" fmla="*/ 1306299 h 1467729"/>
              <a:gd name="connsiteX4" fmla="*/ 102384 w 2800371"/>
              <a:gd name="connsiteY4" fmla="*/ 1320421 h 1467729"/>
              <a:gd name="connsiteX5" fmla="*/ 123567 w 2800371"/>
              <a:gd name="connsiteY5" fmla="*/ 1334543 h 1467729"/>
              <a:gd name="connsiteX6" fmla="*/ 165933 w 2800371"/>
              <a:gd name="connsiteY6" fmla="*/ 1331013 h 1467729"/>
              <a:gd name="connsiteX7" fmla="*/ 194177 w 2800371"/>
              <a:gd name="connsiteY7" fmla="*/ 1316891 h 1467729"/>
              <a:gd name="connsiteX8" fmla="*/ 208299 w 2800371"/>
              <a:gd name="connsiteY8" fmla="*/ 1313360 h 1467729"/>
              <a:gd name="connsiteX9" fmla="*/ 240074 w 2800371"/>
              <a:gd name="connsiteY9" fmla="*/ 1306299 h 1467729"/>
              <a:gd name="connsiteX10" fmla="*/ 275379 w 2800371"/>
              <a:gd name="connsiteY10" fmla="*/ 1309830 h 1467729"/>
              <a:gd name="connsiteX11" fmla="*/ 293031 w 2800371"/>
              <a:gd name="connsiteY11" fmla="*/ 1316891 h 1467729"/>
              <a:gd name="connsiteX12" fmla="*/ 310684 w 2800371"/>
              <a:gd name="connsiteY12" fmla="*/ 1309830 h 1467729"/>
              <a:gd name="connsiteX13" fmla="*/ 353050 w 2800371"/>
              <a:gd name="connsiteY13" fmla="*/ 1302769 h 1467729"/>
              <a:gd name="connsiteX14" fmla="*/ 427190 w 2800371"/>
              <a:gd name="connsiteY14" fmla="*/ 1313360 h 1467729"/>
              <a:gd name="connsiteX15" fmla="*/ 451904 w 2800371"/>
              <a:gd name="connsiteY15" fmla="*/ 1320421 h 1467729"/>
              <a:gd name="connsiteX16" fmla="*/ 554289 w 2800371"/>
              <a:gd name="connsiteY16" fmla="*/ 1309830 h 1467729"/>
              <a:gd name="connsiteX17" fmla="*/ 586063 w 2800371"/>
              <a:gd name="connsiteY17" fmla="*/ 1285116 h 1467729"/>
              <a:gd name="connsiteX18" fmla="*/ 617838 w 2800371"/>
              <a:gd name="connsiteY18" fmla="*/ 1260403 h 1467729"/>
              <a:gd name="connsiteX19" fmla="*/ 631960 w 2800371"/>
              <a:gd name="connsiteY19" fmla="*/ 1235689 h 1467729"/>
              <a:gd name="connsiteX20" fmla="*/ 649612 w 2800371"/>
              <a:gd name="connsiteY20" fmla="*/ 1214506 h 1467729"/>
              <a:gd name="connsiteX21" fmla="*/ 670795 w 2800371"/>
              <a:gd name="connsiteY21" fmla="*/ 1207445 h 1467729"/>
              <a:gd name="connsiteX22" fmla="*/ 720222 w 2800371"/>
              <a:gd name="connsiteY22" fmla="*/ 1218037 h 1467729"/>
              <a:gd name="connsiteX23" fmla="*/ 741405 w 2800371"/>
              <a:gd name="connsiteY23" fmla="*/ 1242750 h 1467729"/>
              <a:gd name="connsiteX24" fmla="*/ 751997 w 2800371"/>
              <a:gd name="connsiteY24" fmla="*/ 1249811 h 1467729"/>
              <a:gd name="connsiteX25" fmla="*/ 882625 w 2800371"/>
              <a:gd name="connsiteY25" fmla="*/ 1260403 h 1467729"/>
              <a:gd name="connsiteX26" fmla="*/ 914400 w 2800371"/>
              <a:gd name="connsiteY26" fmla="*/ 1295708 h 1467729"/>
              <a:gd name="connsiteX27" fmla="*/ 935583 w 2800371"/>
              <a:gd name="connsiteY27" fmla="*/ 1306299 h 1467729"/>
              <a:gd name="connsiteX28" fmla="*/ 963827 w 2800371"/>
              <a:gd name="connsiteY28" fmla="*/ 1313360 h 1467729"/>
              <a:gd name="connsiteX29" fmla="*/ 1016784 w 2800371"/>
              <a:gd name="connsiteY29" fmla="*/ 1239220 h 1467729"/>
              <a:gd name="connsiteX30" fmla="*/ 1073272 w 2800371"/>
              <a:gd name="connsiteY30" fmla="*/ 1182732 h 1467729"/>
              <a:gd name="connsiteX31" fmla="*/ 1105047 w 2800371"/>
              <a:gd name="connsiteY31" fmla="*/ 1172140 h 1467729"/>
              <a:gd name="connsiteX32" fmla="*/ 1154474 w 2800371"/>
              <a:gd name="connsiteY32" fmla="*/ 1175671 h 1467729"/>
              <a:gd name="connsiteX33" fmla="*/ 1179187 w 2800371"/>
              <a:gd name="connsiteY33" fmla="*/ 1196854 h 1467729"/>
              <a:gd name="connsiteX34" fmla="*/ 1193309 w 2800371"/>
              <a:gd name="connsiteY34" fmla="*/ 1207445 h 1467729"/>
              <a:gd name="connsiteX35" fmla="*/ 1218023 w 2800371"/>
              <a:gd name="connsiteY35" fmla="*/ 1225098 h 1467729"/>
              <a:gd name="connsiteX36" fmla="*/ 1228614 w 2800371"/>
              <a:gd name="connsiteY36" fmla="*/ 1242750 h 1467729"/>
              <a:gd name="connsiteX37" fmla="*/ 1232145 w 2800371"/>
              <a:gd name="connsiteY37" fmla="*/ 1253342 h 1467729"/>
              <a:gd name="connsiteX38" fmla="*/ 1253328 w 2800371"/>
              <a:gd name="connsiteY38" fmla="*/ 1274525 h 1467729"/>
              <a:gd name="connsiteX39" fmla="*/ 1299224 w 2800371"/>
              <a:gd name="connsiteY39" fmla="*/ 1263933 h 1467729"/>
              <a:gd name="connsiteX40" fmla="*/ 1313346 w 2800371"/>
              <a:gd name="connsiteY40" fmla="*/ 1239220 h 1467729"/>
              <a:gd name="connsiteX41" fmla="*/ 1327468 w 2800371"/>
              <a:gd name="connsiteY41" fmla="*/ 1218037 h 1467729"/>
              <a:gd name="connsiteX42" fmla="*/ 1338060 w 2800371"/>
              <a:gd name="connsiteY42" fmla="*/ 1200384 h 1467729"/>
              <a:gd name="connsiteX43" fmla="*/ 1348651 w 2800371"/>
              <a:gd name="connsiteY43" fmla="*/ 1165079 h 1467729"/>
              <a:gd name="connsiteX44" fmla="*/ 1355713 w 2800371"/>
              <a:gd name="connsiteY44" fmla="*/ 1150957 h 1467729"/>
              <a:gd name="connsiteX45" fmla="*/ 1398079 w 2800371"/>
              <a:gd name="connsiteY45" fmla="*/ 1052103 h 1467729"/>
              <a:gd name="connsiteX46" fmla="*/ 1419262 w 2800371"/>
              <a:gd name="connsiteY46" fmla="*/ 1030920 h 1467729"/>
              <a:gd name="connsiteX47" fmla="*/ 1443975 w 2800371"/>
              <a:gd name="connsiteY47" fmla="*/ 935597 h 1467729"/>
              <a:gd name="connsiteX48" fmla="*/ 1454567 w 2800371"/>
              <a:gd name="connsiteY48" fmla="*/ 907353 h 1467729"/>
              <a:gd name="connsiteX49" fmla="*/ 1461628 w 2800371"/>
              <a:gd name="connsiteY49" fmla="*/ 886170 h 1467729"/>
              <a:gd name="connsiteX50" fmla="*/ 1475750 w 2800371"/>
              <a:gd name="connsiteY50" fmla="*/ 850865 h 1467729"/>
              <a:gd name="connsiteX51" fmla="*/ 1500463 w 2800371"/>
              <a:gd name="connsiteY51" fmla="*/ 801438 h 1467729"/>
              <a:gd name="connsiteX52" fmla="*/ 1571073 w 2800371"/>
              <a:gd name="connsiteY52" fmla="*/ 610791 h 1467729"/>
              <a:gd name="connsiteX53" fmla="*/ 1613439 w 2800371"/>
              <a:gd name="connsiteY53" fmla="*/ 300106 h 1467729"/>
              <a:gd name="connsiteX54" fmla="*/ 1627561 w 2800371"/>
              <a:gd name="connsiteY54" fmla="*/ 225966 h 1467729"/>
              <a:gd name="connsiteX55" fmla="*/ 1631092 w 2800371"/>
              <a:gd name="connsiteY55" fmla="*/ 151825 h 1467729"/>
              <a:gd name="connsiteX56" fmla="*/ 1666397 w 2800371"/>
              <a:gd name="connsiteY56" fmla="*/ 84746 h 1467729"/>
              <a:gd name="connsiteX57" fmla="*/ 1673458 w 2800371"/>
              <a:gd name="connsiteY57" fmla="*/ 63563 h 1467729"/>
              <a:gd name="connsiteX58" fmla="*/ 1676988 w 2800371"/>
              <a:gd name="connsiteY58" fmla="*/ 52971 h 1467729"/>
              <a:gd name="connsiteX59" fmla="*/ 1691110 w 2800371"/>
              <a:gd name="connsiteY59" fmla="*/ 24727 h 1467729"/>
              <a:gd name="connsiteX60" fmla="*/ 1698171 w 2800371"/>
              <a:gd name="connsiteY60" fmla="*/ 14136 h 1467729"/>
              <a:gd name="connsiteX61" fmla="*/ 1729946 w 2800371"/>
              <a:gd name="connsiteY61" fmla="*/ 17666 h 1467729"/>
              <a:gd name="connsiteX62" fmla="*/ 1765251 w 2800371"/>
              <a:gd name="connsiteY62" fmla="*/ 24727 h 1467729"/>
              <a:gd name="connsiteX63" fmla="*/ 1821739 w 2800371"/>
              <a:gd name="connsiteY63" fmla="*/ 28258 h 1467729"/>
              <a:gd name="connsiteX64" fmla="*/ 1864105 w 2800371"/>
              <a:gd name="connsiteY64" fmla="*/ 24727 h 1467729"/>
              <a:gd name="connsiteX65" fmla="*/ 1874696 w 2800371"/>
              <a:gd name="connsiteY65" fmla="*/ 21197 h 1467729"/>
              <a:gd name="connsiteX66" fmla="*/ 1966489 w 2800371"/>
              <a:gd name="connsiteY66" fmla="*/ 17666 h 1467729"/>
              <a:gd name="connsiteX67" fmla="*/ 2308948 w 2800371"/>
              <a:gd name="connsiteY67" fmla="*/ 7075 h 1467729"/>
              <a:gd name="connsiteX68" fmla="*/ 2372497 w 2800371"/>
              <a:gd name="connsiteY68" fmla="*/ 7075 h 1467729"/>
              <a:gd name="connsiteX69" fmla="*/ 2393680 w 2800371"/>
              <a:gd name="connsiteY69" fmla="*/ 14136 h 1467729"/>
              <a:gd name="connsiteX70" fmla="*/ 2404272 w 2800371"/>
              <a:gd name="connsiteY70" fmla="*/ 77685 h 1467729"/>
              <a:gd name="connsiteX71" fmla="*/ 2464290 w 2800371"/>
              <a:gd name="connsiteY71" fmla="*/ 296576 h 1467729"/>
              <a:gd name="connsiteX72" fmla="*/ 2489004 w 2800371"/>
              <a:gd name="connsiteY72" fmla="*/ 533119 h 1467729"/>
              <a:gd name="connsiteX73" fmla="*/ 2517248 w 2800371"/>
              <a:gd name="connsiteY73" fmla="*/ 593138 h 1467729"/>
              <a:gd name="connsiteX74" fmla="*/ 2559614 w 2800371"/>
              <a:gd name="connsiteY74" fmla="*/ 716706 h 1467729"/>
              <a:gd name="connsiteX75" fmla="*/ 2626693 w 2800371"/>
              <a:gd name="connsiteY75" fmla="*/ 836743 h 1467729"/>
              <a:gd name="connsiteX76" fmla="*/ 2686712 w 2800371"/>
              <a:gd name="connsiteY76" fmla="*/ 967371 h 1467729"/>
              <a:gd name="connsiteX77" fmla="*/ 2697303 w 2800371"/>
              <a:gd name="connsiteY77" fmla="*/ 977963 h 1467729"/>
              <a:gd name="connsiteX78" fmla="*/ 2704364 w 2800371"/>
              <a:gd name="connsiteY78" fmla="*/ 988554 h 1467729"/>
              <a:gd name="connsiteX79" fmla="*/ 2729078 w 2800371"/>
              <a:gd name="connsiteY79" fmla="*/ 1002676 h 1467729"/>
              <a:gd name="connsiteX80" fmla="*/ 2743200 w 2800371"/>
              <a:gd name="connsiteY80" fmla="*/ 1016798 h 1467729"/>
              <a:gd name="connsiteX81" fmla="*/ 2789096 w 2800371"/>
              <a:gd name="connsiteY81" fmla="*/ 1027390 h 1467729"/>
              <a:gd name="connsiteX82" fmla="*/ 2792627 w 2800371"/>
              <a:gd name="connsiteY82" fmla="*/ 1327482 h 1467729"/>
              <a:gd name="connsiteX83" fmla="*/ 2760852 w 2800371"/>
              <a:gd name="connsiteY83" fmla="*/ 1454580 h 1467729"/>
              <a:gd name="connsiteX84" fmla="*/ 2068874 w 2800371"/>
              <a:gd name="connsiteY84" fmla="*/ 1458111 h 1467729"/>
              <a:gd name="connsiteX85" fmla="*/ 571941 w 2800371"/>
              <a:gd name="connsiteY85" fmla="*/ 1454581 h 1467729"/>
              <a:gd name="connsiteX86" fmla="*/ 289501 w 2800371"/>
              <a:gd name="connsiteY86" fmla="*/ 1458111 h 1467729"/>
              <a:gd name="connsiteX87" fmla="*/ 172994 w 2800371"/>
              <a:gd name="connsiteY87" fmla="*/ 1313360 h 1467729"/>
              <a:gd name="connsiteX88" fmla="*/ 141220 w 2800371"/>
              <a:gd name="connsiteY88" fmla="*/ 1341604 h 1467729"/>
              <a:gd name="connsiteX89" fmla="*/ 95323 w 2800371"/>
              <a:gd name="connsiteY89" fmla="*/ 1359257 h 1467729"/>
              <a:gd name="connsiteX90" fmla="*/ 45896 w 2800371"/>
              <a:gd name="connsiteY90" fmla="*/ 1405153 h 1467729"/>
              <a:gd name="connsiteX91" fmla="*/ 31774 w 2800371"/>
              <a:gd name="connsiteY91" fmla="*/ 1408684 h 1467729"/>
              <a:gd name="connsiteX92" fmla="*/ 10591 w 2800371"/>
              <a:gd name="connsiteY92" fmla="*/ 1415745 h 1467729"/>
              <a:gd name="connsiteX93" fmla="*/ 3530 w 2800371"/>
              <a:gd name="connsiteY93" fmla="*/ 1433397 h 1467729"/>
              <a:gd name="connsiteX94" fmla="*/ 0 w 2800371"/>
              <a:gd name="connsiteY94" fmla="*/ 1454580 h 1467729"/>
              <a:gd name="connsiteX95" fmla="*/ 7061 w 2800371"/>
              <a:gd name="connsiteY95" fmla="*/ 1359257 h 1467729"/>
              <a:gd name="connsiteX96" fmla="*/ 7061 w 2800371"/>
              <a:gd name="connsiteY96" fmla="*/ 1331013 h 1467729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359257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454580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5305 w 2800371"/>
              <a:gd name="connsiteY91" fmla="*/ 1454580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3530 w 2800371"/>
              <a:gd name="connsiteY93" fmla="*/ 1433397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24713 w 2800371"/>
              <a:gd name="connsiteY93" fmla="*/ 1451050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96489" h="1460544">
                <a:moveTo>
                  <a:pt x="7061" y="1331013"/>
                </a:moveTo>
                <a:lnTo>
                  <a:pt x="7061" y="1331013"/>
                </a:lnTo>
                <a:cubicBezTo>
                  <a:pt x="22360" y="1323952"/>
                  <a:pt x="37377" y="1316246"/>
                  <a:pt x="52957" y="1309830"/>
                </a:cubicBezTo>
                <a:cubicBezTo>
                  <a:pt x="57444" y="1307982"/>
                  <a:pt x="62334" y="1305282"/>
                  <a:pt x="67079" y="1306299"/>
                </a:cubicBezTo>
                <a:cubicBezTo>
                  <a:pt x="79473" y="1308955"/>
                  <a:pt x="91047" y="1314753"/>
                  <a:pt x="102384" y="1320421"/>
                </a:cubicBezTo>
                <a:cubicBezTo>
                  <a:pt x="109974" y="1324216"/>
                  <a:pt x="123567" y="1334543"/>
                  <a:pt x="123567" y="1334543"/>
                </a:cubicBezTo>
                <a:cubicBezTo>
                  <a:pt x="137689" y="1333366"/>
                  <a:pt x="151886" y="1332886"/>
                  <a:pt x="165933" y="1331013"/>
                </a:cubicBezTo>
                <a:cubicBezTo>
                  <a:pt x="177691" y="1329445"/>
                  <a:pt x="183186" y="1321776"/>
                  <a:pt x="194177" y="1316891"/>
                </a:cubicBezTo>
                <a:cubicBezTo>
                  <a:pt x="198611" y="1314920"/>
                  <a:pt x="203562" y="1314413"/>
                  <a:pt x="208299" y="1313360"/>
                </a:cubicBezTo>
                <a:cubicBezTo>
                  <a:pt x="248638" y="1304396"/>
                  <a:pt x="205634" y="1314910"/>
                  <a:pt x="240074" y="1306299"/>
                </a:cubicBezTo>
                <a:cubicBezTo>
                  <a:pt x="251842" y="1307476"/>
                  <a:pt x="263782" y="1307510"/>
                  <a:pt x="275379" y="1309830"/>
                </a:cubicBezTo>
                <a:cubicBezTo>
                  <a:pt x="281593" y="1311073"/>
                  <a:pt x="286694" y="1316891"/>
                  <a:pt x="293031" y="1316891"/>
                </a:cubicBezTo>
                <a:cubicBezTo>
                  <a:pt x="299369" y="1316891"/>
                  <a:pt x="304672" y="1311834"/>
                  <a:pt x="310684" y="1309830"/>
                </a:cubicBezTo>
                <a:cubicBezTo>
                  <a:pt x="324684" y="1305163"/>
                  <a:pt x="338228" y="1304621"/>
                  <a:pt x="353050" y="1302769"/>
                </a:cubicBezTo>
                <a:cubicBezTo>
                  <a:pt x="364871" y="1304345"/>
                  <a:pt x="407828" y="1309488"/>
                  <a:pt x="427190" y="1313360"/>
                </a:cubicBezTo>
                <a:cubicBezTo>
                  <a:pt x="438269" y="1315576"/>
                  <a:pt x="441812" y="1317057"/>
                  <a:pt x="451904" y="1320421"/>
                </a:cubicBezTo>
                <a:cubicBezTo>
                  <a:pt x="486431" y="1318983"/>
                  <a:pt x="523064" y="1326861"/>
                  <a:pt x="554289" y="1309830"/>
                </a:cubicBezTo>
                <a:cubicBezTo>
                  <a:pt x="585293" y="1292919"/>
                  <a:pt x="566138" y="1301720"/>
                  <a:pt x="586063" y="1285116"/>
                </a:cubicBezTo>
                <a:cubicBezTo>
                  <a:pt x="596371" y="1276526"/>
                  <a:pt x="617838" y="1260403"/>
                  <a:pt x="617838" y="1260403"/>
                </a:cubicBezTo>
                <a:cubicBezTo>
                  <a:pt x="622545" y="1252165"/>
                  <a:pt x="627417" y="1244019"/>
                  <a:pt x="631960" y="1235689"/>
                </a:cubicBezTo>
                <a:cubicBezTo>
                  <a:pt x="639022" y="1222742"/>
                  <a:pt x="636171" y="1220480"/>
                  <a:pt x="649612" y="1214506"/>
                </a:cubicBezTo>
                <a:cubicBezTo>
                  <a:pt x="656413" y="1211483"/>
                  <a:pt x="663734" y="1209799"/>
                  <a:pt x="670795" y="1207445"/>
                </a:cubicBezTo>
                <a:cubicBezTo>
                  <a:pt x="687271" y="1210976"/>
                  <a:pt x="704518" y="1211930"/>
                  <a:pt x="720222" y="1218037"/>
                </a:cubicBezTo>
                <a:cubicBezTo>
                  <a:pt x="734026" y="1223405"/>
                  <a:pt x="732766" y="1234111"/>
                  <a:pt x="741405" y="1242750"/>
                </a:cubicBezTo>
                <a:cubicBezTo>
                  <a:pt x="744406" y="1245750"/>
                  <a:pt x="747786" y="1249285"/>
                  <a:pt x="751997" y="1249811"/>
                </a:cubicBezTo>
                <a:cubicBezTo>
                  <a:pt x="795345" y="1255230"/>
                  <a:pt x="839082" y="1256872"/>
                  <a:pt x="882625" y="1260403"/>
                </a:cubicBezTo>
                <a:cubicBezTo>
                  <a:pt x="890247" y="1270566"/>
                  <a:pt x="904264" y="1290640"/>
                  <a:pt x="914400" y="1295708"/>
                </a:cubicBezTo>
                <a:cubicBezTo>
                  <a:pt x="921461" y="1299238"/>
                  <a:pt x="928149" y="1303644"/>
                  <a:pt x="935583" y="1306299"/>
                </a:cubicBezTo>
                <a:cubicBezTo>
                  <a:pt x="944722" y="1309563"/>
                  <a:pt x="954412" y="1311006"/>
                  <a:pt x="963827" y="1313360"/>
                </a:cubicBezTo>
                <a:cubicBezTo>
                  <a:pt x="1018271" y="1272527"/>
                  <a:pt x="969522" y="1316020"/>
                  <a:pt x="1016784" y="1239220"/>
                </a:cubicBezTo>
                <a:cubicBezTo>
                  <a:pt x="1029237" y="1218983"/>
                  <a:pt x="1050522" y="1194107"/>
                  <a:pt x="1073272" y="1182732"/>
                </a:cubicBezTo>
                <a:cubicBezTo>
                  <a:pt x="1083258" y="1177739"/>
                  <a:pt x="1094455" y="1175671"/>
                  <a:pt x="1105047" y="1172140"/>
                </a:cubicBezTo>
                <a:cubicBezTo>
                  <a:pt x="1121523" y="1173317"/>
                  <a:pt x="1138208" y="1172800"/>
                  <a:pt x="1154474" y="1175671"/>
                </a:cubicBezTo>
                <a:cubicBezTo>
                  <a:pt x="1161237" y="1176865"/>
                  <a:pt x="1176761" y="1194732"/>
                  <a:pt x="1179187" y="1196854"/>
                </a:cubicBezTo>
                <a:cubicBezTo>
                  <a:pt x="1183615" y="1200729"/>
                  <a:pt x="1188319" y="1204327"/>
                  <a:pt x="1193309" y="1207445"/>
                </a:cubicBezTo>
                <a:cubicBezTo>
                  <a:pt x="1208077" y="1216675"/>
                  <a:pt x="1207334" y="1210845"/>
                  <a:pt x="1218023" y="1225098"/>
                </a:cubicBezTo>
                <a:cubicBezTo>
                  <a:pt x="1222140" y="1230587"/>
                  <a:pt x="1225545" y="1236613"/>
                  <a:pt x="1228614" y="1242750"/>
                </a:cubicBezTo>
                <a:cubicBezTo>
                  <a:pt x="1230278" y="1246079"/>
                  <a:pt x="1229860" y="1250404"/>
                  <a:pt x="1232145" y="1253342"/>
                </a:cubicBezTo>
                <a:cubicBezTo>
                  <a:pt x="1238276" y="1261224"/>
                  <a:pt x="1253328" y="1274525"/>
                  <a:pt x="1253328" y="1274525"/>
                </a:cubicBezTo>
                <a:cubicBezTo>
                  <a:pt x="1268627" y="1270994"/>
                  <a:pt x="1285691" y="1271894"/>
                  <a:pt x="1299224" y="1263933"/>
                </a:cubicBezTo>
                <a:cubicBezTo>
                  <a:pt x="1307402" y="1259122"/>
                  <a:pt x="1308373" y="1247300"/>
                  <a:pt x="1313346" y="1239220"/>
                </a:cubicBezTo>
                <a:cubicBezTo>
                  <a:pt x="1317794" y="1231993"/>
                  <a:pt x="1322912" y="1225197"/>
                  <a:pt x="1327468" y="1218037"/>
                </a:cubicBezTo>
                <a:cubicBezTo>
                  <a:pt x="1331152" y="1212248"/>
                  <a:pt x="1334529" y="1206268"/>
                  <a:pt x="1338060" y="1200384"/>
                </a:cubicBezTo>
                <a:cubicBezTo>
                  <a:pt x="1341590" y="1188616"/>
                  <a:pt x="1344519" y="1176650"/>
                  <a:pt x="1348651" y="1165079"/>
                </a:cubicBezTo>
                <a:cubicBezTo>
                  <a:pt x="1350421" y="1160123"/>
                  <a:pt x="1353893" y="1155896"/>
                  <a:pt x="1355713" y="1150957"/>
                </a:cubicBezTo>
                <a:cubicBezTo>
                  <a:pt x="1372801" y="1104578"/>
                  <a:pt x="1370201" y="1092847"/>
                  <a:pt x="1398079" y="1052103"/>
                </a:cubicBezTo>
                <a:cubicBezTo>
                  <a:pt x="1403718" y="1043862"/>
                  <a:pt x="1412201" y="1037981"/>
                  <a:pt x="1419262" y="1030920"/>
                </a:cubicBezTo>
                <a:cubicBezTo>
                  <a:pt x="1427500" y="999146"/>
                  <a:pt x="1432449" y="966332"/>
                  <a:pt x="1443975" y="935597"/>
                </a:cubicBezTo>
                <a:cubicBezTo>
                  <a:pt x="1447506" y="926182"/>
                  <a:pt x="1451185" y="916822"/>
                  <a:pt x="1454567" y="907353"/>
                </a:cubicBezTo>
                <a:cubicBezTo>
                  <a:pt x="1457070" y="900344"/>
                  <a:pt x="1459015" y="893139"/>
                  <a:pt x="1461628" y="886170"/>
                </a:cubicBezTo>
                <a:cubicBezTo>
                  <a:pt x="1466078" y="874302"/>
                  <a:pt x="1470469" y="862387"/>
                  <a:pt x="1475750" y="850865"/>
                </a:cubicBezTo>
                <a:cubicBezTo>
                  <a:pt x="1483425" y="834120"/>
                  <a:pt x="1494425" y="818841"/>
                  <a:pt x="1500463" y="801438"/>
                </a:cubicBezTo>
                <a:cubicBezTo>
                  <a:pt x="1569270" y="603111"/>
                  <a:pt x="1500150" y="745544"/>
                  <a:pt x="1571073" y="610791"/>
                </a:cubicBezTo>
                <a:cubicBezTo>
                  <a:pt x="1581457" y="413502"/>
                  <a:pt x="1569125" y="524838"/>
                  <a:pt x="1613439" y="300106"/>
                </a:cubicBezTo>
                <a:cubicBezTo>
                  <a:pt x="1618306" y="275424"/>
                  <a:pt x="1627561" y="225966"/>
                  <a:pt x="1627561" y="225966"/>
                </a:cubicBezTo>
                <a:cubicBezTo>
                  <a:pt x="1628738" y="201252"/>
                  <a:pt x="1625958" y="176028"/>
                  <a:pt x="1631092" y="151825"/>
                </a:cubicBezTo>
                <a:cubicBezTo>
                  <a:pt x="1635405" y="131494"/>
                  <a:pt x="1657129" y="104827"/>
                  <a:pt x="1666397" y="84746"/>
                </a:cubicBezTo>
                <a:cubicBezTo>
                  <a:pt x="1669516" y="77988"/>
                  <a:pt x="1671104" y="70624"/>
                  <a:pt x="1673458" y="63563"/>
                </a:cubicBezTo>
                <a:cubicBezTo>
                  <a:pt x="1674635" y="60032"/>
                  <a:pt x="1674924" y="56067"/>
                  <a:pt x="1676988" y="52971"/>
                </a:cubicBezTo>
                <a:cubicBezTo>
                  <a:pt x="1693347" y="28434"/>
                  <a:pt x="1673836" y="59274"/>
                  <a:pt x="1691110" y="24727"/>
                </a:cubicBezTo>
                <a:cubicBezTo>
                  <a:pt x="1693008" y="20932"/>
                  <a:pt x="1695817" y="17666"/>
                  <a:pt x="1698171" y="14136"/>
                </a:cubicBezTo>
                <a:cubicBezTo>
                  <a:pt x="1708763" y="15313"/>
                  <a:pt x="1719420" y="16004"/>
                  <a:pt x="1729946" y="17666"/>
                </a:cubicBezTo>
                <a:cubicBezTo>
                  <a:pt x="1741801" y="19538"/>
                  <a:pt x="1753273" y="23978"/>
                  <a:pt x="1765251" y="24727"/>
                </a:cubicBezTo>
                <a:lnTo>
                  <a:pt x="1821739" y="28258"/>
                </a:lnTo>
                <a:cubicBezTo>
                  <a:pt x="1835861" y="27081"/>
                  <a:pt x="1850058" y="26600"/>
                  <a:pt x="1864105" y="24727"/>
                </a:cubicBezTo>
                <a:cubicBezTo>
                  <a:pt x="1867794" y="24235"/>
                  <a:pt x="1870984" y="21453"/>
                  <a:pt x="1874696" y="21197"/>
                </a:cubicBezTo>
                <a:cubicBezTo>
                  <a:pt x="1905244" y="19090"/>
                  <a:pt x="1935885" y="18661"/>
                  <a:pt x="1966489" y="17666"/>
                </a:cubicBezTo>
                <a:lnTo>
                  <a:pt x="2308948" y="7075"/>
                </a:lnTo>
                <a:cubicBezTo>
                  <a:pt x="2347463" y="-1484"/>
                  <a:pt x="2333983" y="-3196"/>
                  <a:pt x="2372497" y="7075"/>
                </a:cubicBezTo>
                <a:cubicBezTo>
                  <a:pt x="2379689" y="8993"/>
                  <a:pt x="2393680" y="14136"/>
                  <a:pt x="2393680" y="14136"/>
                </a:cubicBezTo>
                <a:cubicBezTo>
                  <a:pt x="2397211" y="35319"/>
                  <a:pt x="2399710" y="56700"/>
                  <a:pt x="2404272" y="77685"/>
                </a:cubicBezTo>
                <a:cubicBezTo>
                  <a:pt x="2421688" y="157801"/>
                  <a:pt x="2440782" y="216647"/>
                  <a:pt x="2464290" y="296576"/>
                </a:cubicBezTo>
                <a:cubicBezTo>
                  <a:pt x="2467293" y="331606"/>
                  <a:pt x="2479697" y="495116"/>
                  <a:pt x="2489004" y="533119"/>
                </a:cubicBezTo>
                <a:cubicBezTo>
                  <a:pt x="2494263" y="554595"/>
                  <a:pt x="2509311" y="572501"/>
                  <a:pt x="2517248" y="593138"/>
                </a:cubicBezTo>
                <a:cubicBezTo>
                  <a:pt x="2532879" y="633779"/>
                  <a:pt x="2542965" y="676472"/>
                  <a:pt x="2559614" y="716706"/>
                </a:cubicBezTo>
                <a:cubicBezTo>
                  <a:pt x="2602135" y="819466"/>
                  <a:pt x="2589079" y="768152"/>
                  <a:pt x="2626693" y="836743"/>
                </a:cubicBezTo>
                <a:cubicBezTo>
                  <a:pt x="2729286" y="1023826"/>
                  <a:pt x="2604610" y="803168"/>
                  <a:pt x="2686712" y="967371"/>
                </a:cubicBezTo>
                <a:cubicBezTo>
                  <a:pt x="2688945" y="971837"/>
                  <a:pt x="2694107" y="974127"/>
                  <a:pt x="2697303" y="977963"/>
                </a:cubicBezTo>
                <a:cubicBezTo>
                  <a:pt x="2700019" y="981223"/>
                  <a:pt x="2701364" y="985554"/>
                  <a:pt x="2704364" y="988554"/>
                </a:cubicBezTo>
                <a:cubicBezTo>
                  <a:pt x="2713820" y="998009"/>
                  <a:pt x="2718001" y="994369"/>
                  <a:pt x="2729078" y="1002676"/>
                </a:cubicBezTo>
                <a:cubicBezTo>
                  <a:pt x="2734404" y="1006670"/>
                  <a:pt x="2737661" y="1013105"/>
                  <a:pt x="2743200" y="1016798"/>
                </a:cubicBezTo>
                <a:cubicBezTo>
                  <a:pt x="2756634" y="1025754"/>
                  <a:pt x="2774068" y="1025511"/>
                  <a:pt x="2789096" y="1027390"/>
                </a:cubicBezTo>
                <a:cubicBezTo>
                  <a:pt x="2799358" y="1140269"/>
                  <a:pt x="2797334" y="1255695"/>
                  <a:pt x="2792627" y="1327482"/>
                </a:cubicBezTo>
                <a:cubicBezTo>
                  <a:pt x="2787920" y="1399269"/>
                  <a:pt x="2785566" y="1387501"/>
                  <a:pt x="2760852" y="1458111"/>
                </a:cubicBezTo>
                <a:cubicBezTo>
                  <a:pt x="2526662" y="1453404"/>
                  <a:pt x="2433693" y="1458699"/>
                  <a:pt x="2068874" y="1458111"/>
                </a:cubicBezTo>
                <a:lnTo>
                  <a:pt x="571941" y="1454581"/>
                </a:lnTo>
                <a:cubicBezTo>
                  <a:pt x="275379" y="1454581"/>
                  <a:pt x="359523" y="1458111"/>
                  <a:pt x="289501" y="1458111"/>
                </a:cubicBezTo>
                <a:cubicBezTo>
                  <a:pt x="219479" y="1458111"/>
                  <a:pt x="178290" y="1455168"/>
                  <a:pt x="151811" y="1454580"/>
                </a:cubicBezTo>
                <a:cubicBezTo>
                  <a:pt x="125332" y="1453992"/>
                  <a:pt x="140043" y="1454580"/>
                  <a:pt x="130628" y="1454580"/>
                </a:cubicBezTo>
                <a:cubicBezTo>
                  <a:pt x="121213" y="1454580"/>
                  <a:pt x="110622" y="1448696"/>
                  <a:pt x="95323" y="1454580"/>
                </a:cubicBezTo>
                <a:cubicBezTo>
                  <a:pt x="81903" y="1468000"/>
                  <a:pt x="80612" y="1454580"/>
                  <a:pt x="70609" y="1454580"/>
                </a:cubicBezTo>
                <a:cubicBezTo>
                  <a:pt x="60606" y="1454580"/>
                  <a:pt x="45308" y="1461052"/>
                  <a:pt x="35305" y="1454580"/>
                </a:cubicBezTo>
                <a:cubicBezTo>
                  <a:pt x="25302" y="1448108"/>
                  <a:pt x="12356" y="1416333"/>
                  <a:pt x="10591" y="1415745"/>
                </a:cubicBezTo>
                <a:cubicBezTo>
                  <a:pt x="8826" y="1415157"/>
                  <a:pt x="26380" y="1444936"/>
                  <a:pt x="24713" y="1451050"/>
                </a:cubicBezTo>
                <a:cubicBezTo>
                  <a:pt x="22830" y="1457956"/>
                  <a:pt x="0" y="1461738"/>
                  <a:pt x="0" y="1454580"/>
                </a:cubicBezTo>
                <a:cubicBezTo>
                  <a:pt x="0" y="1440185"/>
                  <a:pt x="3257" y="1382083"/>
                  <a:pt x="7061" y="1359257"/>
                </a:cubicBezTo>
                <a:cubicBezTo>
                  <a:pt x="10963" y="1335845"/>
                  <a:pt x="7061" y="1335720"/>
                  <a:pt x="7061" y="1331013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77" name="Group 76"/>
          <p:cNvGrpSpPr/>
          <p:nvPr/>
        </p:nvGrpSpPr>
        <p:grpSpPr>
          <a:xfrm>
            <a:off x="6974053" y="4631328"/>
            <a:ext cx="3614254" cy="2039894"/>
            <a:chOff x="6974051" y="4631329"/>
            <a:chExt cx="3614255" cy="2039894"/>
          </a:xfrm>
        </p:grpSpPr>
        <p:sp>
          <p:nvSpPr>
            <p:cNvPr id="237" name="TextBox 236"/>
            <p:cNvSpPr txBox="1"/>
            <p:nvPr/>
          </p:nvSpPr>
          <p:spPr>
            <a:xfrm>
              <a:off x="9907089" y="6317280"/>
              <a:ext cx="62388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/>
                <a:t>Time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974051" y="5276900"/>
              <a:ext cx="77777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/>
                <a:t>Queue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7788698" y="4898862"/>
              <a:ext cx="2752302" cy="66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7788698" y="6234866"/>
              <a:ext cx="2799608" cy="160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cxnSp>
          <p:nvCxnSpPr>
            <p:cNvPr id="230" name="Straight Arrow Connector 229"/>
            <p:cNvCxnSpPr/>
            <p:nvPr/>
          </p:nvCxnSpPr>
          <p:spPr>
            <a:xfrm flipV="1">
              <a:off x="7788698" y="4631329"/>
              <a:ext cx="0" cy="176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7788698" y="6395426"/>
              <a:ext cx="27523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787106" y="3860800"/>
            <a:ext cx="2753895" cy="696371"/>
            <a:chOff x="7787105" y="3860800"/>
            <a:chExt cx="2753895" cy="696370"/>
          </a:xfrm>
        </p:grpSpPr>
        <p:cxnSp>
          <p:nvCxnSpPr>
            <p:cNvPr id="282" name="Straight Connector 281"/>
            <p:cNvCxnSpPr/>
            <p:nvPr/>
          </p:nvCxnSpPr>
          <p:spPr>
            <a:xfrm flipH="1">
              <a:off x="7787105" y="3860800"/>
              <a:ext cx="990878" cy="69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777983" y="3866302"/>
              <a:ext cx="1763017" cy="690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124005" y="5688510"/>
            <a:ext cx="4469467" cy="367073"/>
            <a:chOff x="4435075" y="2006815"/>
            <a:chExt cx="4469469" cy="367073"/>
          </a:xfrm>
        </p:grpSpPr>
        <p:sp>
          <p:nvSpPr>
            <p:cNvPr id="289" name="TextBox 288"/>
            <p:cNvSpPr txBox="1"/>
            <p:nvPr/>
          </p:nvSpPr>
          <p:spPr>
            <a:xfrm>
              <a:off x="4825028" y="2006815"/>
              <a:ext cx="407951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“</a:t>
              </a:r>
              <a:r>
                <a:rPr lang="en-US" sz="1700" i="1" dirty="0"/>
                <a:t>Who did my packet share the queue with</a:t>
              </a:r>
              <a:r>
                <a:rPr lang="en-US" sz="1700" dirty="0"/>
                <a:t>?”</a:t>
              </a:r>
            </a:p>
          </p:txBody>
        </p:sp>
        <p:sp>
          <p:nvSpPr>
            <p:cNvPr id="290" name="Oval 289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F760302-AE33-7472-2B77-4A83179F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Telemetry Information is Hard to Find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4DE85-F3C6-5BFB-6D2F-0736E2AD47D7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78208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9F6B59-C2FC-3EC4-833D-13B7425D2892}"/>
              </a:ext>
            </a:extLst>
          </p:cNvPr>
          <p:cNvSpPr txBox="1"/>
          <p:nvPr/>
        </p:nvSpPr>
        <p:spPr>
          <a:xfrm>
            <a:off x="634958" y="6527154"/>
            <a:ext cx="9777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Tech Field Day - </a:t>
            </a:r>
            <a:r>
              <a:rPr lang="en-US" sz="140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Does the Internet Need a Programmable Forwarding Plane</a:t>
            </a:r>
          </a:p>
        </p:txBody>
      </p:sp>
    </p:spTree>
    <p:extLst>
      <p:ext uri="{BB962C8B-B14F-4D97-AF65-F5344CB8AC3E}">
        <p14:creationId xmlns:p14="http://schemas.microsoft.com/office/powerpoint/2010/main" val="6791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3103663" y="1997911"/>
            <a:ext cx="4889902" cy="367073"/>
            <a:chOff x="4435075" y="2006815"/>
            <a:chExt cx="4889904" cy="367073"/>
          </a:xfrm>
        </p:grpSpPr>
        <p:sp>
          <p:nvSpPr>
            <p:cNvPr id="253" name="TextBox 252"/>
            <p:cNvSpPr txBox="1"/>
            <p:nvPr/>
          </p:nvSpPr>
          <p:spPr>
            <a:xfrm>
              <a:off x="4825028" y="2006815"/>
              <a:ext cx="449995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“</a:t>
              </a:r>
              <a:r>
                <a:rPr lang="en-US" sz="1700" i="1" dirty="0"/>
                <a:t>How long did my packet queue at each switch</a:t>
              </a:r>
              <a:r>
                <a:rPr lang="en-US" sz="1700" dirty="0"/>
                <a:t>?”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60" name="Rounded Rectangle 259"/>
          <p:cNvSpPr/>
          <p:nvPr/>
        </p:nvSpPr>
        <p:spPr>
          <a:xfrm>
            <a:off x="9071641" y="3644757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268" name="Group 267"/>
          <p:cNvGrpSpPr/>
          <p:nvPr/>
        </p:nvGrpSpPr>
        <p:grpSpPr>
          <a:xfrm>
            <a:off x="8133237" y="1931502"/>
            <a:ext cx="3576163" cy="1713255"/>
            <a:chOff x="8133238" y="1931501"/>
            <a:chExt cx="3576162" cy="1713255"/>
          </a:xfrm>
        </p:grpSpPr>
        <p:sp>
          <p:nvSpPr>
            <p:cNvPr id="261" name="Rounded Rectangle 260"/>
            <p:cNvSpPr/>
            <p:nvPr/>
          </p:nvSpPr>
          <p:spPr>
            <a:xfrm>
              <a:off x="8133238" y="1931501"/>
              <a:ext cx="3576162" cy="4686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i="1" dirty="0">
                  <a:solidFill>
                    <a:schemeClr val="tx2"/>
                  </a:solidFill>
                </a:rPr>
                <a:t>“Delay: 100ns, 200ns, </a:t>
              </a:r>
              <a:r>
                <a:rPr lang="en-US" sz="1700" i="1" dirty="0">
                  <a:solidFill>
                    <a:srgbClr val="FF0000"/>
                  </a:solidFill>
                </a:rPr>
                <a:t>19740ns</a:t>
              </a:r>
              <a:r>
                <a:rPr lang="en-US" sz="1700" i="1" dirty="0">
                  <a:solidFill>
                    <a:schemeClr val="tx2"/>
                  </a:solidFill>
                </a:rPr>
                <a:t>”</a:t>
              </a:r>
            </a:p>
          </p:txBody>
        </p:sp>
        <p:cxnSp>
          <p:nvCxnSpPr>
            <p:cNvPr id="263" name="Straight Connector 262"/>
            <p:cNvCxnSpPr>
              <a:stCxn id="260" idx="0"/>
            </p:cNvCxnSpPr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0" idx="0"/>
            </p:cNvCxnSpPr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0" name="Straight Arrow Connector 229"/>
          <p:cNvCxnSpPr/>
          <p:nvPr/>
        </p:nvCxnSpPr>
        <p:spPr>
          <a:xfrm flipV="1">
            <a:off x="7788699" y="4631330"/>
            <a:ext cx="0" cy="176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9907089" y="6317281"/>
            <a:ext cx="6238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6974051" y="5276901"/>
            <a:ext cx="7777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Queue</a:t>
            </a:r>
          </a:p>
        </p:txBody>
      </p:sp>
      <p:cxnSp>
        <p:nvCxnSpPr>
          <p:cNvPr id="241" name="Straight Connector 240"/>
          <p:cNvCxnSpPr/>
          <p:nvPr/>
        </p:nvCxnSpPr>
        <p:spPr>
          <a:xfrm>
            <a:off x="7788698" y="4898863"/>
            <a:ext cx="2752303" cy="6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Freeform 273"/>
          <p:cNvSpPr/>
          <p:nvPr/>
        </p:nvSpPr>
        <p:spPr>
          <a:xfrm>
            <a:off x="7791820" y="4893257"/>
            <a:ext cx="2796489" cy="1460544"/>
          </a:xfrm>
          <a:custGeom>
            <a:avLst/>
            <a:gdLst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35397 w 2800371"/>
              <a:gd name="connsiteY86" fmla="*/ 120391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71941 w 2800371"/>
              <a:gd name="connsiteY85" fmla="*/ 1454581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342458 w 2800371"/>
              <a:gd name="connsiteY86" fmla="*/ 1415745 h 1458111"/>
              <a:gd name="connsiteX87" fmla="*/ 172994 w 2800371"/>
              <a:gd name="connsiteY87" fmla="*/ 1313360 h 1458111"/>
              <a:gd name="connsiteX88" fmla="*/ 141220 w 2800371"/>
              <a:gd name="connsiteY88" fmla="*/ 1341604 h 1458111"/>
              <a:gd name="connsiteX89" fmla="*/ 95323 w 2800371"/>
              <a:gd name="connsiteY89" fmla="*/ 1359257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7729"/>
              <a:gd name="connsiteX1" fmla="*/ 7061 w 2800371"/>
              <a:gd name="connsiteY1" fmla="*/ 1331013 h 1467729"/>
              <a:gd name="connsiteX2" fmla="*/ 52957 w 2800371"/>
              <a:gd name="connsiteY2" fmla="*/ 1309830 h 1467729"/>
              <a:gd name="connsiteX3" fmla="*/ 67079 w 2800371"/>
              <a:gd name="connsiteY3" fmla="*/ 1306299 h 1467729"/>
              <a:gd name="connsiteX4" fmla="*/ 102384 w 2800371"/>
              <a:gd name="connsiteY4" fmla="*/ 1320421 h 1467729"/>
              <a:gd name="connsiteX5" fmla="*/ 123567 w 2800371"/>
              <a:gd name="connsiteY5" fmla="*/ 1334543 h 1467729"/>
              <a:gd name="connsiteX6" fmla="*/ 165933 w 2800371"/>
              <a:gd name="connsiteY6" fmla="*/ 1331013 h 1467729"/>
              <a:gd name="connsiteX7" fmla="*/ 194177 w 2800371"/>
              <a:gd name="connsiteY7" fmla="*/ 1316891 h 1467729"/>
              <a:gd name="connsiteX8" fmla="*/ 208299 w 2800371"/>
              <a:gd name="connsiteY8" fmla="*/ 1313360 h 1467729"/>
              <a:gd name="connsiteX9" fmla="*/ 240074 w 2800371"/>
              <a:gd name="connsiteY9" fmla="*/ 1306299 h 1467729"/>
              <a:gd name="connsiteX10" fmla="*/ 275379 w 2800371"/>
              <a:gd name="connsiteY10" fmla="*/ 1309830 h 1467729"/>
              <a:gd name="connsiteX11" fmla="*/ 293031 w 2800371"/>
              <a:gd name="connsiteY11" fmla="*/ 1316891 h 1467729"/>
              <a:gd name="connsiteX12" fmla="*/ 310684 w 2800371"/>
              <a:gd name="connsiteY12" fmla="*/ 1309830 h 1467729"/>
              <a:gd name="connsiteX13" fmla="*/ 353050 w 2800371"/>
              <a:gd name="connsiteY13" fmla="*/ 1302769 h 1467729"/>
              <a:gd name="connsiteX14" fmla="*/ 427190 w 2800371"/>
              <a:gd name="connsiteY14" fmla="*/ 1313360 h 1467729"/>
              <a:gd name="connsiteX15" fmla="*/ 451904 w 2800371"/>
              <a:gd name="connsiteY15" fmla="*/ 1320421 h 1467729"/>
              <a:gd name="connsiteX16" fmla="*/ 554289 w 2800371"/>
              <a:gd name="connsiteY16" fmla="*/ 1309830 h 1467729"/>
              <a:gd name="connsiteX17" fmla="*/ 586063 w 2800371"/>
              <a:gd name="connsiteY17" fmla="*/ 1285116 h 1467729"/>
              <a:gd name="connsiteX18" fmla="*/ 617838 w 2800371"/>
              <a:gd name="connsiteY18" fmla="*/ 1260403 h 1467729"/>
              <a:gd name="connsiteX19" fmla="*/ 631960 w 2800371"/>
              <a:gd name="connsiteY19" fmla="*/ 1235689 h 1467729"/>
              <a:gd name="connsiteX20" fmla="*/ 649612 w 2800371"/>
              <a:gd name="connsiteY20" fmla="*/ 1214506 h 1467729"/>
              <a:gd name="connsiteX21" fmla="*/ 670795 w 2800371"/>
              <a:gd name="connsiteY21" fmla="*/ 1207445 h 1467729"/>
              <a:gd name="connsiteX22" fmla="*/ 720222 w 2800371"/>
              <a:gd name="connsiteY22" fmla="*/ 1218037 h 1467729"/>
              <a:gd name="connsiteX23" fmla="*/ 741405 w 2800371"/>
              <a:gd name="connsiteY23" fmla="*/ 1242750 h 1467729"/>
              <a:gd name="connsiteX24" fmla="*/ 751997 w 2800371"/>
              <a:gd name="connsiteY24" fmla="*/ 1249811 h 1467729"/>
              <a:gd name="connsiteX25" fmla="*/ 882625 w 2800371"/>
              <a:gd name="connsiteY25" fmla="*/ 1260403 h 1467729"/>
              <a:gd name="connsiteX26" fmla="*/ 914400 w 2800371"/>
              <a:gd name="connsiteY26" fmla="*/ 1295708 h 1467729"/>
              <a:gd name="connsiteX27" fmla="*/ 935583 w 2800371"/>
              <a:gd name="connsiteY27" fmla="*/ 1306299 h 1467729"/>
              <a:gd name="connsiteX28" fmla="*/ 963827 w 2800371"/>
              <a:gd name="connsiteY28" fmla="*/ 1313360 h 1467729"/>
              <a:gd name="connsiteX29" fmla="*/ 1016784 w 2800371"/>
              <a:gd name="connsiteY29" fmla="*/ 1239220 h 1467729"/>
              <a:gd name="connsiteX30" fmla="*/ 1073272 w 2800371"/>
              <a:gd name="connsiteY30" fmla="*/ 1182732 h 1467729"/>
              <a:gd name="connsiteX31" fmla="*/ 1105047 w 2800371"/>
              <a:gd name="connsiteY31" fmla="*/ 1172140 h 1467729"/>
              <a:gd name="connsiteX32" fmla="*/ 1154474 w 2800371"/>
              <a:gd name="connsiteY32" fmla="*/ 1175671 h 1467729"/>
              <a:gd name="connsiteX33" fmla="*/ 1179187 w 2800371"/>
              <a:gd name="connsiteY33" fmla="*/ 1196854 h 1467729"/>
              <a:gd name="connsiteX34" fmla="*/ 1193309 w 2800371"/>
              <a:gd name="connsiteY34" fmla="*/ 1207445 h 1467729"/>
              <a:gd name="connsiteX35" fmla="*/ 1218023 w 2800371"/>
              <a:gd name="connsiteY35" fmla="*/ 1225098 h 1467729"/>
              <a:gd name="connsiteX36" fmla="*/ 1228614 w 2800371"/>
              <a:gd name="connsiteY36" fmla="*/ 1242750 h 1467729"/>
              <a:gd name="connsiteX37" fmla="*/ 1232145 w 2800371"/>
              <a:gd name="connsiteY37" fmla="*/ 1253342 h 1467729"/>
              <a:gd name="connsiteX38" fmla="*/ 1253328 w 2800371"/>
              <a:gd name="connsiteY38" fmla="*/ 1274525 h 1467729"/>
              <a:gd name="connsiteX39" fmla="*/ 1299224 w 2800371"/>
              <a:gd name="connsiteY39" fmla="*/ 1263933 h 1467729"/>
              <a:gd name="connsiteX40" fmla="*/ 1313346 w 2800371"/>
              <a:gd name="connsiteY40" fmla="*/ 1239220 h 1467729"/>
              <a:gd name="connsiteX41" fmla="*/ 1327468 w 2800371"/>
              <a:gd name="connsiteY41" fmla="*/ 1218037 h 1467729"/>
              <a:gd name="connsiteX42" fmla="*/ 1338060 w 2800371"/>
              <a:gd name="connsiteY42" fmla="*/ 1200384 h 1467729"/>
              <a:gd name="connsiteX43" fmla="*/ 1348651 w 2800371"/>
              <a:gd name="connsiteY43" fmla="*/ 1165079 h 1467729"/>
              <a:gd name="connsiteX44" fmla="*/ 1355713 w 2800371"/>
              <a:gd name="connsiteY44" fmla="*/ 1150957 h 1467729"/>
              <a:gd name="connsiteX45" fmla="*/ 1398079 w 2800371"/>
              <a:gd name="connsiteY45" fmla="*/ 1052103 h 1467729"/>
              <a:gd name="connsiteX46" fmla="*/ 1419262 w 2800371"/>
              <a:gd name="connsiteY46" fmla="*/ 1030920 h 1467729"/>
              <a:gd name="connsiteX47" fmla="*/ 1443975 w 2800371"/>
              <a:gd name="connsiteY47" fmla="*/ 935597 h 1467729"/>
              <a:gd name="connsiteX48" fmla="*/ 1454567 w 2800371"/>
              <a:gd name="connsiteY48" fmla="*/ 907353 h 1467729"/>
              <a:gd name="connsiteX49" fmla="*/ 1461628 w 2800371"/>
              <a:gd name="connsiteY49" fmla="*/ 886170 h 1467729"/>
              <a:gd name="connsiteX50" fmla="*/ 1475750 w 2800371"/>
              <a:gd name="connsiteY50" fmla="*/ 850865 h 1467729"/>
              <a:gd name="connsiteX51" fmla="*/ 1500463 w 2800371"/>
              <a:gd name="connsiteY51" fmla="*/ 801438 h 1467729"/>
              <a:gd name="connsiteX52" fmla="*/ 1571073 w 2800371"/>
              <a:gd name="connsiteY52" fmla="*/ 610791 h 1467729"/>
              <a:gd name="connsiteX53" fmla="*/ 1613439 w 2800371"/>
              <a:gd name="connsiteY53" fmla="*/ 300106 h 1467729"/>
              <a:gd name="connsiteX54" fmla="*/ 1627561 w 2800371"/>
              <a:gd name="connsiteY54" fmla="*/ 225966 h 1467729"/>
              <a:gd name="connsiteX55" fmla="*/ 1631092 w 2800371"/>
              <a:gd name="connsiteY55" fmla="*/ 151825 h 1467729"/>
              <a:gd name="connsiteX56" fmla="*/ 1666397 w 2800371"/>
              <a:gd name="connsiteY56" fmla="*/ 84746 h 1467729"/>
              <a:gd name="connsiteX57" fmla="*/ 1673458 w 2800371"/>
              <a:gd name="connsiteY57" fmla="*/ 63563 h 1467729"/>
              <a:gd name="connsiteX58" fmla="*/ 1676988 w 2800371"/>
              <a:gd name="connsiteY58" fmla="*/ 52971 h 1467729"/>
              <a:gd name="connsiteX59" fmla="*/ 1691110 w 2800371"/>
              <a:gd name="connsiteY59" fmla="*/ 24727 h 1467729"/>
              <a:gd name="connsiteX60" fmla="*/ 1698171 w 2800371"/>
              <a:gd name="connsiteY60" fmla="*/ 14136 h 1467729"/>
              <a:gd name="connsiteX61" fmla="*/ 1729946 w 2800371"/>
              <a:gd name="connsiteY61" fmla="*/ 17666 h 1467729"/>
              <a:gd name="connsiteX62" fmla="*/ 1765251 w 2800371"/>
              <a:gd name="connsiteY62" fmla="*/ 24727 h 1467729"/>
              <a:gd name="connsiteX63" fmla="*/ 1821739 w 2800371"/>
              <a:gd name="connsiteY63" fmla="*/ 28258 h 1467729"/>
              <a:gd name="connsiteX64" fmla="*/ 1864105 w 2800371"/>
              <a:gd name="connsiteY64" fmla="*/ 24727 h 1467729"/>
              <a:gd name="connsiteX65" fmla="*/ 1874696 w 2800371"/>
              <a:gd name="connsiteY65" fmla="*/ 21197 h 1467729"/>
              <a:gd name="connsiteX66" fmla="*/ 1966489 w 2800371"/>
              <a:gd name="connsiteY66" fmla="*/ 17666 h 1467729"/>
              <a:gd name="connsiteX67" fmla="*/ 2308948 w 2800371"/>
              <a:gd name="connsiteY67" fmla="*/ 7075 h 1467729"/>
              <a:gd name="connsiteX68" fmla="*/ 2372497 w 2800371"/>
              <a:gd name="connsiteY68" fmla="*/ 7075 h 1467729"/>
              <a:gd name="connsiteX69" fmla="*/ 2393680 w 2800371"/>
              <a:gd name="connsiteY69" fmla="*/ 14136 h 1467729"/>
              <a:gd name="connsiteX70" fmla="*/ 2404272 w 2800371"/>
              <a:gd name="connsiteY70" fmla="*/ 77685 h 1467729"/>
              <a:gd name="connsiteX71" fmla="*/ 2464290 w 2800371"/>
              <a:gd name="connsiteY71" fmla="*/ 296576 h 1467729"/>
              <a:gd name="connsiteX72" fmla="*/ 2489004 w 2800371"/>
              <a:gd name="connsiteY72" fmla="*/ 533119 h 1467729"/>
              <a:gd name="connsiteX73" fmla="*/ 2517248 w 2800371"/>
              <a:gd name="connsiteY73" fmla="*/ 593138 h 1467729"/>
              <a:gd name="connsiteX74" fmla="*/ 2559614 w 2800371"/>
              <a:gd name="connsiteY74" fmla="*/ 716706 h 1467729"/>
              <a:gd name="connsiteX75" fmla="*/ 2626693 w 2800371"/>
              <a:gd name="connsiteY75" fmla="*/ 836743 h 1467729"/>
              <a:gd name="connsiteX76" fmla="*/ 2686712 w 2800371"/>
              <a:gd name="connsiteY76" fmla="*/ 967371 h 1467729"/>
              <a:gd name="connsiteX77" fmla="*/ 2697303 w 2800371"/>
              <a:gd name="connsiteY77" fmla="*/ 977963 h 1467729"/>
              <a:gd name="connsiteX78" fmla="*/ 2704364 w 2800371"/>
              <a:gd name="connsiteY78" fmla="*/ 988554 h 1467729"/>
              <a:gd name="connsiteX79" fmla="*/ 2729078 w 2800371"/>
              <a:gd name="connsiteY79" fmla="*/ 1002676 h 1467729"/>
              <a:gd name="connsiteX80" fmla="*/ 2743200 w 2800371"/>
              <a:gd name="connsiteY80" fmla="*/ 1016798 h 1467729"/>
              <a:gd name="connsiteX81" fmla="*/ 2789096 w 2800371"/>
              <a:gd name="connsiteY81" fmla="*/ 1027390 h 1467729"/>
              <a:gd name="connsiteX82" fmla="*/ 2792627 w 2800371"/>
              <a:gd name="connsiteY82" fmla="*/ 1327482 h 1467729"/>
              <a:gd name="connsiteX83" fmla="*/ 2760852 w 2800371"/>
              <a:gd name="connsiteY83" fmla="*/ 1454580 h 1467729"/>
              <a:gd name="connsiteX84" fmla="*/ 2068874 w 2800371"/>
              <a:gd name="connsiteY84" fmla="*/ 1458111 h 1467729"/>
              <a:gd name="connsiteX85" fmla="*/ 571941 w 2800371"/>
              <a:gd name="connsiteY85" fmla="*/ 1454581 h 1467729"/>
              <a:gd name="connsiteX86" fmla="*/ 289501 w 2800371"/>
              <a:gd name="connsiteY86" fmla="*/ 1458111 h 1467729"/>
              <a:gd name="connsiteX87" fmla="*/ 172994 w 2800371"/>
              <a:gd name="connsiteY87" fmla="*/ 1313360 h 1467729"/>
              <a:gd name="connsiteX88" fmla="*/ 141220 w 2800371"/>
              <a:gd name="connsiteY88" fmla="*/ 1341604 h 1467729"/>
              <a:gd name="connsiteX89" fmla="*/ 95323 w 2800371"/>
              <a:gd name="connsiteY89" fmla="*/ 1359257 h 1467729"/>
              <a:gd name="connsiteX90" fmla="*/ 45896 w 2800371"/>
              <a:gd name="connsiteY90" fmla="*/ 1405153 h 1467729"/>
              <a:gd name="connsiteX91" fmla="*/ 31774 w 2800371"/>
              <a:gd name="connsiteY91" fmla="*/ 1408684 h 1467729"/>
              <a:gd name="connsiteX92" fmla="*/ 10591 w 2800371"/>
              <a:gd name="connsiteY92" fmla="*/ 1415745 h 1467729"/>
              <a:gd name="connsiteX93" fmla="*/ 3530 w 2800371"/>
              <a:gd name="connsiteY93" fmla="*/ 1433397 h 1467729"/>
              <a:gd name="connsiteX94" fmla="*/ 0 w 2800371"/>
              <a:gd name="connsiteY94" fmla="*/ 1454580 h 1467729"/>
              <a:gd name="connsiteX95" fmla="*/ 7061 w 2800371"/>
              <a:gd name="connsiteY95" fmla="*/ 1359257 h 1467729"/>
              <a:gd name="connsiteX96" fmla="*/ 7061 w 2800371"/>
              <a:gd name="connsiteY96" fmla="*/ 1331013 h 1467729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359257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454580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5305 w 2800371"/>
              <a:gd name="connsiteY91" fmla="*/ 1454580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3530 w 2800371"/>
              <a:gd name="connsiteY93" fmla="*/ 1433397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24713 w 2800371"/>
              <a:gd name="connsiteY93" fmla="*/ 1451050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96489" h="1460544">
                <a:moveTo>
                  <a:pt x="7061" y="1331013"/>
                </a:moveTo>
                <a:lnTo>
                  <a:pt x="7061" y="1331013"/>
                </a:lnTo>
                <a:cubicBezTo>
                  <a:pt x="22360" y="1323952"/>
                  <a:pt x="37377" y="1316246"/>
                  <a:pt x="52957" y="1309830"/>
                </a:cubicBezTo>
                <a:cubicBezTo>
                  <a:pt x="57444" y="1307982"/>
                  <a:pt x="62334" y="1305282"/>
                  <a:pt x="67079" y="1306299"/>
                </a:cubicBezTo>
                <a:cubicBezTo>
                  <a:pt x="79473" y="1308955"/>
                  <a:pt x="91047" y="1314753"/>
                  <a:pt x="102384" y="1320421"/>
                </a:cubicBezTo>
                <a:cubicBezTo>
                  <a:pt x="109974" y="1324216"/>
                  <a:pt x="123567" y="1334543"/>
                  <a:pt x="123567" y="1334543"/>
                </a:cubicBezTo>
                <a:cubicBezTo>
                  <a:pt x="137689" y="1333366"/>
                  <a:pt x="151886" y="1332886"/>
                  <a:pt x="165933" y="1331013"/>
                </a:cubicBezTo>
                <a:cubicBezTo>
                  <a:pt x="177691" y="1329445"/>
                  <a:pt x="183186" y="1321776"/>
                  <a:pt x="194177" y="1316891"/>
                </a:cubicBezTo>
                <a:cubicBezTo>
                  <a:pt x="198611" y="1314920"/>
                  <a:pt x="203562" y="1314413"/>
                  <a:pt x="208299" y="1313360"/>
                </a:cubicBezTo>
                <a:cubicBezTo>
                  <a:pt x="248638" y="1304396"/>
                  <a:pt x="205634" y="1314910"/>
                  <a:pt x="240074" y="1306299"/>
                </a:cubicBezTo>
                <a:cubicBezTo>
                  <a:pt x="251842" y="1307476"/>
                  <a:pt x="263782" y="1307510"/>
                  <a:pt x="275379" y="1309830"/>
                </a:cubicBezTo>
                <a:cubicBezTo>
                  <a:pt x="281593" y="1311073"/>
                  <a:pt x="286694" y="1316891"/>
                  <a:pt x="293031" y="1316891"/>
                </a:cubicBezTo>
                <a:cubicBezTo>
                  <a:pt x="299369" y="1316891"/>
                  <a:pt x="304672" y="1311834"/>
                  <a:pt x="310684" y="1309830"/>
                </a:cubicBezTo>
                <a:cubicBezTo>
                  <a:pt x="324684" y="1305163"/>
                  <a:pt x="338228" y="1304621"/>
                  <a:pt x="353050" y="1302769"/>
                </a:cubicBezTo>
                <a:cubicBezTo>
                  <a:pt x="364871" y="1304345"/>
                  <a:pt x="407828" y="1309488"/>
                  <a:pt x="427190" y="1313360"/>
                </a:cubicBezTo>
                <a:cubicBezTo>
                  <a:pt x="438269" y="1315576"/>
                  <a:pt x="441812" y="1317057"/>
                  <a:pt x="451904" y="1320421"/>
                </a:cubicBezTo>
                <a:cubicBezTo>
                  <a:pt x="486431" y="1318983"/>
                  <a:pt x="523064" y="1326861"/>
                  <a:pt x="554289" y="1309830"/>
                </a:cubicBezTo>
                <a:cubicBezTo>
                  <a:pt x="585293" y="1292919"/>
                  <a:pt x="566138" y="1301720"/>
                  <a:pt x="586063" y="1285116"/>
                </a:cubicBezTo>
                <a:cubicBezTo>
                  <a:pt x="596371" y="1276526"/>
                  <a:pt x="617838" y="1260403"/>
                  <a:pt x="617838" y="1260403"/>
                </a:cubicBezTo>
                <a:cubicBezTo>
                  <a:pt x="622545" y="1252165"/>
                  <a:pt x="627417" y="1244019"/>
                  <a:pt x="631960" y="1235689"/>
                </a:cubicBezTo>
                <a:cubicBezTo>
                  <a:pt x="639022" y="1222742"/>
                  <a:pt x="636171" y="1220480"/>
                  <a:pt x="649612" y="1214506"/>
                </a:cubicBezTo>
                <a:cubicBezTo>
                  <a:pt x="656413" y="1211483"/>
                  <a:pt x="663734" y="1209799"/>
                  <a:pt x="670795" y="1207445"/>
                </a:cubicBezTo>
                <a:cubicBezTo>
                  <a:pt x="687271" y="1210976"/>
                  <a:pt x="704518" y="1211930"/>
                  <a:pt x="720222" y="1218037"/>
                </a:cubicBezTo>
                <a:cubicBezTo>
                  <a:pt x="734026" y="1223405"/>
                  <a:pt x="732766" y="1234111"/>
                  <a:pt x="741405" y="1242750"/>
                </a:cubicBezTo>
                <a:cubicBezTo>
                  <a:pt x="744406" y="1245750"/>
                  <a:pt x="747786" y="1249285"/>
                  <a:pt x="751997" y="1249811"/>
                </a:cubicBezTo>
                <a:cubicBezTo>
                  <a:pt x="795345" y="1255230"/>
                  <a:pt x="839082" y="1256872"/>
                  <a:pt x="882625" y="1260403"/>
                </a:cubicBezTo>
                <a:cubicBezTo>
                  <a:pt x="890247" y="1270566"/>
                  <a:pt x="904264" y="1290640"/>
                  <a:pt x="914400" y="1295708"/>
                </a:cubicBezTo>
                <a:cubicBezTo>
                  <a:pt x="921461" y="1299238"/>
                  <a:pt x="928149" y="1303644"/>
                  <a:pt x="935583" y="1306299"/>
                </a:cubicBezTo>
                <a:cubicBezTo>
                  <a:pt x="944722" y="1309563"/>
                  <a:pt x="954412" y="1311006"/>
                  <a:pt x="963827" y="1313360"/>
                </a:cubicBezTo>
                <a:cubicBezTo>
                  <a:pt x="1018271" y="1272527"/>
                  <a:pt x="969522" y="1316020"/>
                  <a:pt x="1016784" y="1239220"/>
                </a:cubicBezTo>
                <a:cubicBezTo>
                  <a:pt x="1029237" y="1218983"/>
                  <a:pt x="1050522" y="1194107"/>
                  <a:pt x="1073272" y="1182732"/>
                </a:cubicBezTo>
                <a:cubicBezTo>
                  <a:pt x="1083258" y="1177739"/>
                  <a:pt x="1094455" y="1175671"/>
                  <a:pt x="1105047" y="1172140"/>
                </a:cubicBezTo>
                <a:cubicBezTo>
                  <a:pt x="1121523" y="1173317"/>
                  <a:pt x="1138208" y="1172800"/>
                  <a:pt x="1154474" y="1175671"/>
                </a:cubicBezTo>
                <a:cubicBezTo>
                  <a:pt x="1161237" y="1176865"/>
                  <a:pt x="1176761" y="1194732"/>
                  <a:pt x="1179187" y="1196854"/>
                </a:cubicBezTo>
                <a:cubicBezTo>
                  <a:pt x="1183615" y="1200729"/>
                  <a:pt x="1188319" y="1204327"/>
                  <a:pt x="1193309" y="1207445"/>
                </a:cubicBezTo>
                <a:cubicBezTo>
                  <a:pt x="1208077" y="1216675"/>
                  <a:pt x="1207334" y="1210845"/>
                  <a:pt x="1218023" y="1225098"/>
                </a:cubicBezTo>
                <a:cubicBezTo>
                  <a:pt x="1222140" y="1230587"/>
                  <a:pt x="1225545" y="1236613"/>
                  <a:pt x="1228614" y="1242750"/>
                </a:cubicBezTo>
                <a:cubicBezTo>
                  <a:pt x="1230278" y="1246079"/>
                  <a:pt x="1229860" y="1250404"/>
                  <a:pt x="1232145" y="1253342"/>
                </a:cubicBezTo>
                <a:cubicBezTo>
                  <a:pt x="1238276" y="1261224"/>
                  <a:pt x="1253328" y="1274525"/>
                  <a:pt x="1253328" y="1274525"/>
                </a:cubicBezTo>
                <a:cubicBezTo>
                  <a:pt x="1268627" y="1270994"/>
                  <a:pt x="1285691" y="1271894"/>
                  <a:pt x="1299224" y="1263933"/>
                </a:cubicBezTo>
                <a:cubicBezTo>
                  <a:pt x="1307402" y="1259122"/>
                  <a:pt x="1308373" y="1247300"/>
                  <a:pt x="1313346" y="1239220"/>
                </a:cubicBezTo>
                <a:cubicBezTo>
                  <a:pt x="1317794" y="1231993"/>
                  <a:pt x="1322912" y="1225197"/>
                  <a:pt x="1327468" y="1218037"/>
                </a:cubicBezTo>
                <a:cubicBezTo>
                  <a:pt x="1331152" y="1212248"/>
                  <a:pt x="1334529" y="1206268"/>
                  <a:pt x="1338060" y="1200384"/>
                </a:cubicBezTo>
                <a:cubicBezTo>
                  <a:pt x="1341590" y="1188616"/>
                  <a:pt x="1344519" y="1176650"/>
                  <a:pt x="1348651" y="1165079"/>
                </a:cubicBezTo>
                <a:cubicBezTo>
                  <a:pt x="1350421" y="1160123"/>
                  <a:pt x="1353893" y="1155896"/>
                  <a:pt x="1355713" y="1150957"/>
                </a:cubicBezTo>
                <a:cubicBezTo>
                  <a:pt x="1372801" y="1104578"/>
                  <a:pt x="1370201" y="1092847"/>
                  <a:pt x="1398079" y="1052103"/>
                </a:cubicBezTo>
                <a:cubicBezTo>
                  <a:pt x="1403718" y="1043862"/>
                  <a:pt x="1412201" y="1037981"/>
                  <a:pt x="1419262" y="1030920"/>
                </a:cubicBezTo>
                <a:cubicBezTo>
                  <a:pt x="1427500" y="999146"/>
                  <a:pt x="1432449" y="966332"/>
                  <a:pt x="1443975" y="935597"/>
                </a:cubicBezTo>
                <a:cubicBezTo>
                  <a:pt x="1447506" y="926182"/>
                  <a:pt x="1451185" y="916822"/>
                  <a:pt x="1454567" y="907353"/>
                </a:cubicBezTo>
                <a:cubicBezTo>
                  <a:pt x="1457070" y="900344"/>
                  <a:pt x="1459015" y="893139"/>
                  <a:pt x="1461628" y="886170"/>
                </a:cubicBezTo>
                <a:cubicBezTo>
                  <a:pt x="1466078" y="874302"/>
                  <a:pt x="1470469" y="862387"/>
                  <a:pt x="1475750" y="850865"/>
                </a:cubicBezTo>
                <a:cubicBezTo>
                  <a:pt x="1483425" y="834120"/>
                  <a:pt x="1494425" y="818841"/>
                  <a:pt x="1500463" y="801438"/>
                </a:cubicBezTo>
                <a:cubicBezTo>
                  <a:pt x="1569270" y="603111"/>
                  <a:pt x="1500150" y="745544"/>
                  <a:pt x="1571073" y="610791"/>
                </a:cubicBezTo>
                <a:cubicBezTo>
                  <a:pt x="1581457" y="413502"/>
                  <a:pt x="1569125" y="524838"/>
                  <a:pt x="1613439" y="300106"/>
                </a:cubicBezTo>
                <a:cubicBezTo>
                  <a:pt x="1618306" y="275424"/>
                  <a:pt x="1627561" y="225966"/>
                  <a:pt x="1627561" y="225966"/>
                </a:cubicBezTo>
                <a:cubicBezTo>
                  <a:pt x="1628738" y="201252"/>
                  <a:pt x="1625958" y="176028"/>
                  <a:pt x="1631092" y="151825"/>
                </a:cubicBezTo>
                <a:cubicBezTo>
                  <a:pt x="1635405" y="131494"/>
                  <a:pt x="1657129" y="104827"/>
                  <a:pt x="1666397" y="84746"/>
                </a:cubicBezTo>
                <a:cubicBezTo>
                  <a:pt x="1669516" y="77988"/>
                  <a:pt x="1671104" y="70624"/>
                  <a:pt x="1673458" y="63563"/>
                </a:cubicBezTo>
                <a:cubicBezTo>
                  <a:pt x="1674635" y="60032"/>
                  <a:pt x="1674924" y="56067"/>
                  <a:pt x="1676988" y="52971"/>
                </a:cubicBezTo>
                <a:cubicBezTo>
                  <a:pt x="1693347" y="28434"/>
                  <a:pt x="1673836" y="59274"/>
                  <a:pt x="1691110" y="24727"/>
                </a:cubicBezTo>
                <a:cubicBezTo>
                  <a:pt x="1693008" y="20932"/>
                  <a:pt x="1695817" y="17666"/>
                  <a:pt x="1698171" y="14136"/>
                </a:cubicBezTo>
                <a:cubicBezTo>
                  <a:pt x="1708763" y="15313"/>
                  <a:pt x="1719420" y="16004"/>
                  <a:pt x="1729946" y="17666"/>
                </a:cubicBezTo>
                <a:cubicBezTo>
                  <a:pt x="1741801" y="19538"/>
                  <a:pt x="1753273" y="23978"/>
                  <a:pt x="1765251" y="24727"/>
                </a:cubicBezTo>
                <a:lnTo>
                  <a:pt x="1821739" y="28258"/>
                </a:lnTo>
                <a:cubicBezTo>
                  <a:pt x="1835861" y="27081"/>
                  <a:pt x="1850058" y="26600"/>
                  <a:pt x="1864105" y="24727"/>
                </a:cubicBezTo>
                <a:cubicBezTo>
                  <a:pt x="1867794" y="24235"/>
                  <a:pt x="1870984" y="21453"/>
                  <a:pt x="1874696" y="21197"/>
                </a:cubicBezTo>
                <a:cubicBezTo>
                  <a:pt x="1905244" y="19090"/>
                  <a:pt x="1935885" y="18661"/>
                  <a:pt x="1966489" y="17666"/>
                </a:cubicBezTo>
                <a:lnTo>
                  <a:pt x="2308948" y="7075"/>
                </a:lnTo>
                <a:cubicBezTo>
                  <a:pt x="2347463" y="-1484"/>
                  <a:pt x="2333983" y="-3196"/>
                  <a:pt x="2372497" y="7075"/>
                </a:cubicBezTo>
                <a:cubicBezTo>
                  <a:pt x="2379689" y="8993"/>
                  <a:pt x="2393680" y="14136"/>
                  <a:pt x="2393680" y="14136"/>
                </a:cubicBezTo>
                <a:cubicBezTo>
                  <a:pt x="2397211" y="35319"/>
                  <a:pt x="2399710" y="56700"/>
                  <a:pt x="2404272" y="77685"/>
                </a:cubicBezTo>
                <a:cubicBezTo>
                  <a:pt x="2421688" y="157801"/>
                  <a:pt x="2440782" y="216647"/>
                  <a:pt x="2464290" y="296576"/>
                </a:cubicBezTo>
                <a:cubicBezTo>
                  <a:pt x="2467293" y="331606"/>
                  <a:pt x="2479697" y="495116"/>
                  <a:pt x="2489004" y="533119"/>
                </a:cubicBezTo>
                <a:cubicBezTo>
                  <a:pt x="2494263" y="554595"/>
                  <a:pt x="2509311" y="572501"/>
                  <a:pt x="2517248" y="593138"/>
                </a:cubicBezTo>
                <a:cubicBezTo>
                  <a:pt x="2532879" y="633779"/>
                  <a:pt x="2542965" y="676472"/>
                  <a:pt x="2559614" y="716706"/>
                </a:cubicBezTo>
                <a:cubicBezTo>
                  <a:pt x="2602135" y="819466"/>
                  <a:pt x="2589079" y="768152"/>
                  <a:pt x="2626693" y="836743"/>
                </a:cubicBezTo>
                <a:cubicBezTo>
                  <a:pt x="2729286" y="1023826"/>
                  <a:pt x="2604610" y="803168"/>
                  <a:pt x="2686712" y="967371"/>
                </a:cubicBezTo>
                <a:cubicBezTo>
                  <a:pt x="2688945" y="971837"/>
                  <a:pt x="2694107" y="974127"/>
                  <a:pt x="2697303" y="977963"/>
                </a:cubicBezTo>
                <a:cubicBezTo>
                  <a:pt x="2700019" y="981223"/>
                  <a:pt x="2701364" y="985554"/>
                  <a:pt x="2704364" y="988554"/>
                </a:cubicBezTo>
                <a:cubicBezTo>
                  <a:pt x="2713820" y="998009"/>
                  <a:pt x="2718001" y="994369"/>
                  <a:pt x="2729078" y="1002676"/>
                </a:cubicBezTo>
                <a:cubicBezTo>
                  <a:pt x="2734404" y="1006670"/>
                  <a:pt x="2737661" y="1013105"/>
                  <a:pt x="2743200" y="1016798"/>
                </a:cubicBezTo>
                <a:cubicBezTo>
                  <a:pt x="2756634" y="1025754"/>
                  <a:pt x="2774068" y="1025511"/>
                  <a:pt x="2789096" y="1027390"/>
                </a:cubicBezTo>
                <a:cubicBezTo>
                  <a:pt x="2799358" y="1140269"/>
                  <a:pt x="2797334" y="1255695"/>
                  <a:pt x="2792627" y="1327482"/>
                </a:cubicBezTo>
                <a:cubicBezTo>
                  <a:pt x="2787920" y="1399269"/>
                  <a:pt x="2785566" y="1387501"/>
                  <a:pt x="2760852" y="1458111"/>
                </a:cubicBezTo>
                <a:cubicBezTo>
                  <a:pt x="2526662" y="1453404"/>
                  <a:pt x="2433693" y="1458699"/>
                  <a:pt x="2068874" y="1458111"/>
                </a:cubicBezTo>
                <a:lnTo>
                  <a:pt x="571941" y="1454581"/>
                </a:lnTo>
                <a:cubicBezTo>
                  <a:pt x="275379" y="1454581"/>
                  <a:pt x="359523" y="1458111"/>
                  <a:pt x="289501" y="1458111"/>
                </a:cubicBezTo>
                <a:cubicBezTo>
                  <a:pt x="219479" y="1458111"/>
                  <a:pt x="178290" y="1455168"/>
                  <a:pt x="151811" y="1454580"/>
                </a:cubicBezTo>
                <a:cubicBezTo>
                  <a:pt x="125332" y="1453992"/>
                  <a:pt x="140043" y="1454580"/>
                  <a:pt x="130628" y="1454580"/>
                </a:cubicBezTo>
                <a:cubicBezTo>
                  <a:pt x="121213" y="1454580"/>
                  <a:pt x="110622" y="1448696"/>
                  <a:pt x="95323" y="1454580"/>
                </a:cubicBezTo>
                <a:cubicBezTo>
                  <a:pt x="81903" y="1468000"/>
                  <a:pt x="80612" y="1454580"/>
                  <a:pt x="70609" y="1454580"/>
                </a:cubicBezTo>
                <a:cubicBezTo>
                  <a:pt x="60606" y="1454580"/>
                  <a:pt x="45308" y="1461052"/>
                  <a:pt x="35305" y="1454580"/>
                </a:cubicBezTo>
                <a:cubicBezTo>
                  <a:pt x="25302" y="1448108"/>
                  <a:pt x="12356" y="1416333"/>
                  <a:pt x="10591" y="1415745"/>
                </a:cubicBezTo>
                <a:cubicBezTo>
                  <a:pt x="8826" y="1415157"/>
                  <a:pt x="26380" y="1444936"/>
                  <a:pt x="24713" y="1451050"/>
                </a:cubicBezTo>
                <a:cubicBezTo>
                  <a:pt x="22830" y="1457956"/>
                  <a:pt x="0" y="1461738"/>
                  <a:pt x="0" y="1454580"/>
                </a:cubicBezTo>
                <a:cubicBezTo>
                  <a:pt x="0" y="1440185"/>
                  <a:pt x="3257" y="1382083"/>
                  <a:pt x="7061" y="1359257"/>
                </a:cubicBezTo>
                <a:cubicBezTo>
                  <a:pt x="10963" y="1335845"/>
                  <a:pt x="7061" y="1335720"/>
                  <a:pt x="7061" y="13310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76" name="Freeform 275"/>
          <p:cNvSpPr/>
          <p:nvPr/>
        </p:nvSpPr>
        <p:spPr>
          <a:xfrm>
            <a:off x="7791818" y="4893257"/>
            <a:ext cx="2796489" cy="1460544"/>
          </a:xfrm>
          <a:custGeom>
            <a:avLst/>
            <a:gdLst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35397 w 2800371"/>
              <a:gd name="connsiteY86" fmla="*/ 120391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71941 w 2800371"/>
              <a:gd name="connsiteY85" fmla="*/ 1454581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342458 w 2800371"/>
              <a:gd name="connsiteY86" fmla="*/ 1415745 h 1458111"/>
              <a:gd name="connsiteX87" fmla="*/ 172994 w 2800371"/>
              <a:gd name="connsiteY87" fmla="*/ 1313360 h 1458111"/>
              <a:gd name="connsiteX88" fmla="*/ 141220 w 2800371"/>
              <a:gd name="connsiteY88" fmla="*/ 1341604 h 1458111"/>
              <a:gd name="connsiteX89" fmla="*/ 95323 w 2800371"/>
              <a:gd name="connsiteY89" fmla="*/ 1359257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7729"/>
              <a:gd name="connsiteX1" fmla="*/ 7061 w 2800371"/>
              <a:gd name="connsiteY1" fmla="*/ 1331013 h 1467729"/>
              <a:gd name="connsiteX2" fmla="*/ 52957 w 2800371"/>
              <a:gd name="connsiteY2" fmla="*/ 1309830 h 1467729"/>
              <a:gd name="connsiteX3" fmla="*/ 67079 w 2800371"/>
              <a:gd name="connsiteY3" fmla="*/ 1306299 h 1467729"/>
              <a:gd name="connsiteX4" fmla="*/ 102384 w 2800371"/>
              <a:gd name="connsiteY4" fmla="*/ 1320421 h 1467729"/>
              <a:gd name="connsiteX5" fmla="*/ 123567 w 2800371"/>
              <a:gd name="connsiteY5" fmla="*/ 1334543 h 1467729"/>
              <a:gd name="connsiteX6" fmla="*/ 165933 w 2800371"/>
              <a:gd name="connsiteY6" fmla="*/ 1331013 h 1467729"/>
              <a:gd name="connsiteX7" fmla="*/ 194177 w 2800371"/>
              <a:gd name="connsiteY7" fmla="*/ 1316891 h 1467729"/>
              <a:gd name="connsiteX8" fmla="*/ 208299 w 2800371"/>
              <a:gd name="connsiteY8" fmla="*/ 1313360 h 1467729"/>
              <a:gd name="connsiteX9" fmla="*/ 240074 w 2800371"/>
              <a:gd name="connsiteY9" fmla="*/ 1306299 h 1467729"/>
              <a:gd name="connsiteX10" fmla="*/ 275379 w 2800371"/>
              <a:gd name="connsiteY10" fmla="*/ 1309830 h 1467729"/>
              <a:gd name="connsiteX11" fmla="*/ 293031 w 2800371"/>
              <a:gd name="connsiteY11" fmla="*/ 1316891 h 1467729"/>
              <a:gd name="connsiteX12" fmla="*/ 310684 w 2800371"/>
              <a:gd name="connsiteY12" fmla="*/ 1309830 h 1467729"/>
              <a:gd name="connsiteX13" fmla="*/ 353050 w 2800371"/>
              <a:gd name="connsiteY13" fmla="*/ 1302769 h 1467729"/>
              <a:gd name="connsiteX14" fmla="*/ 427190 w 2800371"/>
              <a:gd name="connsiteY14" fmla="*/ 1313360 h 1467729"/>
              <a:gd name="connsiteX15" fmla="*/ 451904 w 2800371"/>
              <a:gd name="connsiteY15" fmla="*/ 1320421 h 1467729"/>
              <a:gd name="connsiteX16" fmla="*/ 554289 w 2800371"/>
              <a:gd name="connsiteY16" fmla="*/ 1309830 h 1467729"/>
              <a:gd name="connsiteX17" fmla="*/ 586063 w 2800371"/>
              <a:gd name="connsiteY17" fmla="*/ 1285116 h 1467729"/>
              <a:gd name="connsiteX18" fmla="*/ 617838 w 2800371"/>
              <a:gd name="connsiteY18" fmla="*/ 1260403 h 1467729"/>
              <a:gd name="connsiteX19" fmla="*/ 631960 w 2800371"/>
              <a:gd name="connsiteY19" fmla="*/ 1235689 h 1467729"/>
              <a:gd name="connsiteX20" fmla="*/ 649612 w 2800371"/>
              <a:gd name="connsiteY20" fmla="*/ 1214506 h 1467729"/>
              <a:gd name="connsiteX21" fmla="*/ 670795 w 2800371"/>
              <a:gd name="connsiteY21" fmla="*/ 1207445 h 1467729"/>
              <a:gd name="connsiteX22" fmla="*/ 720222 w 2800371"/>
              <a:gd name="connsiteY22" fmla="*/ 1218037 h 1467729"/>
              <a:gd name="connsiteX23" fmla="*/ 741405 w 2800371"/>
              <a:gd name="connsiteY23" fmla="*/ 1242750 h 1467729"/>
              <a:gd name="connsiteX24" fmla="*/ 751997 w 2800371"/>
              <a:gd name="connsiteY24" fmla="*/ 1249811 h 1467729"/>
              <a:gd name="connsiteX25" fmla="*/ 882625 w 2800371"/>
              <a:gd name="connsiteY25" fmla="*/ 1260403 h 1467729"/>
              <a:gd name="connsiteX26" fmla="*/ 914400 w 2800371"/>
              <a:gd name="connsiteY26" fmla="*/ 1295708 h 1467729"/>
              <a:gd name="connsiteX27" fmla="*/ 935583 w 2800371"/>
              <a:gd name="connsiteY27" fmla="*/ 1306299 h 1467729"/>
              <a:gd name="connsiteX28" fmla="*/ 963827 w 2800371"/>
              <a:gd name="connsiteY28" fmla="*/ 1313360 h 1467729"/>
              <a:gd name="connsiteX29" fmla="*/ 1016784 w 2800371"/>
              <a:gd name="connsiteY29" fmla="*/ 1239220 h 1467729"/>
              <a:gd name="connsiteX30" fmla="*/ 1073272 w 2800371"/>
              <a:gd name="connsiteY30" fmla="*/ 1182732 h 1467729"/>
              <a:gd name="connsiteX31" fmla="*/ 1105047 w 2800371"/>
              <a:gd name="connsiteY31" fmla="*/ 1172140 h 1467729"/>
              <a:gd name="connsiteX32" fmla="*/ 1154474 w 2800371"/>
              <a:gd name="connsiteY32" fmla="*/ 1175671 h 1467729"/>
              <a:gd name="connsiteX33" fmla="*/ 1179187 w 2800371"/>
              <a:gd name="connsiteY33" fmla="*/ 1196854 h 1467729"/>
              <a:gd name="connsiteX34" fmla="*/ 1193309 w 2800371"/>
              <a:gd name="connsiteY34" fmla="*/ 1207445 h 1467729"/>
              <a:gd name="connsiteX35" fmla="*/ 1218023 w 2800371"/>
              <a:gd name="connsiteY35" fmla="*/ 1225098 h 1467729"/>
              <a:gd name="connsiteX36" fmla="*/ 1228614 w 2800371"/>
              <a:gd name="connsiteY36" fmla="*/ 1242750 h 1467729"/>
              <a:gd name="connsiteX37" fmla="*/ 1232145 w 2800371"/>
              <a:gd name="connsiteY37" fmla="*/ 1253342 h 1467729"/>
              <a:gd name="connsiteX38" fmla="*/ 1253328 w 2800371"/>
              <a:gd name="connsiteY38" fmla="*/ 1274525 h 1467729"/>
              <a:gd name="connsiteX39" fmla="*/ 1299224 w 2800371"/>
              <a:gd name="connsiteY39" fmla="*/ 1263933 h 1467729"/>
              <a:gd name="connsiteX40" fmla="*/ 1313346 w 2800371"/>
              <a:gd name="connsiteY40" fmla="*/ 1239220 h 1467729"/>
              <a:gd name="connsiteX41" fmla="*/ 1327468 w 2800371"/>
              <a:gd name="connsiteY41" fmla="*/ 1218037 h 1467729"/>
              <a:gd name="connsiteX42" fmla="*/ 1338060 w 2800371"/>
              <a:gd name="connsiteY42" fmla="*/ 1200384 h 1467729"/>
              <a:gd name="connsiteX43" fmla="*/ 1348651 w 2800371"/>
              <a:gd name="connsiteY43" fmla="*/ 1165079 h 1467729"/>
              <a:gd name="connsiteX44" fmla="*/ 1355713 w 2800371"/>
              <a:gd name="connsiteY44" fmla="*/ 1150957 h 1467729"/>
              <a:gd name="connsiteX45" fmla="*/ 1398079 w 2800371"/>
              <a:gd name="connsiteY45" fmla="*/ 1052103 h 1467729"/>
              <a:gd name="connsiteX46" fmla="*/ 1419262 w 2800371"/>
              <a:gd name="connsiteY46" fmla="*/ 1030920 h 1467729"/>
              <a:gd name="connsiteX47" fmla="*/ 1443975 w 2800371"/>
              <a:gd name="connsiteY47" fmla="*/ 935597 h 1467729"/>
              <a:gd name="connsiteX48" fmla="*/ 1454567 w 2800371"/>
              <a:gd name="connsiteY48" fmla="*/ 907353 h 1467729"/>
              <a:gd name="connsiteX49" fmla="*/ 1461628 w 2800371"/>
              <a:gd name="connsiteY49" fmla="*/ 886170 h 1467729"/>
              <a:gd name="connsiteX50" fmla="*/ 1475750 w 2800371"/>
              <a:gd name="connsiteY50" fmla="*/ 850865 h 1467729"/>
              <a:gd name="connsiteX51" fmla="*/ 1500463 w 2800371"/>
              <a:gd name="connsiteY51" fmla="*/ 801438 h 1467729"/>
              <a:gd name="connsiteX52" fmla="*/ 1571073 w 2800371"/>
              <a:gd name="connsiteY52" fmla="*/ 610791 h 1467729"/>
              <a:gd name="connsiteX53" fmla="*/ 1613439 w 2800371"/>
              <a:gd name="connsiteY53" fmla="*/ 300106 h 1467729"/>
              <a:gd name="connsiteX54" fmla="*/ 1627561 w 2800371"/>
              <a:gd name="connsiteY54" fmla="*/ 225966 h 1467729"/>
              <a:gd name="connsiteX55" fmla="*/ 1631092 w 2800371"/>
              <a:gd name="connsiteY55" fmla="*/ 151825 h 1467729"/>
              <a:gd name="connsiteX56" fmla="*/ 1666397 w 2800371"/>
              <a:gd name="connsiteY56" fmla="*/ 84746 h 1467729"/>
              <a:gd name="connsiteX57" fmla="*/ 1673458 w 2800371"/>
              <a:gd name="connsiteY57" fmla="*/ 63563 h 1467729"/>
              <a:gd name="connsiteX58" fmla="*/ 1676988 w 2800371"/>
              <a:gd name="connsiteY58" fmla="*/ 52971 h 1467729"/>
              <a:gd name="connsiteX59" fmla="*/ 1691110 w 2800371"/>
              <a:gd name="connsiteY59" fmla="*/ 24727 h 1467729"/>
              <a:gd name="connsiteX60" fmla="*/ 1698171 w 2800371"/>
              <a:gd name="connsiteY60" fmla="*/ 14136 h 1467729"/>
              <a:gd name="connsiteX61" fmla="*/ 1729946 w 2800371"/>
              <a:gd name="connsiteY61" fmla="*/ 17666 h 1467729"/>
              <a:gd name="connsiteX62" fmla="*/ 1765251 w 2800371"/>
              <a:gd name="connsiteY62" fmla="*/ 24727 h 1467729"/>
              <a:gd name="connsiteX63" fmla="*/ 1821739 w 2800371"/>
              <a:gd name="connsiteY63" fmla="*/ 28258 h 1467729"/>
              <a:gd name="connsiteX64" fmla="*/ 1864105 w 2800371"/>
              <a:gd name="connsiteY64" fmla="*/ 24727 h 1467729"/>
              <a:gd name="connsiteX65" fmla="*/ 1874696 w 2800371"/>
              <a:gd name="connsiteY65" fmla="*/ 21197 h 1467729"/>
              <a:gd name="connsiteX66" fmla="*/ 1966489 w 2800371"/>
              <a:gd name="connsiteY66" fmla="*/ 17666 h 1467729"/>
              <a:gd name="connsiteX67" fmla="*/ 2308948 w 2800371"/>
              <a:gd name="connsiteY67" fmla="*/ 7075 h 1467729"/>
              <a:gd name="connsiteX68" fmla="*/ 2372497 w 2800371"/>
              <a:gd name="connsiteY68" fmla="*/ 7075 h 1467729"/>
              <a:gd name="connsiteX69" fmla="*/ 2393680 w 2800371"/>
              <a:gd name="connsiteY69" fmla="*/ 14136 h 1467729"/>
              <a:gd name="connsiteX70" fmla="*/ 2404272 w 2800371"/>
              <a:gd name="connsiteY70" fmla="*/ 77685 h 1467729"/>
              <a:gd name="connsiteX71" fmla="*/ 2464290 w 2800371"/>
              <a:gd name="connsiteY71" fmla="*/ 296576 h 1467729"/>
              <a:gd name="connsiteX72" fmla="*/ 2489004 w 2800371"/>
              <a:gd name="connsiteY72" fmla="*/ 533119 h 1467729"/>
              <a:gd name="connsiteX73" fmla="*/ 2517248 w 2800371"/>
              <a:gd name="connsiteY73" fmla="*/ 593138 h 1467729"/>
              <a:gd name="connsiteX74" fmla="*/ 2559614 w 2800371"/>
              <a:gd name="connsiteY74" fmla="*/ 716706 h 1467729"/>
              <a:gd name="connsiteX75" fmla="*/ 2626693 w 2800371"/>
              <a:gd name="connsiteY75" fmla="*/ 836743 h 1467729"/>
              <a:gd name="connsiteX76" fmla="*/ 2686712 w 2800371"/>
              <a:gd name="connsiteY76" fmla="*/ 967371 h 1467729"/>
              <a:gd name="connsiteX77" fmla="*/ 2697303 w 2800371"/>
              <a:gd name="connsiteY77" fmla="*/ 977963 h 1467729"/>
              <a:gd name="connsiteX78" fmla="*/ 2704364 w 2800371"/>
              <a:gd name="connsiteY78" fmla="*/ 988554 h 1467729"/>
              <a:gd name="connsiteX79" fmla="*/ 2729078 w 2800371"/>
              <a:gd name="connsiteY79" fmla="*/ 1002676 h 1467729"/>
              <a:gd name="connsiteX80" fmla="*/ 2743200 w 2800371"/>
              <a:gd name="connsiteY80" fmla="*/ 1016798 h 1467729"/>
              <a:gd name="connsiteX81" fmla="*/ 2789096 w 2800371"/>
              <a:gd name="connsiteY81" fmla="*/ 1027390 h 1467729"/>
              <a:gd name="connsiteX82" fmla="*/ 2792627 w 2800371"/>
              <a:gd name="connsiteY82" fmla="*/ 1327482 h 1467729"/>
              <a:gd name="connsiteX83" fmla="*/ 2760852 w 2800371"/>
              <a:gd name="connsiteY83" fmla="*/ 1454580 h 1467729"/>
              <a:gd name="connsiteX84" fmla="*/ 2068874 w 2800371"/>
              <a:gd name="connsiteY84" fmla="*/ 1458111 h 1467729"/>
              <a:gd name="connsiteX85" fmla="*/ 571941 w 2800371"/>
              <a:gd name="connsiteY85" fmla="*/ 1454581 h 1467729"/>
              <a:gd name="connsiteX86" fmla="*/ 289501 w 2800371"/>
              <a:gd name="connsiteY86" fmla="*/ 1458111 h 1467729"/>
              <a:gd name="connsiteX87" fmla="*/ 172994 w 2800371"/>
              <a:gd name="connsiteY87" fmla="*/ 1313360 h 1467729"/>
              <a:gd name="connsiteX88" fmla="*/ 141220 w 2800371"/>
              <a:gd name="connsiteY88" fmla="*/ 1341604 h 1467729"/>
              <a:gd name="connsiteX89" fmla="*/ 95323 w 2800371"/>
              <a:gd name="connsiteY89" fmla="*/ 1359257 h 1467729"/>
              <a:gd name="connsiteX90" fmla="*/ 45896 w 2800371"/>
              <a:gd name="connsiteY90" fmla="*/ 1405153 h 1467729"/>
              <a:gd name="connsiteX91" fmla="*/ 31774 w 2800371"/>
              <a:gd name="connsiteY91" fmla="*/ 1408684 h 1467729"/>
              <a:gd name="connsiteX92" fmla="*/ 10591 w 2800371"/>
              <a:gd name="connsiteY92" fmla="*/ 1415745 h 1467729"/>
              <a:gd name="connsiteX93" fmla="*/ 3530 w 2800371"/>
              <a:gd name="connsiteY93" fmla="*/ 1433397 h 1467729"/>
              <a:gd name="connsiteX94" fmla="*/ 0 w 2800371"/>
              <a:gd name="connsiteY94" fmla="*/ 1454580 h 1467729"/>
              <a:gd name="connsiteX95" fmla="*/ 7061 w 2800371"/>
              <a:gd name="connsiteY95" fmla="*/ 1359257 h 1467729"/>
              <a:gd name="connsiteX96" fmla="*/ 7061 w 2800371"/>
              <a:gd name="connsiteY96" fmla="*/ 1331013 h 1467729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359257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454580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5305 w 2800371"/>
              <a:gd name="connsiteY91" fmla="*/ 1454580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3530 w 2800371"/>
              <a:gd name="connsiteY93" fmla="*/ 1433397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24713 w 2800371"/>
              <a:gd name="connsiteY93" fmla="*/ 1451050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96489" h="1460544">
                <a:moveTo>
                  <a:pt x="7061" y="1331013"/>
                </a:moveTo>
                <a:lnTo>
                  <a:pt x="7061" y="1331013"/>
                </a:lnTo>
                <a:cubicBezTo>
                  <a:pt x="22360" y="1323952"/>
                  <a:pt x="37377" y="1316246"/>
                  <a:pt x="52957" y="1309830"/>
                </a:cubicBezTo>
                <a:cubicBezTo>
                  <a:pt x="57444" y="1307982"/>
                  <a:pt x="62334" y="1305282"/>
                  <a:pt x="67079" y="1306299"/>
                </a:cubicBezTo>
                <a:cubicBezTo>
                  <a:pt x="79473" y="1308955"/>
                  <a:pt x="91047" y="1314753"/>
                  <a:pt x="102384" y="1320421"/>
                </a:cubicBezTo>
                <a:cubicBezTo>
                  <a:pt x="109974" y="1324216"/>
                  <a:pt x="123567" y="1334543"/>
                  <a:pt x="123567" y="1334543"/>
                </a:cubicBezTo>
                <a:cubicBezTo>
                  <a:pt x="137689" y="1333366"/>
                  <a:pt x="151886" y="1332886"/>
                  <a:pt x="165933" y="1331013"/>
                </a:cubicBezTo>
                <a:cubicBezTo>
                  <a:pt x="177691" y="1329445"/>
                  <a:pt x="183186" y="1321776"/>
                  <a:pt x="194177" y="1316891"/>
                </a:cubicBezTo>
                <a:cubicBezTo>
                  <a:pt x="198611" y="1314920"/>
                  <a:pt x="203562" y="1314413"/>
                  <a:pt x="208299" y="1313360"/>
                </a:cubicBezTo>
                <a:cubicBezTo>
                  <a:pt x="248638" y="1304396"/>
                  <a:pt x="205634" y="1314910"/>
                  <a:pt x="240074" y="1306299"/>
                </a:cubicBezTo>
                <a:cubicBezTo>
                  <a:pt x="251842" y="1307476"/>
                  <a:pt x="263782" y="1307510"/>
                  <a:pt x="275379" y="1309830"/>
                </a:cubicBezTo>
                <a:cubicBezTo>
                  <a:pt x="281593" y="1311073"/>
                  <a:pt x="286694" y="1316891"/>
                  <a:pt x="293031" y="1316891"/>
                </a:cubicBezTo>
                <a:cubicBezTo>
                  <a:pt x="299369" y="1316891"/>
                  <a:pt x="304672" y="1311834"/>
                  <a:pt x="310684" y="1309830"/>
                </a:cubicBezTo>
                <a:cubicBezTo>
                  <a:pt x="324684" y="1305163"/>
                  <a:pt x="338228" y="1304621"/>
                  <a:pt x="353050" y="1302769"/>
                </a:cubicBezTo>
                <a:cubicBezTo>
                  <a:pt x="364871" y="1304345"/>
                  <a:pt x="407828" y="1309488"/>
                  <a:pt x="427190" y="1313360"/>
                </a:cubicBezTo>
                <a:cubicBezTo>
                  <a:pt x="438269" y="1315576"/>
                  <a:pt x="441812" y="1317057"/>
                  <a:pt x="451904" y="1320421"/>
                </a:cubicBezTo>
                <a:cubicBezTo>
                  <a:pt x="486431" y="1318983"/>
                  <a:pt x="523064" y="1326861"/>
                  <a:pt x="554289" y="1309830"/>
                </a:cubicBezTo>
                <a:cubicBezTo>
                  <a:pt x="585293" y="1292919"/>
                  <a:pt x="566138" y="1301720"/>
                  <a:pt x="586063" y="1285116"/>
                </a:cubicBezTo>
                <a:cubicBezTo>
                  <a:pt x="596371" y="1276526"/>
                  <a:pt x="617838" y="1260403"/>
                  <a:pt x="617838" y="1260403"/>
                </a:cubicBezTo>
                <a:cubicBezTo>
                  <a:pt x="622545" y="1252165"/>
                  <a:pt x="627417" y="1244019"/>
                  <a:pt x="631960" y="1235689"/>
                </a:cubicBezTo>
                <a:cubicBezTo>
                  <a:pt x="639022" y="1222742"/>
                  <a:pt x="636171" y="1220480"/>
                  <a:pt x="649612" y="1214506"/>
                </a:cubicBezTo>
                <a:cubicBezTo>
                  <a:pt x="656413" y="1211483"/>
                  <a:pt x="663734" y="1209799"/>
                  <a:pt x="670795" y="1207445"/>
                </a:cubicBezTo>
                <a:cubicBezTo>
                  <a:pt x="687271" y="1210976"/>
                  <a:pt x="704518" y="1211930"/>
                  <a:pt x="720222" y="1218037"/>
                </a:cubicBezTo>
                <a:cubicBezTo>
                  <a:pt x="734026" y="1223405"/>
                  <a:pt x="732766" y="1234111"/>
                  <a:pt x="741405" y="1242750"/>
                </a:cubicBezTo>
                <a:cubicBezTo>
                  <a:pt x="744406" y="1245750"/>
                  <a:pt x="747786" y="1249285"/>
                  <a:pt x="751997" y="1249811"/>
                </a:cubicBezTo>
                <a:cubicBezTo>
                  <a:pt x="795345" y="1255230"/>
                  <a:pt x="839082" y="1256872"/>
                  <a:pt x="882625" y="1260403"/>
                </a:cubicBezTo>
                <a:cubicBezTo>
                  <a:pt x="890247" y="1270566"/>
                  <a:pt x="904264" y="1290640"/>
                  <a:pt x="914400" y="1295708"/>
                </a:cubicBezTo>
                <a:cubicBezTo>
                  <a:pt x="921461" y="1299238"/>
                  <a:pt x="928149" y="1303644"/>
                  <a:pt x="935583" y="1306299"/>
                </a:cubicBezTo>
                <a:cubicBezTo>
                  <a:pt x="944722" y="1309563"/>
                  <a:pt x="954412" y="1311006"/>
                  <a:pt x="963827" y="1313360"/>
                </a:cubicBezTo>
                <a:cubicBezTo>
                  <a:pt x="1018271" y="1272527"/>
                  <a:pt x="969522" y="1316020"/>
                  <a:pt x="1016784" y="1239220"/>
                </a:cubicBezTo>
                <a:cubicBezTo>
                  <a:pt x="1029237" y="1218983"/>
                  <a:pt x="1050522" y="1194107"/>
                  <a:pt x="1073272" y="1182732"/>
                </a:cubicBezTo>
                <a:cubicBezTo>
                  <a:pt x="1083258" y="1177739"/>
                  <a:pt x="1094455" y="1175671"/>
                  <a:pt x="1105047" y="1172140"/>
                </a:cubicBezTo>
                <a:cubicBezTo>
                  <a:pt x="1121523" y="1173317"/>
                  <a:pt x="1138208" y="1172800"/>
                  <a:pt x="1154474" y="1175671"/>
                </a:cubicBezTo>
                <a:cubicBezTo>
                  <a:pt x="1161237" y="1176865"/>
                  <a:pt x="1176761" y="1194732"/>
                  <a:pt x="1179187" y="1196854"/>
                </a:cubicBezTo>
                <a:cubicBezTo>
                  <a:pt x="1183615" y="1200729"/>
                  <a:pt x="1188319" y="1204327"/>
                  <a:pt x="1193309" y="1207445"/>
                </a:cubicBezTo>
                <a:cubicBezTo>
                  <a:pt x="1208077" y="1216675"/>
                  <a:pt x="1207334" y="1210845"/>
                  <a:pt x="1218023" y="1225098"/>
                </a:cubicBezTo>
                <a:cubicBezTo>
                  <a:pt x="1222140" y="1230587"/>
                  <a:pt x="1225545" y="1236613"/>
                  <a:pt x="1228614" y="1242750"/>
                </a:cubicBezTo>
                <a:cubicBezTo>
                  <a:pt x="1230278" y="1246079"/>
                  <a:pt x="1229860" y="1250404"/>
                  <a:pt x="1232145" y="1253342"/>
                </a:cubicBezTo>
                <a:cubicBezTo>
                  <a:pt x="1238276" y="1261224"/>
                  <a:pt x="1253328" y="1274525"/>
                  <a:pt x="1253328" y="1274525"/>
                </a:cubicBezTo>
                <a:cubicBezTo>
                  <a:pt x="1268627" y="1270994"/>
                  <a:pt x="1285691" y="1271894"/>
                  <a:pt x="1299224" y="1263933"/>
                </a:cubicBezTo>
                <a:cubicBezTo>
                  <a:pt x="1307402" y="1259122"/>
                  <a:pt x="1308373" y="1247300"/>
                  <a:pt x="1313346" y="1239220"/>
                </a:cubicBezTo>
                <a:cubicBezTo>
                  <a:pt x="1317794" y="1231993"/>
                  <a:pt x="1322912" y="1225197"/>
                  <a:pt x="1327468" y="1218037"/>
                </a:cubicBezTo>
                <a:cubicBezTo>
                  <a:pt x="1331152" y="1212248"/>
                  <a:pt x="1334529" y="1206268"/>
                  <a:pt x="1338060" y="1200384"/>
                </a:cubicBezTo>
                <a:cubicBezTo>
                  <a:pt x="1341590" y="1188616"/>
                  <a:pt x="1344519" y="1176650"/>
                  <a:pt x="1348651" y="1165079"/>
                </a:cubicBezTo>
                <a:cubicBezTo>
                  <a:pt x="1350421" y="1160123"/>
                  <a:pt x="1353893" y="1155896"/>
                  <a:pt x="1355713" y="1150957"/>
                </a:cubicBezTo>
                <a:cubicBezTo>
                  <a:pt x="1372801" y="1104578"/>
                  <a:pt x="1370201" y="1092847"/>
                  <a:pt x="1398079" y="1052103"/>
                </a:cubicBezTo>
                <a:cubicBezTo>
                  <a:pt x="1403718" y="1043862"/>
                  <a:pt x="1412201" y="1037981"/>
                  <a:pt x="1419262" y="1030920"/>
                </a:cubicBezTo>
                <a:cubicBezTo>
                  <a:pt x="1427500" y="999146"/>
                  <a:pt x="1432449" y="966332"/>
                  <a:pt x="1443975" y="935597"/>
                </a:cubicBezTo>
                <a:cubicBezTo>
                  <a:pt x="1447506" y="926182"/>
                  <a:pt x="1451185" y="916822"/>
                  <a:pt x="1454567" y="907353"/>
                </a:cubicBezTo>
                <a:cubicBezTo>
                  <a:pt x="1457070" y="900344"/>
                  <a:pt x="1459015" y="893139"/>
                  <a:pt x="1461628" y="886170"/>
                </a:cubicBezTo>
                <a:cubicBezTo>
                  <a:pt x="1466078" y="874302"/>
                  <a:pt x="1470469" y="862387"/>
                  <a:pt x="1475750" y="850865"/>
                </a:cubicBezTo>
                <a:cubicBezTo>
                  <a:pt x="1483425" y="834120"/>
                  <a:pt x="1494425" y="818841"/>
                  <a:pt x="1500463" y="801438"/>
                </a:cubicBezTo>
                <a:cubicBezTo>
                  <a:pt x="1569270" y="603111"/>
                  <a:pt x="1500150" y="745544"/>
                  <a:pt x="1571073" y="610791"/>
                </a:cubicBezTo>
                <a:cubicBezTo>
                  <a:pt x="1581457" y="413502"/>
                  <a:pt x="1569125" y="524838"/>
                  <a:pt x="1613439" y="300106"/>
                </a:cubicBezTo>
                <a:cubicBezTo>
                  <a:pt x="1618306" y="275424"/>
                  <a:pt x="1627561" y="225966"/>
                  <a:pt x="1627561" y="225966"/>
                </a:cubicBezTo>
                <a:cubicBezTo>
                  <a:pt x="1628738" y="201252"/>
                  <a:pt x="1625958" y="176028"/>
                  <a:pt x="1631092" y="151825"/>
                </a:cubicBezTo>
                <a:cubicBezTo>
                  <a:pt x="1635405" y="131494"/>
                  <a:pt x="1657129" y="104827"/>
                  <a:pt x="1666397" y="84746"/>
                </a:cubicBezTo>
                <a:cubicBezTo>
                  <a:pt x="1669516" y="77988"/>
                  <a:pt x="1671104" y="70624"/>
                  <a:pt x="1673458" y="63563"/>
                </a:cubicBezTo>
                <a:cubicBezTo>
                  <a:pt x="1674635" y="60032"/>
                  <a:pt x="1674924" y="56067"/>
                  <a:pt x="1676988" y="52971"/>
                </a:cubicBezTo>
                <a:cubicBezTo>
                  <a:pt x="1693347" y="28434"/>
                  <a:pt x="1673836" y="59274"/>
                  <a:pt x="1691110" y="24727"/>
                </a:cubicBezTo>
                <a:cubicBezTo>
                  <a:pt x="1693008" y="20932"/>
                  <a:pt x="1695817" y="17666"/>
                  <a:pt x="1698171" y="14136"/>
                </a:cubicBezTo>
                <a:cubicBezTo>
                  <a:pt x="1708763" y="15313"/>
                  <a:pt x="1719420" y="16004"/>
                  <a:pt x="1729946" y="17666"/>
                </a:cubicBezTo>
                <a:cubicBezTo>
                  <a:pt x="1741801" y="19538"/>
                  <a:pt x="1753273" y="23978"/>
                  <a:pt x="1765251" y="24727"/>
                </a:cubicBezTo>
                <a:lnTo>
                  <a:pt x="1821739" y="28258"/>
                </a:lnTo>
                <a:cubicBezTo>
                  <a:pt x="1835861" y="27081"/>
                  <a:pt x="1850058" y="26600"/>
                  <a:pt x="1864105" y="24727"/>
                </a:cubicBezTo>
                <a:cubicBezTo>
                  <a:pt x="1867794" y="24235"/>
                  <a:pt x="1870984" y="21453"/>
                  <a:pt x="1874696" y="21197"/>
                </a:cubicBezTo>
                <a:cubicBezTo>
                  <a:pt x="1905244" y="19090"/>
                  <a:pt x="1935885" y="18661"/>
                  <a:pt x="1966489" y="17666"/>
                </a:cubicBezTo>
                <a:lnTo>
                  <a:pt x="2308948" y="7075"/>
                </a:lnTo>
                <a:cubicBezTo>
                  <a:pt x="2347463" y="-1484"/>
                  <a:pt x="2333983" y="-3196"/>
                  <a:pt x="2372497" y="7075"/>
                </a:cubicBezTo>
                <a:cubicBezTo>
                  <a:pt x="2379689" y="8993"/>
                  <a:pt x="2393680" y="14136"/>
                  <a:pt x="2393680" y="14136"/>
                </a:cubicBezTo>
                <a:cubicBezTo>
                  <a:pt x="2397211" y="35319"/>
                  <a:pt x="2399710" y="56700"/>
                  <a:pt x="2404272" y="77685"/>
                </a:cubicBezTo>
                <a:cubicBezTo>
                  <a:pt x="2421688" y="157801"/>
                  <a:pt x="2440782" y="216647"/>
                  <a:pt x="2464290" y="296576"/>
                </a:cubicBezTo>
                <a:cubicBezTo>
                  <a:pt x="2467293" y="331606"/>
                  <a:pt x="2479697" y="495116"/>
                  <a:pt x="2489004" y="533119"/>
                </a:cubicBezTo>
                <a:cubicBezTo>
                  <a:pt x="2494263" y="554595"/>
                  <a:pt x="2509311" y="572501"/>
                  <a:pt x="2517248" y="593138"/>
                </a:cubicBezTo>
                <a:cubicBezTo>
                  <a:pt x="2532879" y="633779"/>
                  <a:pt x="2542965" y="676472"/>
                  <a:pt x="2559614" y="716706"/>
                </a:cubicBezTo>
                <a:cubicBezTo>
                  <a:pt x="2602135" y="819466"/>
                  <a:pt x="2589079" y="768152"/>
                  <a:pt x="2626693" y="836743"/>
                </a:cubicBezTo>
                <a:cubicBezTo>
                  <a:pt x="2729286" y="1023826"/>
                  <a:pt x="2604610" y="803168"/>
                  <a:pt x="2686712" y="967371"/>
                </a:cubicBezTo>
                <a:cubicBezTo>
                  <a:pt x="2688945" y="971837"/>
                  <a:pt x="2694107" y="974127"/>
                  <a:pt x="2697303" y="977963"/>
                </a:cubicBezTo>
                <a:cubicBezTo>
                  <a:pt x="2700019" y="981223"/>
                  <a:pt x="2701364" y="985554"/>
                  <a:pt x="2704364" y="988554"/>
                </a:cubicBezTo>
                <a:cubicBezTo>
                  <a:pt x="2713820" y="998009"/>
                  <a:pt x="2718001" y="994369"/>
                  <a:pt x="2729078" y="1002676"/>
                </a:cubicBezTo>
                <a:cubicBezTo>
                  <a:pt x="2734404" y="1006670"/>
                  <a:pt x="2737661" y="1013105"/>
                  <a:pt x="2743200" y="1016798"/>
                </a:cubicBezTo>
                <a:cubicBezTo>
                  <a:pt x="2756634" y="1025754"/>
                  <a:pt x="2774068" y="1025511"/>
                  <a:pt x="2789096" y="1027390"/>
                </a:cubicBezTo>
                <a:cubicBezTo>
                  <a:pt x="2799358" y="1140269"/>
                  <a:pt x="2797334" y="1255695"/>
                  <a:pt x="2792627" y="1327482"/>
                </a:cubicBezTo>
                <a:cubicBezTo>
                  <a:pt x="2787920" y="1399269"/>
                  <a:pt x="2785566" y="1387501"/>
                  <a:pt x="2760852" y="1458111"/>
                </a:cubicBezTo>
                <a:cubicBezTo>
                  <a:pt x="2526662" y="1453404"/>
                  <a:pt x="2433693" y="1458699"/>
                  <a:pt x="2068874" y="1458111"/>
                </a:cubicBezTo>
                <a:lnTo>
                  <a:pt x="571941" y="1454581"/>
                </a:lnTo>
                <a:cubicBezTo>
                  <a:pt x="275379" y="1454581"/>
                  <a:pt x="359523" y="1458111"/>
                  <a:pt x="289501" y="1458111"/>
                </a:cubicBezTo>
                <a:cubicBezTo>
                  <a:pt x="219479" y="1458111"/>
                  <a:pt x="178290" y="1455168"/>
                  <a:pt x="151811" y="1454580"/>
                </a:cubicBezTo>
                <a:cubicBezTo>
                  <a:pt x="125332" y="1453992"/>
                  <a:pt x="140043" y="1454580"/>
                  <a:pt x="130628" y="1454580"/>
                </a:cubicBezTo>
                <a:cubicBezTo>
                  <a:pt x="121213" y="1454580"/>
                  <a:pt x="110622" y="1448696"/>
                  <a:pt x="95323" y="1454580"/>
                </a:cubicBezTo>
                <a:cubicBezTo>
                  <a:pt x="81903" y="1468000"/>
                  <a:pt x="80612" y="1454580"/>
                  <a:pt x="70609" y="1454580"/>
                </a:cubicBezTo>
                <a:cubicBezTo>
                  <a:pt x="60606" y="1454580"/>
                  <a:pt x="45308" y="1461052"/>
                  <a:pt x="35305" y="1454580"/>
                </a:cubicBezTo>
                <a:cubicBezTo>
                  <a:pt x="25302" y="1448108"/>
                  <a:pt x="12356" y="1416333"/>
                  <a:pt x="10591" y="1415745"/>
                </a:cubicBezTo>
                <a:cubicBezTo>
                  <a:pt x="8826" y="1415157"/>
                  <a:pt x="26380" y="1444936"/>
                  <a:pt x="24713" y="1451050"/>
                </a:cubicBezTo>
                <a:cubicBezTo>
                  <a:pt x="22830" y="1457956"/>
                  <a:pt x="0" y="1461738"/>
                  <a:pt x="0" y="1454580"/>
                </a:cubicBezTo>
                <a:cubicBezTo>
                  <a:pt x="0" y="1440185"/>
                  <a:pt x="3257" y="1382083"/>
                  <a:pt x="7061" y="1359257"/>
                </a:cubicBezTo>
                <a:cubicBezTo>
                  <a:pt x="10963" y="1335845"/>
                  <a:pt x="7061" y="1335720"/>
                  <a:pt x="7061" y="1331013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54" name="Group 53"/>
          <p:cNvGrpSpPr/>
          <p:nvPr/>
        </p:nvGrpSpPr>
        <p:grpSpPr>
          <a:xfrm>
            <a:off x="3131200" y="5687855"/>
            <a:ext cx="4469467" cy="367073"/>
            <a:chOff x="4435075" y="2006815"/>
            <a:chExt cx="4469469" cy="367073"/>
          </a:xfrm>
        </p:grpSpPr>
        <p:sp>
          <p:nvSpPr>
            <p:cNvPr id="55" name="TextBox 54"/>
            <p:cNvSpPr txBox="1"/>
            <p:nvPr/>
          </p:nvSpPr>
          <p:spPr>
            <a:xfrm>
              <a:off x="4825028" y="2006815"/>
              <a:ext cx="407951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/>
                <a:t>“</a:t>
              </a:r>
              <a:r>
                <a:rPr lang="en-US" sz="1700" i="1" dirty="0"/>
                <a:t>Who did my packet share the queue with</a:t>
              </a:r>
              <a:r>
                <a:rPr lang="en-US" sz="1700" dirty="0"/>
                <a:t>?”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75" name="Freeform 274"/>
          <p:cNvSpPr/>
          <p:nvPr/>
        </p:nvSpPr>
        <p:spPr>
          <a:xfrm>
            <a:off x="7788287" y="6291355"/>
            <a:ext cx="2767915" cy="105915"/>
          </a:xfrm>
          <a:custGeom>
            <a:avLst/>
            <a:gdLst>
              <a:gd name="connsiteX0" fmla="*/ 3531 w 2767914"/>
              <a:gd name="connsiteY0" fmla="*/ 105915 h 105915"/>
              <a:gd name="connsiteX1" fmla="*/ 0 w 2767914"/>
              <a:gd name="connsiteY1" fmla="*/ 17653 h 105915"/>
              <a:gd name="connsiteX2" fmla="*/ 91793 w 2767914"/>
              <a:gd name="connsiteY2" fmla="*/ 21183 h 105915"/>
              <a:gd name="connsiteX3" fmla="*/ 197708 w 2767914"/>
              <a:gd name="connsiteY3" fmla="*/ 38836 h 105915"/>
              <a:gd name="connsiteX4" fmla="*/ 349520 w 2767914"/>
              <a:gd name="connsiteY4" fmla="*/ 24714 h 105915"/>
              <a:gd name="connsiteX5" fmla="*/ 448374 w 2767914"/>
              <a:gd name="connsiteY5" fmla="*/ 35305 h 105915"/>
              <a:gd name="connsiteX6" fmla="*/ 596655 w 2767914"/>
              <a:gd name="connsiteY6" fmla="*/ 0 h 105915"/>
              <a:gd name="connsiteX7" fmla="*/ 780241 w 2767914"/>
              <a:gd name="connsiteY7" fmla="*/ 38836 h 105915"/>
              <a:gd name="connsiteX8" fmla="*/ 988541 w 2767914"/>
              <a:gd name="connsiteY8" fmla="*/ 21183 h 105915"/>
              <a:gd name="connsiteX9" fmla="*/ 1175657 w 2767914"/>
              <a:gd name="connsiteY9" fmla="*/ 38836 h 105915"/>
              <a:gd name="connsiteX10" fmla="*/ 1292164 w 2767914"/>
              <a:gd name="connsiteY10" fmla="*/ 24714 h 105915"/>
              <a:gd name="connsiteX11" fmla="*/ 1405140 w 2767914"/>
              <a:gd name="connsiteY11" fmla="*/ 35305 h 105915"/>
              <a:gd name="connsiteX12" fmla="*/ 1542830 w 2767914"/>
              <a:gd name="connsiteY12" fmla="*/ 35305 h 105915"/>
              <a:gd name="connsiteX13" fmla="*/ 1595787 w 2767914"/>
              <a:gd name="connsiteY13" fmla="*/ 10592 h 105915"/>
              <a:gd name="connsiteX14" fmla="*/ 1691111 w 2767914"/>
              <a:gd name="connsiteY14" fmla="*/ 35305 h 105915"/>
              <a:gd name="connsiteX15" fmla="*/ 1800556 w 2767914"/>
              <a:gd name="connsiteY15" fmla="*/ 17653 h 105915"/>
              <a:gd name="connsiteX16" fmla="*/ 1962959 w 2767914"/>
              <a:gd name="connsiteY16" fmla="*/ 42366 h 105915"/>
              <a:gd name="connsiteX17" fmla="*/ 2234808 w 2767914"/>
              <a:gd name="connsiteY17" fmla="*/ 21183 h 105915"/>
              <a:gd name="connsiteX18" fmla="*/ 2358376 w 2767914"/>
              <a:gd name="connsiteY18" fmla="*/ 38836 h 105915"/>
              <a:gd name="connsiteX19" fmla="*/ 2549023 w 2767914"/>
              <a:gd name="connsiteY19" fmla="*/ 28244 h 105915"/>
              <a:gd name="connsiteX20" fmla="*/ 2679651 w 2767914"/>
              <a:gd name="connsiteY20" fmla="*/ 35305 h 105915"/>
              <a:gd name="connsiteX21" fmla="*/ 2767914 w 2767914"/>
              <a:gd name="connsiteY21" fmla="*/ 56488 h 105915"/>
              <a:gd name="connsiteX22" fmla="*/ 2767914 w 2767914"/>
              <a:gd name="connsiteY22" fmla="*/ 105915 h 105915"/>
              <a:gd name="connsiteX23" fmla="*/ 3531 w 2767914"/>
              <a:gd name="connsiteY23" fmla="*/ 105915 h 10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67914" h="105915">
                <a:moveTo>
                  <a:pt x="3531" y="105915"/>
                </a:moveTo>
                <a:lnTo>
                  <a:pt x="0" y="17653"/>
                </a:lnTo>
                <a:lnTo>
                  <a:pt x="91793" y="21183"/>
                </a:lnTo>
                <a:lnTo>
                  <a:pt x="197708" y="38836"/>
                </a:lnTo>
                <a:lnTo>
                  <a:pt x="349520" y="24714"/>
                </a:lnTo>
                <a:lnTo>
                  <a:pt x="448374" y="35305"/>
                </a:lnTo>
                <a:lnTo>
                  <a:pt x="596655" y="0"/>
                </a:lnTo>
                <a:lnTo>
                  <a:pt x="780241" y="38836"/>
                </a:lnTo>
                <a:lnTo>
                  <a:pt x="988541" y="21183"/>
                </a:lnTo>
                <a:lnTo>
                  <a:pt x="1175657" y="38836"/>
                </a:lnTo>
                <a:lnTo>
                  <a:pt x="1292164" y="24714"/>
                </a:lnTo>
                <a:lnTo>
                  <a:pt x="1405140" y="35305"/>
                </a:lnTo>
                <a:lnTo>
                  <a:pt x="1542830" y="35305"/>
                </a:lnTo>
                <a:lnTo>
                  <a:pt x="1595787" y="10592"/>
                </a:lnTo>
                <a:lnTo>
                  <a:pt x="1691111" y="35305"/>
                </a:lnTo>
                <a:lnTo>
                  <a:pt x="1800556" y="17653"/>
                </a:lnTo>
                <a:lnTo>
                  <a:pt x="1962959" y="42366"/>
                </a:lnTo>
                <a:lnTo>
                  <a:pt x="2234808" y="21183"/>
                </a:lnTo>
                <a:lnTo>
                  <a:pt x="2358376" y="38836"/>
                </a:lnTo>
                <a:lnTo>
                  <a:pt x="2549023" y="28244"/>
                </a:lnTo>
                <a:lnTo>
                  <a:pt x="2679651" y="35305"/>
                </a:lnTo>
                <a:lnTo>
                  <a:pt x="2767914" y="56488"/>
                </a:lnTo>
                <a:lnTo>
                  <a:pt x="2767914" y="105915"/>
                </a:lnTo>
                <a:lnTo>
                  <a:pt x="3531" y="105915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7788698" y="6395427"/>
            <a:ext cx="27523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2796989" y="3851237"/>
            <a:ext cx="6895652" cy="978947"/>
          </a:xfrm>
          <a:custGeom>
            <a:avLst/>
            <a:gdLst>
              <a:gd name="connsiteX0" fmla="*/ 0 w 6895652"/>
              <a:gd name="connsiteY0" fmla="*/ 978946 h 978946"/>
              <a:gd name="connsiteX1" fmla="*/ 656217 w 6895652"/>
              <a:gd name="connsiteY1" fmla="*/ 0 h 978946"/>
              <a:gd name="connsiteX2" fmla="*/ 1344706 w 6895652"/>
              <a:gd name="connsiteY2" fmla="*/ 0 h 978946"/>
              <a:gd name="connsiteX3" fmla="*/ 3248810 w 6895652"/>
              <a:gd name="connsiteY3" fmla="*/ 473336 h 978946"/>
              <a:gd name="connsiteX4" fmla="*/ 3732904 w 6895652"/>
              <a:gd name="connsiteY4" fmla="*/ 473336 h 978946"/>
              <a:gd name="connsiteX5" fmla="*/ 5593977 w 6895652"/>
              <a:gd name="connsiteY5" fmla="*/ 43030 h 978946"/>
              <a:gd name="connsiteX6" fmla="*/ 6895652 w 6895652"/>
              <a:gd name="connsiteY6" fmla="*/ 32273 h 9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652" h="978946">
                <a:moveTo>
                  <a:pt x="0" y="978946"/>
                </a:moveTo>
                <a:lnTo>
                  <a:pt x="656217" y="0"/>
                </a:lnTo>
                <a:lnTo>
                  <a:pt x="1344706" y="0"/>
                </a:lnTo>
                <a:lnTo>
                  <a:pt x="3248810" y="473336"/>
                </a:lnTo>
                <a:lnTo>
                  <a:pt x="3732904" y="473336"/>
                </a:lnTo>
                <a:lnTo>
                  <a:pt x="5593977" y="43030"/>
                </a:lnTo>
                <a:lnTo>
                  <a:pt x="6895652" y="32273"/>
                </a:ln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31329" y="3835930"/>
            <a:ext cx="1833183" cy="1410914"/>
            <a:chOff x="1631330" y="3835931"/>
            <a:chExt cx="1833182" cy="1410914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2109111" y="4637469"/>
              <a:ext cx="710289" cy="255788"/>
              <a:chOff x="12523788" y="-511175"/>
              <a:chExt cx="13454062" cy="4845051"/>
            </a:xfrm>
          </p:grpSpPr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cxnSp>
          <p:nvCxnSpPr>
            <p:cNvPr id="66" name="Straight Connector 65"/>
            <p:cNvCxnSpPr>
              <a:stCxn id="61" idx="2"/>
              <a:endCxn id="151" idx="1"/>
            </p:cNvCxnSpPr>
            <p:nvPr/>
          </p:nvCxnSpPr>
          <p:spPr>
            <a:xfrm flipV="1">
              <a:off x="2819400" y="3835931"/>
              <a:ext cx="645112" cy="96086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31330" y="4892902"/>
              <a:ext cx="156818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/>
                <a:t>Aggressor flow!</a:t>
              </a: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2879131" y="4454531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3" name="Rounded Rectangle 72"/>
          <p:cNvSpPr/>
          <p:nvPr/>
        </p:nvSpPr>
        <p:spPr>
          <a:xfrm>
            <a:off x="2880925" y="4467081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4" name="Rounded Rectangle 73"/>
          <p:cNvSpPr/>
          <p:nvPr/>
        </p:nvSpPr>
        <p:spPr>
          <a:xfrm>
            <a:off x="2882715" y="4468873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5" name="Rounded Rectangle 74"/>
          <p:cNvSpPr/>
          <p:nvPr/>
        </p:nvSpPr>
        <p:spPr>
          <a:xfrm>
            <a:off x="2884503" y="4459909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6" name="Rounded Rectangle 75"/>
          <p:cNvSpPr/>
          <p:nvPr/>
        </p:nvSpPr>
        <p:spPr>
          <a:xfrm>
            <a:off x="2884507" y="4459909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B50B3E-71B4-A1E9-0DF2-3E45B714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Telemetry Information is Hard to Find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3698F6-0413-DBBD-8C46-14421E585E09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78208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6CAEE0-7BA2-EBB8-5F10-F397898344F9}"/>
              </a:ext>
            </a:extLst>
          </p:cNvPr>
          <p:cNvSpPr txBox="1"/>
          <p:nvPr/>
        </p:nvSpPr>
        <p:spPr>
          <a:xfrm>
            <a:off x="634958" y="6527154"/>
            <a:ext cx="9777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Tech Field Day - </a:t>
            </a:r>
            <a:r>
              <a:rPr lang="en-US" sz="1400" i="0" u="none" strike="noStrike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Does the Internet Need a Programmable Forwarding Plane</a:t>
            </a:r>
          </a:p>
        </p:txBody>
      </p:sp>
    </p:spTree>
    <p:extLst>
      <p:ext uri="{BB962C8B-B14F-4D97-AF65-F5344CB8AC3E}">
        <p14:creationId xmlns:p14="http://schemas.microsoft.com/office/powerpoint/2010/main" val="19531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3698 -0.10047 L 0.09349 -0.10047 L 0.25143 -0.03148 L 0.29024 -0.03148 L 0.44375 -0.09422 L 0.55143 -0.09746 " pathEditMode="relative" ptsTypes="AAAAAAA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2.22222E-6 L 0.03698 -0.10047 L 0.09349 -0.10047 L 0.25144 -0.03148 L 0.29024 -0.03148 L 0.44375 -0.09422 L 0.55144 -0.09746 " pathEditMode="relative" rAng="0" ptsTypes="AAAAAAA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3698 -0.10046 L 0.09349 -0.10046 L 0.25144 -0.03148 L 0.29024 -0.03148 L 0.44375 -0.09421 L 0.55144 -0.09745 " pathEditMode="relative" rAng="0" ptsTypes="AAAAAAA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7037E-7 L 0.03698 -0.10046 L 0.09349 -0.10046 L 0.25144 -0.03148 L 0.29024 -0.03148 L 0.44375 -0.09421 L 0.55144 -0.09745 " pathEditMode="relative" rAng="0" ptsTypes="AAAAAAA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7037E-7 L 0.03698 -0.10046 L 0.09349 -0.10046 L 0.25144 -0.03148 L 0.29024 -0.03148 L 0.44375 -0.09421 L 0.55144 -0.09745 " pathEditMode="relative" rAng="0" ptsTypes="AAAAAAA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Traditional Telemetry Methods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3009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Device-based (e.g., SNMP)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Flow-based (e.g., NetFlow)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b="1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Netflow record format shows a flexible way to record network performance data.">
            <a:extLst>
              <a:ext uri="{FF2B5EF4-FFF2-40B4-BE49-F238E27FC236}">
                <a16:creationId xmlns:a16="http://schemas.microsoft.com/office/drawing/2014/main" id="{511C4F03-75D9-00D7-1A3E-3739373D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42" y="2438399"/>
            <a:ext cx="7303049" cy="33959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4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Traditional Telemetry Methods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3009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Device-based (e.g., SNMP)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Flow-based (e.g., NetFlow)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b="1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Netflow record format shows a flexible way to record network performance data.">
            <a:extLst>
              <a:ext uri="{FF2B5EF4-FFF2-40B4-BE49-F238E27FC236}">
                <a16:creationId xmlns:a16="http://schemas.microsoft.com/office/drawing/2014/main" id="{511C4F03-75D9-00D7-1A3E-3739373D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42" y="2438399"/>
            <a:ext cx="7303049" cy="33959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111BF8-004A-3FCB-6DAF-DD826486EC3F}"/>
              </a:ext>
            </a:extLst>
          </p:cNvPr>
          <p:cNvSpPr/>
          <p:nvPr/>
        </p:nvSpPr>
        <p:spPr>
          <a:xfrm>
            <a:off x="2849063" y="2557040"/>
            <a:ext cx="6481823" cy="657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want to measure RTT over the flow’s lifetime</a:t>
            </a:r>
          </a:p>
        </p:txBody>
      </p:sp>
    </p:spTree>
    <p:extLst>
      <p:ext uri="{BB962C8B-B14F-4D97-AF65-F5344CB8AC3E}">
        <p14:creationId xmlns:p14="http://schemas.microsoft.com/office/powerpoint/2010/main" val="98996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</a:rPr>
              <a:t>Traditional Telemetry Methods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3009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Telemetry can be classified as: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Device-based (e.g., SNMP)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/>
              <a:t>Flow-based (e.g., NetFlow)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b="1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Netflow record format shows a flexible way to record network performance data.">
            <a:extLst>
              <a:ext uri="{FF2B5EF4-FFF2-40B4-BE49-F238E27FC236}">
                <a16:creationId xmlns:a16="http://schemas.microsoft.com/office/drawing/2014/main" id="{511C4F03-75D9-00D7-1A3E-3739373D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42" y="2438399"/>
            <a:ext cx="7303049" cy="33959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111BF8-004A-3FCB-6DAF-DD826486EC3F}"/>
              </a:ext>
            </a:extLst>
          </p:cNvPr>
          <p:cNvSpPr/>
          <p:nvPr/>
        </p:nvSpPr>
        <p:spPr>
          <a:xfrm>
            <a:off x="2849063" y="2557040"/>
            <a:ext cx="6481823" cy="657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want to measure RTT over the flow’s lifetime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34745-5EBA-C79C-6EC0-F3500707B96F}"/>
              </a:ext>
            </a:extLst>
          </p:cNvPr>
          <p:cNvSpPr/>
          <p:nvPr/>
        </p:nvSpPr>
        <p:spPr>
          <a:xfrm>
            <a:off x="2849063" y="3425183"/>
            <a:ext cx="6481823" cy="657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want to measure packet inter-arrival times</a:t>
            </a:r>
          </a:p>
        </p:txBody>
      </p:sp>
    </p:spTree>
    <p:extLst>
      <p:ext uri="{BB962C8B-B14F-4D97-AF65-F5344CB8AC3E}">
        <p14:creationId xmlns:p14="http://schemas.microsoft.com/office/powerpoint/2010/main" val="37387661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7603</TotalTime>
  <Words>1470</Words>
  <Application>Microsoft Macintosh PowerPoint</Application>
  <PresentationFormat>Widescreen</PresentationFormat>
  <Paragraphs>232</Paragraphs>
  <Slides>27</Slides>
  <Notes>25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Times New Roman</vt:lpstr>
      <vt:lpstr>Wingdings</vt:lpstr>
      <vt:lpstr>Retrospect</vt:lpstr>
      <vt:lpstr>PowerPoint Presentation</vt:lpstr>
      <vt:lpstr>Network Telemetry</vt:lpstr>
      <vt:lpstr>Traditional Telemetry Methods</vt:lpstr>
      <vt:lpstr>Telemetry Information is Hard to Find</vt:lpstr>
      <vt:lpstr>Telemetry Information is Hard to Find</vt:lpstr>
      <vt:lpstr>Telemetry Information is Hard to Find</vt:lpstr>
      <vt:lpstr>Traditional Telemetry Methods</vt:lpstr>
      <vt:lpstr>Traditional Telemetry Methods</vt:lpstr>
      <vt:lpstr>Traditional Telemetry Methods</vt:lpstr>
      <vt:lpstr>Traditional Telemetry Methods</vt:lpstr>
      <vt:lpstr>P4 Programmable Switches</vt:lpstr>
      <vt:lpstr>P4 Programmable Switches</vt:lpstr>
      <vt:lpstr>P4 Programmable Switches</vt:lpstr>
      <vt:lpstr>P4-based Device Telemetry</vt:lpstr>
      <vt:lpstr>PowerPoint Presentation</vt:lpstr>
      <vt:lpstr>Telemetry Collection Issues</vt:lpstr>
      <vt:lpstr>Proposed System</vt:lpstr>
      <vt:lpstr>Proposed System</vt:lpstr>
      <vt:lpstr>Metrics Computation</vt:lpstr>
      <vt:lpstr>Metrics Computation</vt:lpstr>
      <vt:lpstr>Tracking Flows at Scale</vt:lpstr>
      <vt:lpstr>Experiment Topology</vt:lpstr>
      <vt:lpstr>Measurements Accuracy with Real Traces </vt:lpstr>
      <vt:lpstr>System Responsiveness to Flow Dynamics</vt:lpstr>
      <vt:lpstr>Reporting Rate Throughput</vt:lpstr>
      <vt:lpstr>Comparison with Zeek NSM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27</cp:revision>
  <dcterms:created xsi:type="dcterms:W3CDTF">2020-04-03T21:33:21Z</dcterms:created>
  <dcterms:modified xsi:type="dcterms:W3CDTF">2025-02-14T17:57:40Z</dcterms:modified>
</cp:coreProperties>
</file>