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9"/>
  </p:notesMasterIdLst>
  <p:handoutMasterIdLst>
    <p:handoutMasterId r:id="rId20"/>
  </p:handoutMasterIdLst>
  <p:sldIdLst>
    <p:sldId id="264" r:id="rId5"/>
    <p:sldId id="423" r:id="rId6"/>
    <p:sldId id="403" r:id="rId7"/>
    <p:sldId id="406" r:id="rId8"/>
    <p:sldId id="407" r:id="rId9"/>
    <p:sldId id="408" r:id="rId10"/>
    <p:sldId id="414" r:id="rId11"/>
    <p:sldId id="415" r:id="rId12"/>
    <p:sldId id="416" r:id="rId13"/>
    <p:sldId id="419" r:id="rId14"/>
    <p:sldId id="420" r:id="rId15"/>
    <p:sldId id="421" r:id="rId16"/>
    <p:sldId id="42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59D93-3E34-404B-9538-8BF382B1F61F}" v="69" dt="2021-04-15T03:49:0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0"/>
    <p:restoredTop sz="95204" autoAdjust="0"/>
  </p:normalViewPr>
  <p:slideViewPr>
    <p:cSldViewPr snapToGrid="0">
      <p:cViewPr varScale="1">
        <p:scale>
          <a:sx n="104" d="100"/>
          <a:sy n="104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3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4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Hands-on perfSONAR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Jose Gomez, 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CC* Workshop - Online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15,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18" y="2270240"/>
            <a:ext cx="11443364" cy="76136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Exercise 3 Visualizing Performance Metrics on </a:t>
            </a:r>
            <a:r>
              <a:rPr lang="en-US" sz="3200" dirty="0" err="1"/>
              <a:t>MaDDash</a:t>
            </a:r>
            <a:r>
              <a:rPr lang="en-US" sz="32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547F0C-BC3D-43C3-98C5-4F55290190FC}"/>
              </a:ext>
            </a:extLst>
          </p:cNvPr>
          <p:cNvSpPr txBox="1">
            <a:spLocks/>
          </p:cNvSpPr>
          <p:nvPr/>
        </p:nvSpPr>
        <p:spPr>
          <a:xfrm>
            <a:off x="802321" y="3031606"/>
            <a:ext cx="10297236" cy="27976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Lab activity is described in Lab 8, perfSONAR Lab Series</a:t>
            </a:r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43F92D-F815-5F4B-BAB6-E10DCAF282D9}"/>
              </a:ext>
            </a:extLst>
          </p:cNvPr>
          <p:cNvCxnSpPr>
            <a:cxnSpLocks/>
          </p:cNvCxnSpPr>
          <p:nvPr/>
        </p:nvCxnSpPr>
        <p:spPr>
          <a:xfrm>
            <a:off x="914400" y="3031605"/>
            <a:ext cx="10489324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856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2484F77-D47A-4D4F-8F88-29B06C982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MaDDash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84653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297236" cy="16039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MaDDash</a:t>
            </a:r>
            <a:r>
              <a:rPr lang="en-US" altLang="en-US" dirty="0"/>
              <a:t> collects and presents two-dimensional monitoring data as a set of grids referred to as a dashboard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6588364" y="5970786"/>
            <a:ext cx="496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perfSONAR layers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A760AB-668F-4C72-B5ED-E027EF02C8E1}"/>
              </a:ext>
            </a:extLst>
          </p:cNvPr>
          <p:cNvCxnSpPr>
            <a:cxnSpLocks/>
          </p:cNvCxnSpPr>
          <p:nvPr/>
        </p:nvCxnSpPr>
        <p:spPr>
          <a:xfrm>
            <a:off x="597550" y="889000"/>
            <a:ext cx="2259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Rectangle 9">
            <a:extLst>
              <a:ext uri="{FF2B5EF4-FFF2-40B4-BE49-F238E27FC236}">
                <a16:creationId xmlns:a16="http://schemas.microsoft.com/office/drawing/2014/main" id="{22187623-B891-46EB-B5EE-8E9689D21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108" y="2557936"/>
            <a:ext cx="2143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/>
              <a:t>perfSONAR-central-management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42EBAE-6DC5-40A4-AAC2-D5722BE1CAC1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306406" y="2803999"/>
            <a:ext cx="2265" cy="190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2">
            <a:extLst>
              <a:ext uri="{FF2B5EF4-FFF2-40B4-BE49-F238E27FC236}">
                <a16:creationId xmlns:a16="http://schemas.microsoft.com/office/drawing/2014/main" id="{35E8631C-1FC6-4263-ACD2-29362D07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198" y="4992891"/>
            <a:ext cx="146894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/>
              <a:t>pScheduler Agent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27D43D-462E-40E3-8582-BD056467EA96}"/>
              </a:ext>
            </a:extLst>
          </p:cNvPr>
          <p:cNvCxnSpPr>
            <a:cxnSpLocks/>
          </p:cNvCxnSpPr>
          <p:nvPr/>
        </p:nvCxnSpPr>
        <p:spPr>
          <a:xfrm flipV="1">
            <a:off x="1790214" y="5256256"/>
            <a:ext cx="714375" cy="29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6D74EF-A631-455D-940A-9346B18D9A0D}"/>
              </a:ext>
            </a:extLst>
          </p:cNvPr>
          <p:cNvCxnSpPr>
            <a:cxnSpLocks/>
          </p:cNvCxnSpPr>
          <p:nvPr/>
        </p:nvCxnSpPr>
        <p:spPr>
          <a:xfrm flipH="1" flipV="1">
            <a:off x="3185906" y="5271491"/>
            <a:ext cx="733426" cy="313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6">
            <a:extLst>
              <a:ext uri="{FF2B5EF4-FFF2-40B4-BE49-F238E27FC236}">
                <a16:creationId xmlns:a16="http://schemas.microsoft.com/office/drawing/2014/main" id="{5F1F516B-C65C-4EE4-96C3-296ADEE9D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32" y="2782403"/>
            <a:ext cx="5008318" cy="32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87319D0-787F-4BD1-A2B7-A4E98EF1BD94}"/>
              </a:ext>
            </a:extLst>
          </p:cNvPr>
          <p:cNvSpPr/>
          <p:nvPr/>
        </p:nvSpPr>
        <p:spPr>
          <a:xfrm>
            <a:off x="8407400" y="2940050"/>
            <a:ext cx="730249" cy="61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A9196B-FFA1-2540-89C2-406C6EB31DDE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</p:spTree>
    <p:extLst>
      <p:ext uri="{BB962C8B-B14F-4D97-AF65-F5344CB8AC3E}">
        <p14:creationId xmlns:p14="http://schemas.microsoft.com/office/powerpoint/2010/main" val="423665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2CC45A-A6E2-1949-B2BE-71745DDA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BF423E0D-BAAC-41F5-A907-F92ACB35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3" y="2782402"/>
            <a:ext cx="4956269" cy="31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84653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297236" cy="16039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sz="2200" dirty="0"/>
              <a:t>Access to </a:t>
            </a:r>
            <a:r>
              <a:rPr lang="en-US" altLang="en-US" sz="2200" dirty="0" err="1"/>
              <a:t>MaDDash</a:t>
            </a:r>
            <a:r>
              <a:rPr lang="en-US" altLang="en-US" sz="2200" dirty="0"/>
              <a:t> web interface via the Client host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 Credentials: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URL: 192.168.2.10/</a:t>
            </a:r>
            <a:r>
              <a:rPr lang="en-US" altLang="en-US" sz="1800" dirty="0" err="1"/>
              <a:t>maddash-webui</a:t>
            </a:r>
            <a:endParaRPr lang="en-US" altLang="en-US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Username: admin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Password: admin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6588364" y="5970786"/>
            <a:ext cx="496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perfSONAR layers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AE2E5-B5D0-47DE-A702-26D829765550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4CDF2-CFF4-4A37-A2F6-AF67B616D354}"/>
              </a:ext>
            </a:extLst>
          </p:cNvPr>
          <p:cNvSpPr/>
          <p:nvPr/>
        </p:nvSpPr>
        <p:spPr>
          <a:xfrm>
            <a:off x="1940759" y="2995613"/>
            <a:ext cx="651906" cy="653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7319D0-787F-4BD1-A2B7-A4E98EF1BD94}"/>
              </a:ext>
            </a:extLst>
          </p:cNvPr>
          <p:cNvSpPr/>
          <p:nvPr/>
        </p:nvSpPr>
        <p:spPr>
          <a:xfrm>
            <a:off x="8122920" y="2786293"/>
            <a:ext cx="1188720" cy="155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CA8E5DD-1652-455A-9A7A-652F5F14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 err="1"/>
              <a:t>MaDDash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28B0D-1B2B-42B5-9DBD-E302F5DCFA34}"/>
              </a:ext>
            </a:extLst>
          </p:cNvPr>
          <p:cNvCxnSpPr>
            <a:cxnSpLocks/>
          </p:cNvCxnSpPr>
          <p:nvPr/>
        </p:nvCxnSpPr>
        <p:spPr>
          <a:xfrm>
            <a:off x="597550" y="889000"/>
            <a:ext cx="2259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4213B10B-F97F-2645-9D10-E99F59AB2337}"/>
              </a:ext>
            </a:extLst>
          </p:cNvPr>
          <p:cNvSpPr/>
          <p:nvPr/>
        </p:nvSpPr>
        <p:spPr>
          <a:xfrm rot="435950">
            <a:off x="2688460" y="2654765"/>
            <a:ext cx="3685100" cy="573358"/>
          </a:xfrm>
          <a:custGeom>
            <a:avLst/>
            <a:gdLst>
              <a:gd name="connsiteX0" fmla="*/ 0 w 1733107"/>
              <a:gd name="connsiteY0" fmla="*/ 291578 h 291578"/>
              <a:gd name="connsiteX1" fmla="*/ 893135 w 1733107"/>
              <a:gd name="connsiteY1" fmla="*/ 15132 h 291578"/>
              <a:gd name="connsiteX2" fmla="*/ 1733107 w 1733107"/>
              <a:gd name="connsiteY2" fmla="*/ 36397 h 29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107" h="291578">
                <a:moveTo>
                  <a:pt x="0" y="291578"/>
                </a:moveTo>
                <a:cubicBezTo>
                  <a:pt x="302142" y="174620"/>
                  <a:pt x="604284" y="57662"/>
                  <a:pt x="893135" y="15132"/>
                </a:cubicBezTo>
                <a:cubicBezTo>
                  <a:pt x="1181986" y="-27398"/>
                  <a:pt x="1598428" y="32853"/>
                  <a:pt x="1733107" y="3639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7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C3B941-9923-9B4F-8665-716C00DF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84653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297236" cy="16039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sz="2200" dirty="0"/>
              <a:t>Access to </a:t>
            </a:r>
            <a:r>
              <a:rPr lang="en-US" altLang="en-US" sz="2200" dirty="0" err="1"/>
              <a:t>MaDDash</a:t>
            </a:r>
            <a:r>
              <a:rPr lang="en-US" altLang="en-US" sz="2200" dirty="0"/>
              <a:t> web interface via the Client host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 Credentials: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URL: 192.168.2.10/</a:t>
            </a:r>
            <a:r>
              <a:rPr lang="en-US" altLang="en-US" sz="1800" dirty="0" err="1"/>
              <a:t>maddash-webui</a:t>
            </a:r>
            <a:endParaRPr lang="en-US" altLang="en-US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Username: admin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Password: admin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30A34B-F28C-431D-982B-B4D0F272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 err="1"/>
              <a:t>MaDDash</a:t>
            </a:r>
            <a:endParaRPr lang="en-US" dirty="0"/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93B8C28C-844C-4B00-8BD1-70AAF2BA5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50" y="2922131"/>
            <a:ext cx="5036750" cy="31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6588364" y="5970786"/>
            <a:ext cx="496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perfSONAR layers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566C33-D59C-4E0D-A14D-B7D525B550BA}"/>
              </a:ext>
            </a:extLst>
          </p:cNvPr>
          <p:cNvCxnSpPr>
            <a:cxnSpLocks/>
          </p:cNvCxnSpPr>
          <p:nvPr/>
        </p:nvCxnSpPr>
        <p:spPr>
          <a:xfrm>
            <a:off x="597550" y="889000"/>
            <a:ext cx="2259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5F784415-780C-E644-883F-54951C74A2FC}"/>
              </a:ext>
            </a:extLst>
          </p:cNvPr>
          <p:cNvSpPr/>
          <p:nvPr/>
        </p:nvSpPr>
        <p:spPr>
          <a:xfrm rot="435950">
            <a:off x="2688460" y="2654765"/>
            <a:ext cx="3685100" cy="573358"/>
          </a:xfrm>
          <a:custGeom>
            <a:avLst/>
            <a:gdLst>
              <a:gd name="connsiteX0" fmla="*/ 0 w 1733107"/>
              <a:gd name="connsiteY0" fmla="*/ 291578 h 291578"/>
              <a:gd name="connsiteX1" fmla="*/ 893135 w 1733107"/>
              <a:gd name="connsiteY1" fmla="*/ 15132 h 291578"/>
              <a:gd name="connsiteX2" fmla="*/ 1733107 w 1733107"/>
              <a:gd name="connsiteY2" fmla="*/ 36397 h 29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107" h="291578">
                <a:moveTo>
                  <a:pt x="0" y="291578"/>
                </a:moveTo>
                <a:cubicBezTo>
                  <a:pt x="302142" y="174620"/>
                  <a:pt x="604284" y="57662"/>
                  <a:pt x="893135" y="15132"/>
                </a:cubicBezTo>
                <a:cubicBezTo>
                  <a:pt x="1181986" y="-27398"/>
                  <a:pt x="1598428" y="32853"/>
                  <a:pt x="1733107" y="3639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C36D2-6A30-DE44-8D48-E1B3C3760A32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E8CAC1-AB64-4A43-877B-8A33223A70EF}"/>
              </a:ext>
            </a:extLst>
          </p:cNvPr>
          <p:cNvSpPr/>
          <p:nvPr/>
        </p:nvSpPr>
        <p:spPr>
          <a:xfrm>
            <a:off x="1940759" y="2995613"/>
            <a:ext cx="651906" cy="653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1287073"/>
            <a:ext cx="5693410" cy="35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Series: perfSONAR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Lab 1: Configuring Admin. Information Using perfSONAR Toolkit GUI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Lab 2: PerfSONAR Metrics and Tools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b="1" spc="-100" dirty="0">
                <a:solidFill>
                  <a:schemeClr val="tx1"/>
                </a:solidFill>
                <a:ea typeface="+mj-ea"/>
                <a:cs typeface="+mj-cs"/>
              </a:rPr>
              <a:t> Lab 3:  Configuring Regular Tests Using perfSONAR GUI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b="1" dirty="0">
                <a:solidFill>
                  <a:schemeClr val="tx1"/>
                </a:solidFill>
              </a:rPr>
              <a:t> Lab 4: Configuring Regular Tests Using pScheduler CLI Part I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b="1" spc="-100" dirty="0">
                <a:solidFill>
                  <a:schemeClr val="tx1"/>
                </a:solidFill>
                <a:ea typeface="+mj-ea"/>
                <a:cs typeface="+mj-cs"/>
              </a:rPr>
              <a:t> Lab 5:   Configuring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spc="-100" dirty="0">
                <a:solidFill>
                  <a:schemeClr val="tx1"/>
                </a:solidFill>
                <a:ea typeface="+mj-ea"/>
                <a:cs typeface="+mj-cs"/>
              </a:rPr>
              <a:t>Regular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spc="-100" dirty="0">
                <a:solidFill>
                  <a:schemeClr val="tx1"/>
                </a:solidFill>
                <a:ea typeface="+mj-ea"/>
                <a:cs typeface="+mj-cs"/>
              </a:rPr>
              <a:t>Tests Using pScheduler CLI Part II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Lab 6: Bandwidth-delay Product and TCP Buffer Size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Lab 7: Configuring Regular Tests Using a pSConfig Template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b="1" spc="-100" dirty="0">
                <a:solidFill>
                  <a:schemeClr val="tx1"/>
                </a:solidFill>
                <a:ea typeface="+mj-ea"/>
                <a:cs typeface="+mj-cs"/>
              </a:rPr>
              <a:t> Lab 8: perfSONAR Monitoring and Debugging Dashboard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Lab 9: pSConfig Web Administrator</a:t>
            </a:r>
          </a:p>
          <a:p>
            <a:pPr>
              <a:buFont typeface="Arial" panose="020B0604020202020204" pitchFamily="34" charset="0"/>
              <a:buChar char="•"/>
              <a:tabLst>
                <a:tab pos="108585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Lab 10: Configuring pScheduler Limits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D4A11-858D-4B49-9420-8A4555BCA12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2952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1525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Lab Manuals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297236" cy="4800599"/>
          </a:xfrm>
        </p:spPr>
        <p:txBody>
          <a:bodyPr>
            <a:normAutofit/>
          </a:bodyPr>
          <a:lstStyle/>
          <a:p>
            <a:pPr algn="just"/>
            <a:r>
              <a:rPr lang="en-US" altLang="en-US" sz="2200" dirty="0"/>
              <a:t>Each lab starts with a section </a:t>
            </a:r>
            <a:r>
              <a:rPr lang="en-US" altLang="en-US" sz="2200" i="1" dirty="0"/>
              <a:t>Overview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Objectives 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Lab topology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Lab settings: passwords, device names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Roadmap: organization of the lab</a:t>
            </a:r>
          </a:p>
          <a:p>
            <a:pPr algn="just"/>
            <a:r>
              <a:rPr lang="en-US" altLang="en-US" sz="2200" i="1" dirty="0"/>
              <a:t>Section 1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Background information of the topic being covered (e.g., fundamentals of TCP congestion control)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Section 1 is optional (i.e., the reader can skip this section and move to lab directions)</a:t>
            </a:r>
          </a:p>
          <a:p>
            <a:pPr algn="just"/>
            <a:r>
              <a:rPr lang="en-US" altLang="en-US" sz="2200" i="1" dirty="0"/>
              <a:t>Section 2… n</a:t>
            </a:r>
          </a:p>
          <a:p>
            <a:pPr marL="576263" lvl="1" indent="-301625" algn="just">
              <a:buFont typeface="Wingdings" panose="05000000000000000000" pitchFamily="2" charset="2"/>
              <a:buChar char="Ø"/>
            </a:pPr>
            <a:r>
              <a:rPr lang="en-US" altLang="en-US" dirty="0"/>
              <a:t>Step-by-step directions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2477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103600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Exercise 1 Config. Regular Tests using perfSONAR GUI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914400" y="3031605"/>
            <a:ext cx="102686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547F0C-BC3D-43C3-98C5-4F55290190FC}"/>
              </a:ext>
            </a:extLst>
          </p:cNvPr>
          <p:cNvSpPr txBox="1">
            <a:spLocks/>
          </p:cNvSpPr>
          <p:nvPr/>
        </p:nvSpPr>
        <p:spPr>
          <a:xfrm>
            <a:off x="802321" y="3031605"/>
            <a:ext cx="10297236" cy="27976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Lab activities are described in Lab 3, perfSONAR Lab Series</a:t>
            </a:r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perfSONAR Toolkit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43641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582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perfSONAR Toolkit UI facilitates the configuration of regular test (e.g., throughput, loss, latency)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dirty="0"/>
              <a:t> Adding administrative information about the node</a:t>
            </a: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B145274B-C908-47DF-A8A3-1B86E4B3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32" y="2782403"/>
            <a:ext cx="5008318" cy="32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8013233" y="5970786"/>
            <a:ext cx="18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perfSONAR layers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D1F2C3-16D3-4A0A-82C7-8BF45BD2F1C5}"/>
              </a:ext>
            </a:extLst>
          </p:cNvPr>
          <p:cNvSpPr/>
          <p:nvPr/>
        </p:nvSpPr>
        <p:spPr>
          <a:xfrm>
            <a:off x="9994900" y="2933700"/>
            <a:ext cx="72970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5BEBCE-3C63-0F4B-BD88-B870D6232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DEB9FD-133C-FF47-8FAE-A825A0A5021F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</p:spTree>
    <p:extLst>
      <p:ext uri="{BB962C8B-B14F-4D97-AF65-F5344CB8AC3E}">
        <p14:creationId xmlns:p14="http://schemas.microsoft.com/office/powerpoint/2010/main" val="6387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B93AC3-9415-BD45-87F8-35A3C79F8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8D822-1B85-476B-AA0D-2FCD60FF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18" y="2783988"/>
            <a:ext cx="5029232" cy="31785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perfSONAR Toolkit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43641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5822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 Access to perfSONAR Toolkit UI via the Client host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 Credentials: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URL: 192.168.2.10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Username: admin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en-US" sz="1800" dirty="0"/>
              <a:t> Password: admin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6586132" y="5970786"/>
            <a:ext cx="499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perfSONAR toolkit UI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DC82F-57C3-407B-84C0-23299B0FDA3B}"/>
              </a:ext>
            </a:extLst>
          </p:cNvPr>
          <p:cNvSpPr/>
          <p:nvPr/>
        </p:nvSpPr>
        <p:spPr>
          <a:xfrm>
            <a:off x="8427245" y="2941444"/>
            <a:ext cx="1097756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32071F-AA7C-4A80-A8B2-1951C2899757}"/>
              </a:ext>
            </a:extLst>
          </p:cNvPr>
          <p:cNvSpPr/>
          <p:nvPr/>
        </p:nvSpPr>
        <p:spPr>
          <a:xfrm rot="435950">
            <a:off x="2688460" y="2654765"/>
            <a:ext cx="3685100" cy="573358"/>
          </a:xfrm>
          <a:custGeom>
            <a:avLst/>
            <a:gdLst>
              <a:gd name="connsiteX0" fmla="*/ 0 w 1733107"/>
              <a:gd name="connsiteY0" fmla="*/ 291578 h 291578"/>
              <a:gd name="connsiteX1" fmla="*/ 893135 w 1733107"/>
              <a:gd name="connsiteY1" fmla="*/ 15132 h 291578"/>
              <a:gd name="connsiteX2" fmla="*/ 1733107 w 1733107"/>
              <a:gd name="connsiteY2" fmla="*/ 36397 h 29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107" h="291578">
                <a:moveTo>
                  <a:pt x="0" y="291578"/>
                </a:moveTo>
                <a:cubicBezTo>
                  <a:pt x="302142" y="174620"/>
                  <a:pt x="604284" y="57662"/>
                  <a:pt x="893135" y="15132"/>
                </a:cubicBezTo>
                <a:cubicBezTo>
                  <a:pt x="1181986" y="-27398"/>
                  <a:pt x="1598428" y="32853"/>
                  <a:pt x="1733107" y="3639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F0914-0D46-4E1D-B1D5-3D10BC55C3D3}"/>
              </a:ext>
            </a:extLst>
          </p:cNvPr>
          <p:cNvSpPr/>
          <p:nvPr/>
        </p:nvSpPr>
        <p:spPr>
          <a:xfrm>
            <a:off x="1972732" y="2995613"/>
            <a:ext cx="618067" cy="653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E3FEA-5915-E643-A0E9-CC2EFAED383E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</p:spTree>
    <p:extLst>
      <p:ext uri="{BB962C8B-B14F-4D97-AF65-F5344CB8AC3E}">
        <p14:creationId xmlns:p14="http://schemas.microsoft.com/office/powerpoint/2010/main" val="4536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103600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Exercise 2 Config. Regular Tests using perfSONAR CLI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547F0C-BC3D-43C3-98C5-4F55290190FC}"/>
              </a:ext>
            </a:extLst>
          </p:cNvPr>
          <p:cNvSpPr txBox="1">
            <a:spLocks/>
          </p:cNvSpPr>
          <p:nvPr/>
        </p:nvSpPr>
        <p:spPr>
          <a:xfrm>
            <a:off x="802321" y="3031604"/>
            <a:ext cx="10297236" cy="27976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Lab activities are described in Lab 4, 5, perfSONAR Lab Series</a:t>
            </a:r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 algn="ct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31C06-86C4-AE43-969D-AF5EB53D26A9}"/>
              </a:ext>
            </a:extLst>
          </p:cNvPr>
          <p:cNvCxnSpPr>
            <a:cxnSpLocks/>
          </p:cNvCxnSpPr>
          <p:nvPr/>
        </p:nvCxnSpPr>
        <p:spPr>
          <a:xfrm>
            <a:off x="914400" y="3031605"/>
            <a:ext cx="102686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4454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pScheduler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43641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639590" y="889000"/>
            <a:ext cx="336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b="0" i="0" dirty="0">
                <a:solidFill>
                  <a:srgbClr val="363636"/>
                </a:solidFill>
                <a:effectLst/>
                <a:latin typeface="Helvetica" panose="020B0604020202020204" pitchFamily="34" charset="0"/>
              </a:rPr>
              <a:t>pScheduler manages the execution of network measurements (e.g., tasks) such as throughput, latency and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The user invokes pScheduler tasks using the CLI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pScheduler allows submitting remote task executions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B145274B-C908-47DF-A8A3-1B86E4B3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32" y="2782403"/>
            <a:ext cx="5008318" cy="32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8013233" y="5970786"/>
            <a:ext cx="183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perfSONAR layers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FFF86D-A819-4472-BDFB-EB12B29B17AC}"/>
              </a:ext>
            </a:extLst>
          </p:cNvPr>
          <p:cNvSpPr/>
          <p:nvPr/>
        </p:nvSpPr>
        <p:spPr>
          <a:xfrm>
            <a:off x="6794500" y="4559300"/>
            <a:ext cx="3968750" cy="584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2C6FA5-AC00-0F44-B84A-FA624DE35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CB3DF4-40FD-FC45-B19A-46E5D4304541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</p:spTree>
    <p:extLst>
      <p:ext uri="{BB962C8B-B14F-4D97-AF65-F5344CB8AC3E}">
        <p14:creationId xmlns:p14="http://schemas.microsoft.com/office/powerpoint/2010/main" val="280453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0EC292D-F8A0-A942-8957-77305AAA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989" y="2985393"/>
            <a:ext cx="3265082" cy="3153008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BD817664-6011-472E-9067-E2F02049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5" y="2784138"/>
            <a:ext cx="4962379" cy="31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pScheduler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14" y="950097"/>
            <a:ext cx="10297236" cy="84653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2276A9-1460-4309-A40D-C6203FF9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DA48107-DA6B-4C12-8C87-9BCB17136510}"/>
              </a:ext>
            </a:extLst>
          </p:cNvPr>
          <p:cNvSpPr txBox="1">
            <a:spLocks/>
          </p:cNvSpPr>
          <p:nvPr/>
        </p:nvSpPr>
        <p:spPr>
          <a:xfrm>
            <a:off x="597550" y="1028701"/>
            <a:ext cx="10297236" cy="16039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Run a latency task between perfSONAR1  (192.168.1.10) and perfSONAR2 (192.168.2.10)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7EC405-E37F-4805-B4FC-624701B1F971}"/>
              </a:ext>
            </a:extLst>
          </p:cNvPr>
          <p:cNvSpPr txBox="1"/>
          <p:nvPr/>
        </p:nvSpPr>
        <p:spPr>
          <a:xfrm>
            <a:off x="6588364" y="5970786"/>
            <a:ext cx="496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Latency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9969A8-CEFC-411B-83A4-72161577D830}"/>
              </a:ext>
            </a:extLst>
          </p:cNvPr>
          <p:cNvSpPr/>
          <p:nvPr/>
        </p:nvSpPr>
        <p:spPr>
          <a:xfrm>
            <a:off x="7663028" y="2784138"/>
            <a:ext cx="3260621" cy="125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4CDF2-CFF4-4A37-A2F6-AF67B616D354}"/>
              </a:ext>
            </a:extLst>
          </p:cNvPr>
          <p:cNvSpPr/>
          <p:nvPr/>
        </p:nvSpPr>
        <p:spPr>
          <a:xfrm>
            <a:off x="1353581" y="5472829"/>
            <a:ext cx="418069" cy="49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CDBF12-751B-4E06-971B-01825CAADDB4}"/>
              </a:ext>
            </a:extLst>
          </p:cNvPr>
          <p:cNvGrpSpPr/>
          <p:nvPr/>
        </p:nvGrpSpPr>
        <p:grpSpPr>
          <a:xfrm>
            <a:off x="626412" y="1876962"/>
            <a:ext cx="10297237" cy="369332"/>
            <a:chOff x="597550" y="1936337"/>
            <a:chExt cx="10326100" cy="3693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1BCE34-3455-4AF2-93EF-A384A683F2F1}"/>
                </a:ext>
              </a:extLst>
            </p:cNvPr>
            <p:cNvSpPr/>
            <p:nvPr/>
          </p:nvSpPr>
          <p:spPr>
            <a:xfrm>
              <a:off x="626414" y="1973943"/>
              <a:ext cx="10297236" cy="2959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04928B-0310-450E-ACD3-47AA1F345E3C}"/>
                </a:ext>
              </a:extLst>
            </p:cNvPr>
            <p:cNvSpPr txBox="1"/>
            <p:nvPr/>
          </p:nvSpPr>
          <p:spPr>
            <a:xfrm>
              <a:off x="597550" y="1936337"/>
              <a:ext cx="10326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pscheduler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task latency --source 192.168.1.10 --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dest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192.168.2.10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834D1E-2B8C-4A4C-B6D0-7B9E55D89B1A}"/>
              </a:ext>
            </a:extLst>
          </p:cNvPr>
          <p:cNvCxnSpPr>
            <a:cxnSpLocks/>
          </p:cNvCxnSpPr>
          <p:nvPr/>
        </p:nvCxnSpPr>
        <p:spPr>
          <a:xfrm>
            <a:off x="639590" y="889000"/>
            <a:ext cx="336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01A73D-C79A-374B-B04B-1C6673662684}"/>
              </a:ext>
            </a:extLst>
          </p:cNvPr>
          <p:cNvSpPr txBox="1"/>
          <p:nvPr/>
        </p:nvSpPr>
        <p:spPr>
          <a:xfrm>
            <a:off x="1334125" y="5970786"/>
            <a:ext cx="29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topology</a:t>
            </a:r>
          </a:p>
        </p:txBody>
      </p:sp>
    </p:spTree>
    <p:extLst>
      <p:ext uri="{BB962C8B-B14F-4D97-AF65-F5344CB8AC3E}">
        <p14:creationId xmlns:p14="http://schemas.microsoft.com/office/powerpoint/2010/main" val="24931786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E9BF78DBE9F44B69931E9E3B04E4C" ma:contentTypeVersion="12" ma:contentTypeDescription="Create a new document." ma:contentTypeScope="" ma:versionID="48a60e5681947284f55842ae4513c57c">
  <xsd:schema xmlns:xsd="http://www.w3.org/2001/XMLSchema" xmlns:xs="http://www.w3.org/2001/XMLSchema" xmlns:p="http://schemas.microsoft.com/office/2006/metadata/properties" xmlns:ns3="d6fbfab7-9d39-477a-9cf1-37e1ac20387c" xmlns:ns4="fa9cef89-c1df-4309-9563-128dca384625" targetNamespace="http://schemas.microsoft.com/office/2006/metadata/properties" ma:root="true" ma:fieldsID="906b2119354cc952677e4a6d0078ad36" ns3:_="" ns4:_="">
    <xsd:import namespace="d6fbfab7-9d39-477a-9cf1-37e1ac20387c"/>
    <xsd:import namespace="fa9cef89-c1df-4309-9563-128dca384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bfab7-9d39-477a-9cf1-37e1ac203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cef89-c1df-4309-9563-128dca384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36BE5-0CFC-47E1-9E37-BE3E5350D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bfab7-9d39-477a-9cf1-37e1ac20387c"/>
    <ds:schemaRef ds:uri="fa9cef89-c1df-4309-9563-128dca384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9E0882-A341-43E9-B916-4ECF0337B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D09DD-F8F7-4D11-A027-3AA6B90806B5}">
  <ds:schemaRefs>
    <ds:schemaRef ds:uri="d6fbfab7-9d39-477a-9cf1-37e1ac203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fa9cef89-c1df-4309-9563-128dca384625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1975</TotalTime>
  <Words>524</Words>
  <Application>Microsoft Macintosh PowerPoint</Application>
  <PresentationFormat>Widescreen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</vt:lpstr>
      <vt:lpstr>Wingdings</vt:lpstr>
      <vt:lpstr>Retrospect</vt:lpstr>
      <vt:lpstr>PowerPoint Presentation</vt:lpstr>
      <vt:lpstr>Lab Series: perfSONAR</vt:lpstr>
      <vt:lpstr>Organization of Lab Manuals</vt:lpstr>
      <vt:lpstr>Exercise 1 Config. Regular Tests using perfSONAR GUI</vt:lpstr>
      <vt:lpstr>perfSONAR Toolkit UI</vt:lpstr>
      <vt:lpstr>perfSONAR Toolkit UI</vt:lpstr>
      <vt:lpstr>Exercise 2 Config. Regular Tests using perfSONAR CLI</vt:lpstr>
      <vt:lpstr>pScheduler CLI</vt:lpstr>
      <vt:lpstr>pScheduler CLI</vt:lpstr>
      <vt:lpstr>Exercise 3 Visualizing Performance Metrics on MaDDash </vt:lpstr>
      <vt:lpstr>MaDDash</vt:lpstr>
      <vt:lpstr>MaDDash</vt:lpstr>
      <vt:lpstr>MaDDash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GOMEZ GAONA, JOSE ANTONIO</cp:lastModifiedBy>
  <cp:revision>17</cp:revision>
  <dcterms:created xsi:type="dcterms:W3CDTF">2020-04-03T21:33:21Z</dcterms:created>
  <dcterms:modified xsi:type="dcterms:W3CDTF">2021-04-15T03:51:38Z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0x0101000B6E9BF78DBE9F44B69931E9E3B04E4C</vt:lpwstr>
  </property>
</Properties>
</file>