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4"/>
  </p:sldMasterIdLst>
  <p:notesMasterIdLst>
    <p:notesMasterId r:id="rId6"/>
  </p:notesMasterIdLst>
  <p:handoutMasterIdLst>
    <p:handoutMasterId r:id="rId7"/>
  </p:handoutMasterIdLst>
  <p:sldIdLst>
    <p:sldId id="256" r:id="rId5"/>
  </p:sldIdLst>
  <p:sldSz cx="41148000" cy="41148000"/>
  <p:notesSz cx="9239250" cy="11982450"/>
  <p:embeddedFontLst>
    <p:embeddedFont>
      <p:font typeface="Quattrocento" panose="02020502030000000404" pitchFamily="18" charset="0"/>
      <p:regular r:id="rId8"/>
      <p:bold r:id="rId9"/>
    </p:embeddedFont>
    <p:embeddedFont>
      <p:font typeface="Quattrocento Sans" panose="020B0502050000020003" pitchFamily="34" charset="0"/>
      <p:regular r:id="rId10"/>
      <p:bold r:id="rId11"/>
      <p:italic r:id="rId12"/>
      <p:boldItalic r:id="rId13"/>
    </p:embeddedFont>
  </p:embeddedFontLst>
  <p:custDataLst>
    <p:tags r:id="rId14"/>
  </p:custData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13860" userDrawn="1">
          <p15:clr>
            <a:srgbClr val="A4A3A4"/>
          </p15:clr>
        </p15:guide>
        <p15:guide id="2" pos="12600" userDrawn="1">
          <p15:clr>
            <a:srgbClr val="A4A3A4"/>
          </p15:clr>
        </p15:guide>
      </p15:sldGuideLst>
    </p:ext>
    <p:ext uri="{2D200454-40CA-4A62-9FC3-DE9A4176ACB9}">
      <p15:notesGuideLst xmlns:p15="http://schemas.microsoft.com/office/powerpoint/2012/main">
        <p15:guide id="1" orient="horz" pos="3774"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664F93"/>
    <a:srgbClr val="A80000"/>
    <a:srgbClr val="3684A0"/>
    <a:srgbClr val="5B4D7F"/>
    <a:srgbClr val="604884"/>
    <a:srgbClr val="7C5393"/>
    <a:srgbClr val="506796"/>
    <a:srgbClr val="378B9F"/>
    <a:srgbClr val="3A7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88"/>
    <p:restoredTop sz="95297" autoAdjust="0"/>
  </p:normalViewPr>
  <p:slideViewPr>
    <p:cSldViewPr>
      <p:cViewPr>
        <p:scale>
          <a:sx n="20" d="100"/>
          <a:sy n="20" d="100"/>
        </p:scale>
        <p:origin x="856" y="-2312"/>
      </p:cViewPr>
      <p:guideLst>
        <p:guide orient="horz" pos="13860"/>
        <p:guide pos="126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3984" y="72"/>
      </p:cViewPr>
      <p:guideLst>
        <p:guide orient="horz" pos="3774"/>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defTabSz="1149350">
              <a:defRPr sz="1500"/>
            </a:lvl1pPr>
          </a:lstStyle>
          <a:p>
            <a:endParaRPr lang="en-US" altLang="zh-CN"/>
          </a:p>
        </p:txBody>
      </p:sp>
      <p:sp>
        <p:nvSpPr>
          <p:cNvPr id="6147" name="Rectangle 3"/>
          <p:cNvSpPr>
            <a:spLocks noGrp="1" noChangeArrowheads="1"/>
          </p:cNvSpPr>
          <p:nvPr>
            <p:ph type="dt" sz="quarter" idx="1"/>
          </p:nvPr>
        </p:nvSpPr>
        <p:spPr bwMode="auto">
          <a:xfrm>
            <a:off x="5235575"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6148" name="Rectangle 4"/>
          <p:cNvSpPr>
            <a:spLocks noGrp="1" noChangeArrowheads="1"/>
          </p:cNvSpPr>
          <p:nvPr>
            <p:ph type="ftr" sz="quarter" idx="2"/>
          </p:nvPr>
        </p:nvSpPr>
        <p:spPr bwMode="auto">
          <a:xfrm>
            <a:off x="0" y="11380789"/>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defTabSz="1149350">
              <a:defRPr sz="1500"/>
            </a:lvl1pPr>
          </a:lstStyle>
          <a:p>
            <a:endParaRPr lang="en-US" altLang="zh-CN"/>
          </a:p>
        </p:txBody>
      </p:sp>
      <p:sp>
        <p:nvSpPr>
          <p:cNvPr id="6149" name="Rectangle 5"/>
          <p:cNvSpPr>
            <a:spLocks noGrp="1" noChangeArrowheads="1"/>
          </p:cNvSpPr>
          <p:nvPr>
            <p:ph type="sldNum" sz="quarter" idx="3"/>
          </p:nvPr>
        </p:nvSpPr>
        <p:spPr bwMode="auto">
          <a:xfrm>
            <a:off x="5235575" y="11380789"/>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smtId="4294967295"/>
            </a:defPPr>
            <a:lvl1pPr algn="r" defTabSz="1149350">
              <a:defRPr sz="1500"/>
            </a:lvl1pPr>
          </a:lstStyle>
          <a:p>
            <a:fld id="{56A6134A-9986-4884-ADAB-C57241D32564}" type="slidenum">
              <a:rPr lang="zh-CN" altLang="en-US"/>
              <a:t>‹#›</a:t>
            </a:fld>
            <a:endParaRPr lang="en-US" altLang="zh-CN"/>
          </a:p>
        </p:txBody>
      </p:sp>
    </p:spTree>
    <p:extLst>
      <p:ext uri="{BB962C8B-B14F-4D97-AF65-F5344CB8AC3E}">
        <p14:creationId xmlns:p14="http://schemas.microsoft.com/office/powerpoint/2010/main" val="93486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defTabSz="1149350">
              <a:defRPr sz="1500"/>
            </a:lvl1pPr>
          </a:lstStyle>
          <a:p>
            <a:endParaRPr lang="en-US" altLang="zh-CN"/>
          </a:p>
        </p:txBody>
      </p:sp>
      <p:sp>
        <p:nvSpPr>
          <p:cNvPr id="4099" name="Rectangle 3"/>
          <p:cNvSpPr>
            <a:spLocks noGrp="1" noChangeArrowheads="1"/>
          </p:cNvSpPr>
          <p:nvPr>
            <p:ph type="dt" idx="1"/>
          </p:nvPr>
        </p:nvSpPr>
        <p:spPr bwMode="auto">
          <a:xfrm>
            <a:off x="5241925" y="1"/>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vl1pPr algn="r" defTabSz="1149350">
              <a:defRPr sz="1500"/>
            </a:lvl1pPr>
          </a:lstStyle>
          <a:p>
            <a:endParaRPr lang="en-US" altLang="zh-CN"/>
          </a:p>
        </p:txBody>
      </p:sp>
      <p:sp>
        <p:nvSpPr>
          <p:cNvPr id="2052" name="Rectangle 4"/>
          <p:cNvSpPr>
            <a:spLocks noGrp="1" noRot="1" noChangeAspect="1" noChangeArrowheads="1" noTextEdit="1"/>
          </p:cNvSpPr>
          <p:nvPr>
            <p:ph type="sldImg" idx="2"/>
          </p:nvPr>
        </p:nvSpPr>
        <p:spPr bwMode="auto">
          <a:xfrm>
            <a:off x="2339975" y="889000"/>
            <a:ext cx="4545013" cy="4545013"/>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1257301" y="5732464"/>
            <a:ext cx="6708775" cy="533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smtId="4294967295"/>
            </a:defP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11363326"/>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defTabSz="1149350">
              <a:defRPr sz="1500"/>
            </a:lvl1pPr>
          </a:lstStyle>
          <a:p>
            <a:endParaRPr lang="en-US" altLang="zh-CN"/>
          </a:p>
        </p:txBody>
      </p:sp>
      <p:sp>
        <p:nvSpPr>
          <p:cNvPr id="4103" name="Rectangle 7"/>
          <p:cNvSpPr>
            <a:spLocks noGrp="1" noChangeArrowheads="1"/>
          </p:cNvSpPr>
          <p:nvPr>
            <p:ph type="sldNum" sz="quarter" idx="5"/>
          </p:nvPr>
        </p:nvSpPr>
        <p:spPr bwMode="auto">
          <a:xfrm>
            <a:off x="5241925" y="11363326"/>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smtId="4294967295"/>
            </a:defPPr>
            <a:lvl1pPr algn="r" defTabSz="1149350">
              <a:defRPr sz="1500"/>
            </a:lvl1pPr>
          </a:lstStyle>
          <a:p>
            <a:fld id="{23124DF2-DDA8-402F-81DD-AC1D1E5694AB}" type="slidenum">
              <a:rPr lang="zh-CN" altLang="en-US"/>
              <a:t>‹#›</a:t>
            </a:fld>
            <a:endParaRPr lang="en-US" altLang="zh-CN"/>
          </a:p>
        </p:txBody>
      </p:sp>
    </p:spTree>
    <p:extLst>
      <p:ext uri="{BB962C8B-B14F-4D97-AF65-F5344CB8AC3E}">
        <p14:creationId xmlns:p14="http://schemas.microsoft.com/office/powerpoint/2010/main" val="1904019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defPPr>
              <a:defRPr kern="1200" smtId="4294967295"/>
            </a:defPPr>
            <a:lvl1pPr defTabSz="1149350">
              <a:defRPr sz="2400">
                <a:solidFill>
                  <a:schemeClr val="tx1"/>
                </a:solidFill>
                <a:latin typeface="Times New Roman" pitchFamily="18" charset="0"/>
              </a:defRPr>
            </a:lvl1pPr>
            <a:lvl2pPr marL="742950" indent="-285750" defTabSz="1149350">
              <a:defRPr sz="2400">
                <a:solidFill>
                  <a:schemeClr val="tx1"/>
                </a:solidFill>
                <a:latin typeface="Times New Roman" pitchFamily="18" charset="0"/>
              </a:defRPr>
            </a:lvl2pPr>
            <a:lvl3pPr marL="1143000" indent="-228600" defTabSz="1149350">
              <a:defRPr sz="2400">
                <a:solidFill>
                  <a:schemeClr val="tx1"/>
                </a:solidFill>
                <a:latin typeface="Times New Roman" pitchFamily="18" charset="0"/>
              </a:defRPr>
            </a:lvl3pPr>
            <a:lvl4pPr marL="1600200" indent="-228600" defTabSz="1149350">
              <a:defRPr sz="2400">
                <a:solidFill>
                  <a:schemeClr val="tx1"/>
                </a:solidFill>
                <a:latin typeface="Times New Roman" pitchFamily="18" charset="0"/>
              </a:defRPr>
            </a:lvl4pPr>
            <a:lvl5pPr marL="2057400" indent="-228600" defTabSz="1149350">
              <a:defRPr sz="2400">
                <a:solidFill>
                  <a:schemeClr val="tx1"/>
                </a:solidFill>
                <a:latin typeface="Times New Roman" pitchFamily="18" charset="0"/>
              </a:defRPr>
            </a:lvl5pPr>
            <a:lvl6pPr marL="2514600" indent="-228600" defTabSz="1149350" eaLnBrk="0" fontAlgn="base" hangingPunct="0">
              <a:spcBef>
                <a:spcPct val="0"/>
              </a:spcBef>
              <a:spcAft>
                <a:spcPct val="0"/>
              </a:spcAft>
              <a:defRPr sz="2400">
                <a:solidFill>
                  <a:schemeClr val="tx1"/>
                </a:solidFill>
                <a:latin typeface="Times New Roman" pitchFamily="18" charset="0"/>
              </a:defRPr>
            </a:lvl6pPr>
            <a:lvl7pPr marL="2971800" indent="-228600" defTabSz="1149350" eaLnBrk="0" fontAlgn="base" hangingPunct="0">
              <a:spcBef>
                <a:spcPct val="0"/>
              </a:spcBef>
              <a:spcAft>
                <a:spcPct val="0"/>
              </a:spcAft>
              <a:defRPr sz="2400">
                <a:solidFill>
                  <a:schemeClr val="tx1"/>
                </a:solidFill>
                <a:latin typeface="Times New Roman" pitchFamily="18" charset="0"/>
              </a:defRPr>
            </a:lvl7pPr>
            <a:lvl8pPr marL="3429000" indent="-228600" defTabSz="1149350" eaLnBrk="0" fontAlgn="base" hangingPunct="0">
              <a:spcBef>
                <a:spcPct val="0"/>
              </a:spcBef>
              <a:spcAft>
                <a:spcPct val="0"/>
              </a:spcAft>
              <a:defRPr sz="2400">
                <a:solidFill>
                  <a:schemeClr val="tx1"/>
                </a:solidFill>
                <a:latin typeface="Times New Roman" pitchFamily="18" charset="0"/>
              </a:defRPr>
            </a:lvl8pPr>
            <a:lvl9pPr marL="3886200" indent="-228600" defTabSz="1149350" eaLnBrk="0" fontAlgn="base" hangingPunct="0">
              <a:spcBef>
                <a:spcPct val="0"/>
              </a:spcBef>
              <a:spcAft>
                <a:spcPct val="0"/>
              </a:spcAft>
              <a:defRPr sz="2400">
                <a:solidFill>
                  <a:schemeClr val="tx1"/>
                </a:solidFill>
                <a:latin typeface="Times New Roman" pitchFamily="18" charset="0"/>
              </a:defRPr>
            </a:lvl9pPr>
          </a:lstStyle>
          <a:p>
            <a:fld id="{D5580D61-8B82-42C3-9A37-58134866DD67}" type="slidenum">
              <a:rPr lang="zh-CN" altLang="en-US" sz="1500"/>
              <a:t>1</a:t>
            </a:fld>
            <a:endParaRPr lang="en-US" altLang="zh-CN" sz="1500"/>
          </a:p>
        </p:txBody>
      </p:sp>
      <p:sp>
        <p:nvSpPr>
          <p:cNvPr id="3075" name="Rectangle 2"/>
          <p:cNvSpPr>
            <a:spLocks noGrp="1" noRot="1" noChangeAspect="1" noChangeArrowheads="1" noTextEdit="1"/>
          </p:cNvSpPr>
          <p:nvPr>
            <p:ph type="sldImg"/>
          </p:nvPr>
        </p:nvSpPr>
        <p:spPr>
          <a:xfrm>
            <a:off x="2339975" y="889000"/>
            <a:ext cx="4545013" cy="4545013"/>
          </a:xfrm>
        </p:spPr>
      </p:sp>
      <p:sp>
        <p:nvSpPr>
          <p:cNvPr id="3076" name="Rectangle 3"/>
          <p:cNvSpPr>
            <a:spLocks noGrp="1" noChangeArrowheads="1"/>
          </p:cNvSpPr>
          <p:nvPr>
            <p:ph type="body" idx="1"/>
          </p:nvPr>
        </p:nvSpPr>
        <p:spPr>
          <a:noFill/>
        </p:spPr>
        <p:txBody>
          <a:bodyPr/>
          <a:lstStyle>
            <a:defPPr>
              <a:defRPr kern="1200" smtId="4294967295"/>
            </a:defP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86368" y="12783346"/>
            <a:ext cx="34975272" cy="8818563"/>
          </a:xfrm>
          <a:prstGeom prst="rect">
            <a:avLst/>
          </a:prstGeo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6172733" y="23316409"/>
            <a:ext cx="28802541" cy="10517187"/>
          </a:xfrm>
          <a:prstGeom prst="rect">
            <a:avLst/>
          </a:prstGeom>
        </p:spPr>
        <p:txBody>
          <a:bodyPr/>
          <a:lstStyle>
            <a:defPPr>
              <a:defRPr kern="1200" smtId="4294967295"/>
            </a:defPPr>
            <a:lvl1pPr marL="0" indent="0" algn="ctr">
              <a:buNone/>
              <a:defRPr/>
            </a:lvl1pPr>
            <a:lvl2pPr marL="428619" indent="0" algn="ctr">
              <a:buNone/>
              <a:defRPr/>
            </a:lvl2pPr>
            <a:lvl3pPr marL="857239" indent="0" algn="ctr">
              <a:buNone/>
              <a:defRPr/>
            </a:lvl3pPr>
            <a:lvl4pPr marL="1285857" indent="0" algn="ctr">
              <a:buNone/>
              <a:defRPr/>
            </a:lvl4pPr>
            <a:lvl5pPr marL="1714476" indent="0" algn="ctr">
              <a:buNone/>
              <a:defRPr/>
            </a:lvl5pPr>
            <a:lvl6pPr marL="2143095" indent="0" algn="ctr">
              <a:buNone/>
              <a:defRPr/>
            </a:lvl6pPr>
            <a:lvl7pPr marL="2571715" indent="0" algn="ctr">
              <a:buNone/>
              <a:defRPr/>
            </a:lvl7pPr>
            <a:lvl8pPr marL="3000332" indent="0" algn="ctr">
              <a:buNone/>
              <a:defRPr/>
            </a:lvl8pPr>
            <a:lvl9pPr marL="3428951" indent="0" algn="ctr">
              <a:buNone/>
              <a:defRPr/>
            </a:lvl9pPr>
          </a:lstStyle>
          <a:p>
            <a:r>
              <a:rPr lang="en-US"/>
              <a:t>Click to edit Master subtitle style</a:t>
            </a:r>
          </a:p>
        </p:txBody>
      </p:sp>
    </p:spTree>
    <p:extLst>
      <p:ext uri="{BB962C8B-B14F-4D97-AF65-F5344CB8AC3E}">
        <p14:creationId xmlns:p14="http://schemas.microsoft.com/office/powerpoint/2010/main" val="41166012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057139" y="1647031"/>
            <a:ext cx="37033728" cy="6858000"/>
          </a:xfrm>
          <a:prstGeom prst="rect">
            <a:avLst/>
          </a:prstGeom>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057139" y="9600408"/>
            <a:ext cx="37033728" cy="27156173"/>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220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833098" y="1647033"/>
            <a:ext cx="9257772" cy="35109548"/>
          </a:xfrm>
          <a:prstGeom prst="rect">
            <a:avLst/>
          </a:prstGeo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2057135" y="1647033"/>
            <a:ext cx="27648958" cy="35109548"/>
          </a:xfrm>
          <a:prstGeom prst="rect">
            <a:avLst/>
          </a:prstGeo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12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139" y="1647031"/>
            <a:ext cx="37033728" cy="68580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a:xfrm>
            <a:off x="2057139" y="9600408"/>
            <a:ext cx="37033728" cy="27156173"/>
          </a:xfrm>
          <a:prstGeom prst="rect">
            <a:avLst/>
          </a:prstGeom>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083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0410" y="26441803"/>
            <a:ext cx="34975272" cy="8171656"/>
          </a:xfrm>
          <a:prstGeom prst="rect">
            <a:avLst/>
          </a:prstGeom>
        </p:spPr>
        <p:txBody>
          <a:bodyPr anchor="t"/>
          <a:lstStyle>
            <a:defPPr>
              <a:defRPr kern="1200" smtId="4294967295"/>
            </a:defPPr>
            <a:lvl1pPr algn="l">
              <a:defRPr sz="3750" b="1" cap="all"/>
            </a:lvl1pPr>
          </a:lstStyle>
          <a:p>
            <a:r>
              <a:rPr lang="en-US"/>
              <a:t>Click to edit Master title style</a:t>
            </a:r>
          </a:p>
        </p:txBody>
      </p:sp>
      <p:sp>
        <p:nvSpPr>
          <p:cNvPr id="3" name="Text Placeholder 2"/>
          <p:cNvSpPr>
            <a:spLocks noGrp="1"/>
          </p:cNvSpPr>
          <p:nvPr>
            <p:ph type="body" idx="1"/>
          </p:nvPr>
        </p:nvSpPr>
        <p:spPr>
          <a:xfrm>
            <a:off x="3250410" y="17440673"/>
            <a:ext cx="34975272" cy="9001125"/>
          </a:xfrm>
          <a:prstGeom prst="rect">
            <a:avLst/>
          </a:prstGeom>
        </p:spPr>
        <p:txBody>
          <a:bodyPr anchor="b"/>
          <a:lstStyle>
            <a:defPPr>
              <a:defRPr kern="1200" smtId="4294967295"/>
            </a:defPPr>
            <a:lvl1pPr marL="0" indent="0">
              <a:buNone/>
              <a:defRPr sz="1876"/>
            </a:lvl1pPr>
            <a:lvl2pPr marL="428619" indent="0">
              <a:buNone/>
              <a:defRPr sz="1687"/>
            </a:lvl2pPr>
            <a:lvl3pPr marL="857239" indent="0">
              <a:buNone/>
              <a:defRPr sz="1500"/>
            </a:lvl3pPr>
            <a:lvl4pPr marL="1285857" indent="0">
              <a:buNone/>
              <a:defRPr sz="1312"/>
            </a:lvl4pPr>
            <a:lvl5pPr marL="1714476" indent="0">
              <a:buNone/>
              <a:defRPr sz="1312"/>
            </a:lvl5pPr>
            <a:lvl6pPr marL="2143095" indent="0">
              <a:buNone/>
              <a:defRPr sz="1312"/>
            </a:lvl6pPr>
            <a:lvl7pPr marL="2571715" indent="0">
              <a:buNone/>
              <a:defRPr sz="1312"/>
            </a:lvl7pPr>
            <a:lvl8pPr marL="3000332" indent="0">
              <a:buNone/>
              <a:defRPr sz="1312"/>
            </a:lvl8pPr>
            <a:lvl9pPr marL="3428951" indent="0">
              <a:buNone/>
              <a:defRPr sz="1312"/>
            </a:lvl9pPr>
          </a:lstStyle>
          <a:p>
            <a:pPr lvl="0"/>
            <a:r>
              <a:rPr lang="en-US"/>
              <a:t>Click to edit Master text styles</a:t>
            </a:r>
          </a:p>
        </p:txBody>
      </p:sp>
    </p:spTree>
    <p:extLst>
      <p:ext uri="{BB962C8B-B14F-4D97-AF65-F5344CB8AC3E}">
        <p14:creationId xmlns:p14="http://schemas.microsoft.com/office/powerpoint/2010/main" val="1722449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139" y="1647031"/>
            <a:ext cx="37033728" cy="6858000"/>
          </a:xfrm>
          <a:prstGeom prst="rect">
            <a:avLst/>
          </a:prstGeom>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2057139" y="9600408"/>
            <a:ext cx="18453364" cy="27156173"/>
          </a:xfrm>
          <a:prstGeom prst="rect">
            <a:avLst/>
          </a:prstGeom>
        </p:spPr>
        <p:txBody>
          <a:bodyPr/>
          <a:lstStyle>
            <a:defPPr>
              <a:defRPr kern="1200" smtId="4294967295"/>
            </a:defPPr>
            <a:lvl1pPr>
              <a:defRPr sz="2625"/>
            </a:lvl1pPr>
            <a:lvl2pPr>
              <a:defRPr sz="2250"/>
            </a:lvl2pPr>
            <a:lvl3pPr>
              <a:defRPr sz="1876"/>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637504" y="9600408"/>
            <a:ext cx="18453364" cy="27156173"/>
          </a:xfrm>
          <a:prstGeom prst="rect">
            <a:avLst/>
          </a:prstGeom>
        </p:spPr>
        <p:txBody>
          <a:bodyPr/>
          <a:lstStyle>
            <a:defPPr>
              <a:defRPr kern="1200" smtId="4294967295"/>
            </a:defPPr>
            <a:lvl1pPr>
              <a:defRPr sz="2625"/>
            </a:lvl1pPr>
            <a:lvl2pPr>
              <a:defRPr sz="2250"/>
            </a:lvl2pPr>
            <a:lvl3pPr>
              <a:defRPr sz="1876"/>
            </a:lvl3pPr>
            <a:lvl4pPr>
              <a:defRPr sz="1687"/>
            </a:lvl4pPr>
            <a:lvl5pPr>
              <a:defRPr sz="1687"/>
            </a:lvl5pPr>
            <a:lvl6pPr>
              <a:defRPr sz="1687"/>
            </a:lvl6pPr>
            <a:lvl7pPr>
              <a:defRPr sz="1687"/>
            </a:lvl7pPr>
            <a:lvl8pPr>
              <a:defRPr sz="1687"/>
            </a:lvl8pPr>
            <a:lvl9pPr>
              <a:defRPr sz="16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9732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57139" y="1647031"/>
            <a:ext cx="37033728" cy="6858000"/>
          </a:xfrm>
          <a:prstGeom prst="rect">
            <a:avLst/>
          </a:prstGeom>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2057136" y="9211473"/>
            <a:ext cx="18180844" cy="3837781"/>
          </a:xfrm>
          <a:prstGeom prst="rect">
            <a:avLst/>
          </a:prstGeom>
        </p:spPr>
        <p:txBody>
          <a:bodyPr anchor="b"/>
          <a:lstStyle>
            <a:defPPr>
              <a:defRPr kern="1200" smtId="4294967295"/>
            </a:defPPr>
            <a:lvl1pPr marL="0" indent="0">
              <a:buNone/>
              <a:defRPr sz="2250" b="1"/>
            </a:lvl1pPr>
            <a:lvl2pPr marL="428619" indent="0">
              <a:buNone/>
              <a:defRPr sz="1876" b="1"/>
            </a:lvl2pPr>
            <a:lvl3pPr marL="857239" indent="0">
              <a:buNone/>
              <a:defRPr sz="1687" b="1"/>
            </a:lvl3pPr>
            <a:lvl4pPr marL="1285857" indent="0">
              <a:buNone/>
              <a:defRPr sz="1500" b="1"/>
            </a:lvl4pPr>
            <a:lvl5pPr marL="1714476" indent="0">
              <a:buNone/>
              <a:defRPr sz="1500" b="1"/>
            </a:lvl5pPr>
            <a:lvl6pPr marL="2143095" indent="0">
              <a:buNone/>
              <a:defRPr sz="1500" b="1"/>
            </a:lvl6pPr>
            <a:lvl7pPr marL="2571715" indent="0">
              <a:buNone/>
              <a:defRPr sz="1500" b="1"/>
            </a:lvl7pPr>
            <a:lvl8pPr marL="3000332" indent="0">
              <a:buNone/>
              <a:defRPr sz="1500" b="1"/>
            </a:lvl8pPr>
            <a:lvl9pPr marL="3428951" indent="0">
              <a:buNone/>
              <a:defRPr sz="1500" b="1"/>
            </a:lvl9pPr>
          </a:lstStyle>
          <a:p>
            <a:pPr lvl="0"/>
            <a:r>
              <a:rPr lang="en-US"/>
              <a:t>Click to edit Master text styles</a:t>
            </a:r>
          </a:p>
        </p:txBody>
      </p:sp>
      <p:sp>
        <p:nvSpPr>
          <p:cNvPr id="4" name="Content Placeholder 3"/>
          <p:cNvSpPr>
            <a:spLocks noGrp="1"/>
          </p:cNvSpPr>
          <p:nvPr>
            <p:ph sz="half" idx="2"/>
          </p:nvPr>
        </p:nvSpPr>
        <p:spPr>
          <a:xfrm>
            <a:off x="2057136" y="13049253"/>
            <a:ext cx="18180844" cy="23707328"/>
          </a:xfrm>
          <a:prstGeom prst="rect">
            <a:avLst/>
          </a:prstGeom>
        </p:spPr>
        <p:txBody>
          <a:bodyPr/>
          <a:lstStyle>
            <a:defPPr>
              <a:defRPr kern="1200" smtId="4294967295"/>
            </a:defPPr>
            <a:lvl1pPr>
              <a:defRPr sz="2250"/>
            </a:lvl1pPr>
            <a:lvl2pPr>
              <a:defRPr sz="1876"/>
            </a:lvl2pPr>
            <a:lvl3pPr>
              <a:defRPr sz="168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902085" y="9211473"/>
            <a:ext cx="18188783" cy="3837781"/>
          </a:xfrm>
          <a:prstGeom prst="rect">
            <a:avLst/>
          </a:prstGeom>
        </p:spPr>
        <p:txBody>
          <a:bodyPr anchor="b"/>
          <a:lstStyle>
            <a:defPPr>
              <a:defRPr kern="1200" smtId="4294967295"/>
            </a:defPPr>
            <a:lvl1pPr marL="0" indent="0">
              <a:buNone/>
              <a:defRPr sz="2250" b="1"/>
            </a:lvl1pPr>
            <a:lvl2pPr marL="428619" indent="0">
              <a:buNone/>
              <a:defRPr sz="1876" b="1"/>
            </a:lvl2pPr>
            <a:lvl3pPr marL="857239" indent="0">
              <a:buNone/>
              <a:defRPr sz="1687" b="1"/>
            </a:lvl3pPr>
            <a:lvl4pPr marL="1285857" indent="0">
              <a:buNone/>
              <a:defRPr sz="1500" b="1"/>
            </a:lvl4pPr>
            <a:lvl5pPr marL="1714476" indent="0">
              <a:buNone/>
              <a:defRPr sz="1500" b="1"/>
            </a:lvl5pPr>
            <a:lvl6pPr marL="2143095" indent="0">
              <a:buNone/>
              <a:defRPr sz="1500" b="1"/>
            </a:lvl6pPr>
            <a:lvl7pPr marL="2571715" indent="0">
              <a:buNone/>
              <a:defRPr sz="1500" b="1"/>
            </a:lvl7pPr>
            <a:lvl8pPr marL="3000332" indent="0">
              <a:buNone/>
              <a:defRPr sz="1500" b="1"/>
            </a:lvl8pPr>
            <a:lvl9pPr marL="3428951" indent="0">
              <a:buNone/>
              <a:defRPr sz="1500" b="1"/>
            </a:lvl9pPr>
          </a:lstStyle>
          <a:p>
            <a:pPr lvl="0"/>
            <a:r>
              <a:rPr lang="en-US"/>
              <a:t>Click to edit Master text styles</a:t>
            </a:r>
          </a:p>
        </p:txBody>
      </p:sp>
      <p:sp>
        <p:nvSpPr>
          <p:cNvPr id="6" name="Content Placeholder 5"/>
          <p:cNvSpPr>
            <a:spLocks noGrp="1"/>
          </p:cNvSpPr>
          <p:nvPr>
            <p:ph sz="quarter" idx="4"/>
          </p:nvPr>
        </p:nvSpPr>
        <p:spPr>
          <a:xfrm>
            <a:off x="20902085" y="13049253"/>
            <a:ext cx="18188783" cy="23707328"/>
          </a:xfrm>
          <a:prstGeom prst="rect">
            <a:avLst/>
          </a:prstGeom>
        </p:spPr>
        <p:txBody>
          <a:bodyPr/>
          <a:lstStyle>
            <a:defPPr>
              <a:defRPr kern="1200" smtId="4294967295"/>
            </a:defPPr>
            <a:lvl1pPr>
              <a:defRPr sz="2250"/>
            </a:lvl1pPr>
            <a:lvl2pPr>
              <a:defRPr sz="1876"/>
            </a:lvl2pPr>
            <a:lvl3pPr>
              <a:defRPr sz="168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961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139" y="1647031"/>
            <a:ext cx="37033728" cy="6858000"/>
          </a:xfrm>
          <a:prstGeom prst="rect">
            <a:avLst/>
          </a:prstGeom>
        </p:spPr>
        <p:txBody>
          <a:bodyPr/>
          <a:lstStyle>
            <a:defPPr>
              <a:defRPr kern="1200" smtId="4294967295"/>
            </a:defPPr>
          </a:lstStyle>
          <a:p>
            <a:r>
              <a:rPr lang="en-US"/>
              <a:t>Click to edit Master title style</a:t>
            </a:r>
          </a:p>
        </p:txBody>
      </p:sp>
    </p:spTree>
    <p:extLst>
      <p:ext uri="{BB962C8B-B14F-4D97-AF65-F5344CB8AC3E}">
        <p14:creationId xmlns:p14="http://schemas.microsoft.com/office/powerpoint/2010/main" val="22457045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810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138" y="1639096"/>
            <a:ext cx="13537407" cy="6971110"/>
          </a:xfrm>
          <a:prstGeom prst="rect">
            <a:avLst/>
          </a:prstGeom>
        </p:spPr>
        <p:txBody>
          <a:bodyPr anchor="b"/>
          <a:lstStyle>
            <a:defPPr>
              <a:defRPr kern="1200" smtId="4294967295"/>
            </a:defPPr>
            <a:lvl1pPr algn="l">
              <a:defRPr sz="1876" b="1"/>
            </a:lvl1pPr>
          </a:lstStyle>
          <a:p>
            <a:r>
              <a:rPr lang="en-US"/>
              <a:t>Click to edit Master title style</a:t>
            </a:r>
          </a:p>
        </p:txBody>
      </p:sp>
      <p:sp>
        <p:nvSpPr>
          <p:cNvPr id="3" name="Content Placeholder 2"/>
          <p:cNvSpPr>
            <a:spLocks noGrp="1"/>
          </p:cNvSpPr>
          <p:nvPr>
            <p:ph idx="1"/>
          </p:nvPr>
        </p:nvSpPr>
        <p:spPr>
          <a:xfrm>
            <a:off x="16087991" y="1639096"/>
            <a:ext cx="23002875" cy="35117485"/>
          </a:xfrm>
          <a:prstGeom prst="rect">
            <a:avLst/>
          </a:prstGeom>
        </p:spPr>
        <p:txBody>
          <a:bodyPr/>
          <a:lstStyle>
            <a:defPPr>
              <a:defRPr kern="1200" smtId="4294967295"/>
            </a:defPPr>
            <a:lvl1pPr>
              <a:defRPr sz="3001"/>
            </a:lvl1pPr>
            <a:lvl2pPr>
              <a:defRPr sz="2625"/>
            </a:lvl2pPr>
            <a:lvl3pPr>
              <a:defRPr sz="2250"/>
            </a:lvl3pPr>
            <a:lvl4pPr>
              <a:defRPr sz="1876"/>
            </a:lvl4pPr>
            <a:lvl5pPr>
              <a:defRPr sz="1876"/>
            </a:lvl5pPr>
            <a:lvl6pPr>
              <a:defRPr sz="1876"/>
            </a:lvl6pPr>
            <a:lvl7pPr>
              <a:defRPr sz="1876"/>
            </a:lvl7pPr>
            <a:lvl8pPr>
              <a:defRPr sz="1876"/>
            </a:lvl8pPr>
            <a:lvl9pPr>
              <a:defRPr sz="18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57138" y="8610203"/>
            <a:ext cx="13537407" cy="28146375"/>
          </a:xfrm>
          <a:prstGeom prst="rect">
            <a:avLst/>
          </a:prstGeom>
        </p:spPr>
        <p:txBody>
          <a:bodyPr/>
          <a:lstStyle>
            <a:defPPr>
              <a:defRPr kern="1200" smtId="4294967295"/>
            </a:defPPr>
            <a:lvl1pPr marL="0" indent="0">
              <a:buNone/>
              <a:defRPr sz="1312"/>
            </a:lvl1pPr>
            <a:lvl2pPr marL="428619" indent="0">
              <a:buNone/>
              <a:defRPr sz="1125"/>
            </a:lvl2pPr>
            <a:lvl3pPr marL="857239" indent="0">
              <a:buNone/>
              <a:defRPr sz="937"/>
            </a:lvl3pPr>
            <a:lvl4pPr marL="1285857" indent="0">
              <a:buNone/>
              <a:defRPr sz="844"/>
            </a:lvl4pPr>
            <a:lvl5pPr marL="1714476" indent="0">
              <a:buNone/>
              <a:defRPr sz="844"/>
            </a:lvl5pPr>
            <a:lvl6pPr marL="2143095" indent="0">
              <a:buNone/>
              <a:defRPr sz="844"/>
            </a:lvl6pPr>
            <a:lvl7pPr marL="2571715" indent="0">
              <a:buNone/>
              <a:defRPr sz="844"/>
            </a:lvl7pPr>
            <a:lvl8pPr marL="3000332" indent="0">
              <a:buNone/>
              <a:defRPr sz="844"/>
            </a:lvl8pPr>
            <a:lvl9pPr marL="3428951" indent="0">
              <a:buNone/>
              <a:defRPr sz="844"/>
            </a:lvl9pPr>
          </a:lstStyle>
          <a:p>
            <a:pPr lvl="0"/>
            <a:r>
              <a:rPr lang="en-US"/>
              <a:t>Click to edit Master text styles</a:t>
            </a:r>
          </a:p>
        </p:txBody>
      </p:sp>
    </p:spTree>
    <p:extLst>
      <p:ext uri="{BB962C8B-B14F-4D97-AF65-F5344CB8AC3E}">
        <p14:creationId xmlns:p14="http://schemas.microsoft.com/office/powerpoint/2010/main" val="4111754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65827" y="28803209"/>
            <a:ext cx="24688272" cy="3401219"/>
          </a:xfrm>
          <a:prstGeom prst="rect">
            <a:avLst/>
          </a:prstGeom>
        </p:spPr>
        <p:txBody>
          <a:bodyPr anchor="b"/>
          <a:lstStyle>
            <a:defPPr>
              <a:defRPr kern="1200" smtId="4294967295"/>
            </a:defPPr>
            <a:lvl1pPr algn="l">
              <a:defRPr sz="1876" b="1"/>
            </a:lvl1pPr>
          </a:lstStyle>
          <a:p>
            <a:r>
              <a:rPr lang="en-US"/>
              <a:t>Click to edit Master title style</a:t>
            </a:r>
          </a:p>
        </p:txBody>
      </p:sp>
      <p:sp>
        <p:nvSpPr>
          <p:cNvPr id="3" name="Picture Placeholder 2"/>
          <p:cNvSpPr>
            <a:spLocks noGrp="1"/>
          </p:cNvSpPr>
          <p:nvPr>
            <p:ph type="pic" idx="1"/>
          </p:nvPr>
        </p:nvSpPr>
        <p:spPr>
          <a:xfrm>
            <a:off x="8065827" y="3677049"/>
            <a:ext cx="24688272" cy="24687610"/>
          </a:xfrm>
          <a:prstGeom prst="rect">
            <a:avLst/>
          </a:prstGeom>
        </p:spPr>
        <p:txBody>
          <a:bodyPr/>
          <a:lstStyle>
            <a:defPPr>
              <a:defRPr kern="1200" smtId="4294967295"/>
            </a:defPPr>
            <a:lvl1pPr marL="0" indent="0">
              <a:buNone/>
              <a:defRPr sz="3001"/>
            </a:lvl1pPr>
            <a:lvl2pPr marL="428619" indent="0">
              <a:buNone/>
              <a:defRPr sz="2625"/>
            </a:lvl2pPr>
            <a:lvl3pPr marL="857239" indent="0">
              <a:buNone/>
              <a:defRPr sz="2250"/>
            </a:lvl3pPr>
            <a:lvl4pPr marL="1285857" indent="0">
              <a:buNone/>
              <a:defRPr sz="1876"/>
            </a:lvl4pPr>
            <a:lvl5pPr marL="1714476" indent="0">
              <a:buNone/>
              <a:defRPr sz="1876"/>
            </a:lvl5pPr>
            <a:lvl6pPr marL="2143095" indent="0">
              <a:buNone/>
              <a:defRPr sz="1876"/>
            </a:lvl6pPr>
            <a:lvl7pPr marL="2571715" indent="0">
              <a:buNone/>
              <a:defRPr sz="1876"/>
            </a:lvl7pPr>
            <a:lvl8pPr marL="3000332" indent="0">
              <a:buNone/>
              <a:defRPr sz="1876"/>
            </a:lvl8pPr>
            <a:lvl9pPr marL="3428951" indent="0">
              <a:buNone/>
              <a:defRPr sz="1876"/>
            </a:lvl9pPr>
          </a:lstStyle>
          <a:p>
            <a:pPr lvl="0"/>
            <a:endParaRPr lang="en-US" noProof="0"/>
          </a:p>
        </p:txBody>
      </p:sp>
      <p:sp>
        <p:nvSpPr>
          <p:cNvPr id="4" name="Text Placeholder 3"/>
          <p:cNvSpPr>
            <a:spLocks noGrp="1"/>
          </p:cNvSpPr>
          <p:nvPr>
            <p:ph type="body" sz="half" idx="2"/>
          </p:nvPr>
        </p:nvSpPr>
        <p:spPr>
          <a:xfrm>
            <a:off x="8065827" y="32204427"/>
            <a:ext cx="24688272" cy="4827983"/>
          </a:xfrm>
          <a:prstGeom prst="rect">
            <a:avLst/>
          </a:prstGeom>
        </p:spPr>
        <p:txBody>
          <a:bodyPr/>
          <a:lstStyle>
            <a:defPPr>
              <a:defRPr kern="1200" smtId="4294967295"/>
            </a:defPPr>
            <a:lvl1pPr marL="0" indent="0">
              <a:buNone/>
              <a:defRPr sz="1312"/>
            </a:lvl1pPr>
            <a:lvl2pPr marL="428619" indent="0">
              <a:buNone/>
              <a:defRPr sz="1125"/>
            </a:lvl2pPr>
            <a:lvl3pPr marL="857239" indent="0">
              <a:buNone/>
              <a:defRPr sz="937"/>
            </a:lvl3pPr>
            <a:lvl4pPr marL="1285857" indent="0">
              <a:buNone/>
              <a:defRPr sz="844"/>
            </a:lvl4pPr>
            <a:lvl5pPr marL="1714476" indent="0">
              <a:buNone/>
              <a:defRPr sz="844"/>
            </a:lvl5pPr>
            <a:lvl6pPr marL="2143095" indent="0">
              <a:buNone/>
              <a:defRPr sz="844"/>
            </a:lvl6pPr>
            <a:lvl7pPr marL="2571715" indent="0">
              <a:buNone/>
              <a:defRPr sz="844"/>
            </a:lvl7pPr>
            <a:lvl8pPr marL="3000332" indent="0">
              <a:buNone/>
              <a:defRPr sz="844"/>
            </a:lvl8pPr>
            <a:lvl9pPr marL="3428951" indent="0">
              <a:buNone/>
              <a:defRPr sz="844"/>
            </a:lvl9pPr>
          </a:lstStyle>
          <a:p>
            <a:pPr lvl="0"/>
            <a:r>
              <a:rPr lang="en-US"/>
              <a:t>Click to edit Master text styles</a:t>
            </a:r>
          </a:p>
        </p:txBody>
      </p:sp>
    </p:spTree>
    <p:extLst>
      <p:ext uri="{BB962C8B-B14F-4D97-AF65-F5344CB8AC3E}">
        <p14:creationId xmlns:p14="http://schemas.microsoft.com/office/powerpoint/2010/main" val="673959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ew picture"/>
          <p:cNvPicPr/>
          <p:nvPr/>
        </p:nvPicPr>
        <p:blipFill>
          <a:blip r:embed="rId13"/>
          <a:stretch>
            <a:fillRect/>
          </a:stretch>
        </p:blipFill>
        <p:spPr>
          <a:xfrm rot="16200000">
            <a:off x="-13017500" y="21256625"/>
            <a:ext cx="17843500" cy="4095750"/>
          </a:xfrm>
          <a:prstGeom prst="rect">
            <a:avLst/>
          </a:prstGeom>
        </p:spPr>
      </p:pic>
      <p:pic>
        <p:nvPicPr>
          <p:cNvPr id="3" name="New picture"/>
          <p:cNvPicPr/>
          <p:nvPr/>
        </p:nvPicPr>
        <p:blipFill>
          <a:blip r:embed="rId13"/>
          <a:stretch>
            <a:fillRect/>
          </a:stretch>
        </p:blipFill>
        <p:spPr>
          <a:xfrm rot="5400000">
            <a:off x="36322001" y="21256625"/>
            <a:ext cx="17843500" cy="4095750"/>
          </a:xfrm>
          <a:prstGeom prst="rect">
            <a:avLst/>
          </a:prstGeom>
        </p:spPr>
      </p:pic>
      <p:pic>
        <p:nvPicPr>
          <p:cNvPr id="4" name="New picture"/>
          <p:cNvPicPr/>
          <p:nvPr/>
        </p:nvPicPr>
        <p:blipFill>
          <a:blip r:embed="rId14"/>
          <a:stretch>
            <a:fillRect/>
          </a:stretch>
        </p:blipFill>
        <p:spPr>
          <a:xfrm>
            <a:off x="6524625" y="41783002"/>
            <a:ext cx="28098750" cy="1936750"/>
          </a:xfrm>
          <a:prstGeom prst="rect">
            <a:avLst/>
          </a:prstGeom>
        </p:spPr>
      </p:pic>
      <p:sp>
        <p:nvSpPr>
          <p:cNvPr id="5" name="New shape"/>
          <p:cNvSpPr/>
          <p:nvPr/>
        </p:nvSpPr>
        <p:spPr>
          <a:xfrm>
            <a:off x="6524625" y="42497378"/>
            <a:ext cx="20574000" cy="158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576">
                <a:solidFill>
                  <a:srgbClr val="808080"/>
                </a:solidFill>
              </a:rPr>
              <a:t>Template ID: ponderingpeacock  Size: tri-fold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defPPr>
        <a:defRPr kern="1200" smtId="4294967295"/>
      </a:defPPr>
      <a:lvl1pPr algn="ctr" defTabSz="2882761" rtl="0" eaLnBrk="0" fontAlgn="base" hangingPunct="0">
        <a:spcBef>
          <a:spcPct val="0"/>
        </a:spcBef>
        <a:spcAft>
          <a:spcPct val="0"/>
        </a:spcAft>
        <a:defRPr sz="13875">
          <a:solidFill>
            <a:schemeClr val="tx2"/>
          </a:solidFill>
          <a:latin typeface="+mj-lt"/>
          <a:ea typeface="+mj-ea"/>
          <a:cs typeface="+mj-cs"/>
        </a:defRPr>
      </a:lvl1pPr>
      <a:lvl2pPr algn="ctr" defTabSz="2882761" rtl="0" eaLnBrk="0" fontAlgn="base" hangingPunct="0">
        <a:spcBef>
          <a:spcPct val="0"/>
        </a:spcBef>
        <a:spcAft>
          <a:spcPct val="0"/>
        </a:spcAft>
        <a:defRPr sz="13875">
          <a:solidFill>
            <a:schemeClr val="tx2"/>
          </a:solidFill>
          <a:latin typeface="Times New Roman" pitchFamily="18" charset="0"/>
        </a:defRPr>
      </a:lvl2pPr>
      <a:lvl3pPr algn="ctr" defTabSz="2882761" rtl="0" eaLnBrk="0" fontAlgn="base" hangingPunct="0">
        <a:spcBef>
          <a:spcPct val="0"/>
        </a:spcBef>
        <a:spcAft>
          <a:spcPct val="0"/>
        </a:spcAft>
        <a:defRPr sz="13875">
          <a:solidFill>
            <a:schemeClr val="tx2"/>
          </a:solidFill>
          <a:latin typeface="Times New Roman" pitchFamily="18" charset="0"/>
        </a:defRPr>
      </a:lvl3pPr>
      <a:lvl4pPr algn="ctr" defTabSz="2882761" rtl="0" eaLnBrk="0" fontAlgn="base" hangingPunct="0">
        <a:spcBef>
          <a:spcPct val="0"/>
        </a:spcBef>
        <a:spcAft>
          <a:spcPct val="0"/>
        </a:spcAft>
        <a:defRPr sz="13875">
          <a:solidFill>
            <a:schemeClr val="tx2"/>
          </a:solidFill>
          <a:latin typeface="Times New Roman" pitchFamily="18" charset="0"/>
        </a:defRPr>
      </a:lvl4pPr>
      <a:lvl5pPr algn="ctr" defTabSz="2882761" rtl="0" eaLnBrk="0" fontAlgn="base" hangingPunct="0">
        <a:spcBef>
          <a:spcPct val="0"/>
        </a:spcBef>
        <a:spcAft>
          <a:spcPct val="0"/>
        </a:spcAft>
        <a:defRPr sz="13875">
          <a:solidFill>
            <a:schemeClr val="tx2"/>
          </a:solidFill>
          <a:latin typeface="Times New Roman" pitchFamily="18" charset="0"/>
        </a:defRPr>
      </a:lvl5pPr>
      <a:lvl6pPr marL="428619" algn="ctr" defTabSz="2882761" rtl="0" eaLnBrk="0" fontAlgn="base" hangingPunct="0">
        <a:spcBef>
          <a:spcPct val="0"/>
        </a:spcBef>
        <a:spcAft>
          <a:spcPct val="0"/>
        </a:spcAft>
        <a:defRPr sz="13875">
          <a:solidFill>
            <a:schemeClr val="tx2"/>
          </a:solidFill>
          <a:latin typeface="Times New Roman" pitchFamily="18" charset="0"/>
        </a:defRPr>
      </a:lvl6pPr>
      <a:lvl7pPr marL="857239" algn="ctr" defTabSz="2882761" rtl="0" eaLnBrk="0" fontAlgn="base" hangingPunct="0">
        <a:spcBef>
          <a:spcPct val="0"/>
        </a:spcBef>
        <a:spcAft>
          <a:spcPct val="0"/>
        </a:spcAft>
        <a:defRPr sz="13875">
          <a:solidFill>
            <a:schemeClr val="tx2"/>
          </a:solidFill>
          <a:latin typeface="Times New Roman" pitchFamily="18" charset="0"/>
        </a:defRPr>
      </a:lvl7pPr>
      <a:lvl8pPr marL="1285857" algn="ctr" defTabSz="2882761" rtl="0" eaLnBrk="0" fontAlgn="base" hangingPunct="0">
        <a:spcBef>
          <a:spcPct val="0"/>
        </a:spcBef>
        <a:spcAft>
          <a:spcPct val="0"/>
        </a:spcAft>
        <a:defRPr sz="13875">
          <a:solidFill>
            <a:schemeClr val="tx2"/>
          </a:solidFill>
          <a:latin typeface="Times New Roman" pitchFamily="18" charset="0"/>
        </a:defRPr>
      </a:lvl8pPr>
      <a:lvl9pPr marL="1714476" algn="ctr" defTabSz="2882761" rtl="0" eaLnBrk="0" fontAlgn="base" hangingPunct="0">
        <a:spcBef>
          <a:spcPct val="0"/>
        </a:spcBef>
        <a:spcAft>
          <a:spcPct val="0"/>
        </a:spcAft>
        <a:defRPr sz="13875">
          <a:solidFill>
            <a:schemeClr val="tx2"/>
          </a:solidFill>
          <a:latin typeface="Times New Roman" pitchFamily="18" charset="0"/>
        </a:defRPr>
      </a:lvl9pPr>
    </p:titleStyle>
    <p:bodyStyle>
      <a:defPPr>
        <a:defRPr kern="1200" smtId="4294967295"/>
      </a:defPPr>
      <a:lvl1pPr marL="1078990" indent="-1078990" algn="l" defTabSz="2882761" rtl="0" eaLnBrk="0" fontAlgn="base" hangingPunct="0">
        <a:spcBef>
          <a:spcPct val="20000"/>
        </a:spcBef>
        <a:spcAft>
          <a:spcPct val="0"/>
        </a:spcAft>
        <a:buChar char="•"/>
        <a:defRPr sz="10032">
          <a:solidFill>
            <a:schemeClr val="tx1"/>
          </a:solidFill>
          <a:latin typeface="+mn-lt"/>
          <a:ea typeface="+mn-ea"/>
          <a:cs typeface="+mn-cs"/>
        </a:defRPr>
      </a:lvl1pPr>
      <a:lvl2pPr marL="2341034" indent="-900398" algn="l" defTabSz="2882761" rtl="0" eaLnBrk="0" fontAlgn="base" hangingPunct="0">
        <a:spcBef>
          <a:spcPct val="20000"/>
        </a:spcBef>
        <a:spcAft>
          <a:spcPct val="0"/>
        </a:spcAft>
        <a:buChar char="–"/>
        <a:defRPr sz="8907">
          <a:solidFill>
            <a:schemeClr val="tx1"/>
          </a:solidFill>
          <a:latin typeface="+mn-lt"/>
        </a:defRPr>
      </a:lvl2pPr>
      <a:lvl3pPr marL="3603080" indent="-720318" algn="l" defTabSz="2882761" rtl="0" eaLnBrk="0" fontAlgn="base" hangingPunct="0">
        <a:spcBef>
          <a:spcPct val="20000"/>
        </a:spcBef>
        <a:spcAft>
          <a:spcPct val="0"/>
        </a:spcAft>
        <a:buChar char="•"/>
        <a:defRPr sz="7594">
          <a:solidFill>
            <a:schemeClr val="tx1"/>
          </a:solidFill>
          <a:latin typeface="+mn-lt"/>
        </a:defRPr>
      </a:lvl3pPr>
      <a:lvl4pPr marL="5048180" indent="-724784" algn="l" defTabSz="2882761" rtl="0" eaLnBrk="0" fontAlgn="base" hangingPunct="0">
        <a:spcBef>
          <a:spcPct val="20000"/>
        </a:spcBef>
        <a:spcAft>
          <a:spcPct val="0"/>
        </a:spcAft>
        <a:buChar char="–"/>
        <a:defRPr sz="6094">
          <a:solidFill>
            <a:schemeClr val="tx1"/>
          </a:solidFill>
          <a:latin typeface="+mn-lt"/>
        </a:defRPr>
      </a:lvl4pPr>
      <a:lvl5pPr marL="6488815" indent="-720318" algn="l" defTabSz="2882761" rtl="0" eaLnBrk="0" fontAlgn="base" hangingPunct="0">
        <a:spcBef>
          <a:spcPct val="20000"/>
        </a:spcBef>
        <a:spcAft>
          <a:spcPct val="0"/>
        </a:spcAft>
        <a:buChar char="»"/>
        <a:defRPr sz="6094">
          <a:solidFill>
            <a:schemeClr val="tx1"/>
          </a:solidFill>
          <a:latin typeface="+mn-lt"/>
        </a:defRPr>
      </a:lvl5pPr>
      <a:lvl6pPr marL="6917433" indent="-720318" algn="l" defTabSz="2882761" rtl="0" eaLnBrk="0" fontAlgn="base" hangingPunct="0">
        <a:spcBef>
          <a:spcPct val="20000"/>
        </a:spcBef>
        <a:spcAft>
          <a:spcPct val="0"/>
        </a:spcAft>
        <a:buChar char="»"/>
        <a:defRPr sz="6094">
          <a:solidFill>
            <a:schemeClr val="tx1"/>
          </a:solidFill>
          <a:latin typeface="+mn-lt"/>
        </a:defRPr>
      </a:lvl6pPr>
      <a:lvl7pPr marL="7346051" indent="-720318" algn="l" defTabSz="2882761" rtl="0" eaLnBrk="0" fontAlgn="base" hangingPunct="0">
        <a:spcBef>
          <a:spcPct val="20000"/>
        </a:spcBef>
        <a:spcAft>
          <a:spcPct val="0"/>
        </a:spcAft>
        <a:buChar char="»"/>
        <a:defRPr sz="6094">
          <a:solidFill>
            <a:schemeClr val="tx1"/>
          </a:solidFill>
          <a:latin typeface="+mn-lt"/>
        </a:defRPr>
      </a:lvl7pPr>
      <a:lvl8pPr marL="7774671" indent="-720318" algn="l" defTabSz="2882761" rtl="0" eaLnBrk="0" fontAlgn="base" hangingPunct="0">
        <a:spcBef>
          <a:spcPct val="20000"/>
        </a:spcBef>
        <a:spcAft>
          <a:spcPct val="0"/>
        </a:spcAft>
        <a:buChar char="»"/>
        <a:defRPr sz="6094">
          <a:solidFill>
            <a:schemeClr val="tx1"/>
          </a:solidFill>
          <a:latin typeface="+mn-lt"/>
        </a:defRPr>
      </a:lvl8pPr>
      <a:lvl9pPr marL="8203290" indent="-720318" algn="l" defTabSz="2882761" rtl="0" eaLnBrk="0" fontAlgn="base" hangingPunct="0">
        <a:spcBef>
          <a:spcPct val="20000"/>
        </a:spcBef>
        <a:spcAft>
          <a:spcPct val="0"/>
        </a:spcAft>
        <a:buChar char="»"/>
        <a:defRPr sz="6094">
          <a:solidFill>
            <a:schemeClr val="tx1"/>
          </a:solidFill>
          <a:latin typeface="+mn-lt"/>
        </a:defRPr>
      </a:lvl9pPr>
    </p:bodyStyle>
    <p:otherStyle>
      <a:defPPr>
        <a:defRPr lang="en-US"/>
      </a:defPPr>
      <a:lvl1pPr marL="0" algn="l" defTabSz="857239" rtl="0" eaLnBrk="1" latinLnBrk="0" hangingPunct="1">
        <a:defRPr sz="1687" kern="1200">
          <a:solidFill>
            <a:schemeClr val="tx1"/>
          </a:solidFill>
          <a:latin typeface="+mn-lt"/>
          <a:ea typeface="+mn-ea"/>
          <a:cs typeface="+mn-cs"/>
        </a:defRPr>
      </a:lvl1pPr>
      <a:lvl2pPr marL="428619" algn="l" defTabSz="857239" rtl="0" eaLnBrk="1" latinLnBrk="0" hangingPunct="1">
        <a:defRPr sz="1687" kern="1200">
          <a:solidFill>
            <a:schemeClr val="tx1"/>
          </a:solidFill>
          <a:latin typeface="+mn-lt"/>
          <a:ea typeface="+mn-ea"/>
          <a:cs typeface="+mn-cs"/>
        </a:defRPr>
      </a:lvl2pPr>
      <a:lvl3pPr marL="857239" algn="l" defTabSz="857239" rtl="0" eaLnBrk="1" latinLnBrk="0" hangingPunct="1">
        <a:defRPr sz="1687" kern="1200">
          <a:solidFill>
            <a:schemeClr val="tx1"/>
          </a:solidFill>
          <a:latin typeface="+mn-lt"/>
          <a:ea typeface="+mn-ea"/>
          <a:cs typeface="+mn-cs"/>
        </a:defRPr>
      </a:lvl3pPr>
      <a:lvl4pPr marL="1285857" algn="l" defTabSz="857239" rtl="0" eaLnBrk="1" latinLnBrk="0" hangingPunct="1">
        <a:defRPr sz="1687" kern="1200">
          <a:solidFill>
            <a:schemeClr val="tx1"/>
          </a:solidFill>
          <a:latin typeface="+mn-lt"/>
          <a:ea typeface="+mn-ea"/>
          <a:cs typeface="+mn-cs"/>
        </a:defRPr>
      </a:lvl4pPr>
      <a:lvl5pPr marL="1714476" algn="l" defTabSz="857239" rtl="0" eaLnBrk="1" latinLnBrk="0" hangingPunct="1">
        <a:defRPr sz="1687" kern="1200">
          <a:solidFill>
            <a:schemeClr val="tx1"/>
          </a:solidFill>
          <a:latin typeface="+mn-lt"/>
          <a:ea typeface="+mn-ea"/>
          <a:cs typeface="+mn-cs"/>
        </a:defRPr>
      </a:lvl5pPr>
      <a:lvl6pPr marL="2143095" algn="l" defTabSz="857239" rtl="0" eaLnBrk="1" latinLnBrk="0" hangingPunct="1">
        <a:defRPr sz="1687" kern="1200">
          <a:solidFill>
            <a:schemeClr val="tx1"/>
          </a:solidFill>
          <a:latin typeface="+mn-lt"/>
          <a:ea typeface="+mn-ea"/>
          <a:cs typeface="+mn-cs"/>
        </a:defRPr>
      </a:lvl6pPr>
      <a:lvl7pPr marL="2571715" algn="l" defTabSz="857239" rtl="0" eaLnBrk="1" latinLnBrk="0" hangingPunct="1">
        <a:defRPr sz="1687" kern="1200">
          <a:solidFill>
            <a:schemeClr val="tx1"/>
          </a:solidFill>
          <a:latin typeface="+mn-lt"/>
          <a:ea typeface="+mn-ea"/>
          <a:cs typeface="+mn-cs"/>
        </a:defRPr>
      </a:lvl7pPr>
      <a:lvl8pPr marL="3000332" algn="l" defTabSz="857239" rtl="0" eaLnBrk="1" latinLnBrk="0" hangingPunct="1">
        <a:defRPr sz="1687" kern="1200">
          <a:solidFill>
            <a:schemeClr val="tx1"/>
          </a:solidFill>
          <a:latin typeface="+mn-lt"/>
          <a:ea typeface="+mn-ea"/>
          <a:cs typeface="+mn-cs"/>
        </a:defRPr>
      </a:lvl8pPr>
      <a:lvl9pPr marL="3428951" algn="l" defTabSz="857239" rtl="0" eaLnBrk="1" latinLnBrk="0" hangingPunct="1">
        <a:defRPr sz="16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p4.org/" TargetMode="External"/><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tinyurl.com/bdzh9zy3" TargetMode="External"/><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2D3C50"/>
        </a:solidFill>
        <a:effectLst/>
      </p:bgPr>
    </p:bg>
    <p:spTree>
      <p:nvGrpSpPr>
        <p:cNvPr id="1" name=""/>
        <p:cNvGrpSpPr/>
        <p:nvPr/>
      </p:nvGrpSpPr>
      <p:grpSpPr>
        <a:xfrm>
          <a:off x="0" y="0"/>
          <a:ext cx="0" cy="0"/>
          <a:chOff x="0" y="0"/>
          <a:chExt cx="0" cy="0"/>
        </a:xfrm>
      </p:grpSpPr>
      <p:sp>
        <p:nvSpPr>
          <p:cNvPr id="28" name="Text Box 241"/>
          <p:cNvSpPr txBox="1">
            <a:spLocks noChangeArrowheads="1"/>
          </p:cNvSpPr>
          <p:nvPr/>
        </p:nvSpPr>
        <p:spPr bwMode="auto">
          <a:xfrm>
            <a:off x="1" y="-10886"/>
            <a:ext cx="41076304" cy="5853561"/>
          </a:xfrm>
          <a:prstGeom prst="snip2DiagRect">
            <a:avLst/>
          </a:prstGeom>
          <a:solidFill>
            <a:srgbClr val="8E0000"/>
          </a:solidFill>
          <a:ln w="25400">
            <a:noFill/>
            <a:miter lim="800000"/>
          </a:ln>
        </p:spPr>
        <p:txBody>
          <a:bodyPr lIns="57347" tIns="28673" rIns="57347" bIns="28673" anchor="ctr"/>
          <a:lstStyle>
            <a:defPPr>
              <a:defRPr kern="1200" smtId="4294967295"/>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endParaRPr lang="en-US" altLang="zh-CN" sz="3937" b="1" i="1" u="sng" dirty="0">
              <a:solidFill>
                <a:schemeClr val="bg1"/>
              </a:solidFill>
              <a:latin typeface="Arial"/>
              <a:ea typeface="SimSun" pitchFamily="2" charset="-122"/>
            </a:endParaRPr>
          </a:p>
        </p:txBody>
      </p:sp>
      <p:sp>
        <p:nvSpPr>
          <p:cNvPr id="70" name="Text Placeholder 5">
            <a:extLst>
              <a:ext uri="{FF2B5EF4-FFF2-40B4-BE49-F238E27FC236}">
                <a16:creationId xmlns:a16="http://schemas.microsoft.com/office/drawing/2014/main" id="{425621FB-070F-446E-BA36-4A66EBF8DEF2}"/>
              </a:ext>
            </a:extLst>
          </p:cNvPr>
          <p:cNvSpPr txBox="1"/>
          <p:nvPr/>
        </p:nvSpPr>
        <p:spPr>
          <a:xfrm>
            <a:off x="562552" y="166431"/>
            <a:ext cx="39901341" cy="2658369"/>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525968">
              <a:spcBef>
                <a:spcPct val="20000"/>
              </a:spcBef>
              <a:defRPr/>
            </a:pPr>
            <a:r>
              <a:rPr lang="en-US" sz="7400" b="1" dirty="0" err="1">
                <a:solidFill>
                  <a:schemeClr val="bg1"/>
                </a:solidFill>
                <a:effectLst/>
                <a:latin typeface="Quattrocento" panose="02020802030000000404" pitchFamily="18" charset="0"/>
              </a:rPr>
              <a:t>Cybertraining</a:t>
            </a:r>
            <a:r>
              <a:rPr lang="en-US" sz="7400" b="1" dirty="0">
                <a:solidFill>
                  <a:schemeClr val="bg1"/>
                </a:solidFill>
                <a:effectLst/>
                <a:latin typeface="Quattrocento" panose="02020802030000000404" pitchFamily="18" charset="0"/>
              </a:rPr>
              <a:t> on P4 Programmable Devices using an Online Scalable Platform with Physical and Virtual Switches and Real Protocol Stacks</a:t>
            </a:r>
          </a:p>
        </p:txBody>
      </p:sp>
      <p:sp>
        <p:nvSpPr>
          <p:cNvPr id="79" name="Rectangle 78">
            <a:extLst>
              <a:ext uri="{FF2B5EF4-FFF2-40B4-BE49-F238E27FC236}">
                <a16:creationId xmlns:a16="http://schemas.microsoft.com/office/drawing/2014/main" id="{0F831EE1-8866-4A3E-8CAB-8624A11FF145}"/>
              </a:ext>
            </a:extLst>
          </p:cNvPr>
          <p:cNvSpPr/>
          <p:nvPr/>
        </p:nvSpPr>
        <p:spPr>
          <a:xfrm>
            <a:off x="14038666" y="7485980"/>
            <a:ext cx="13063978" cy="2088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81" name="Rectangle 10">
            <a:extLst>
              <a:ext uri="{FF2B5EF4-FFF2-40B4-BE49-F238E27FC236}">
                <a16:creationId xmlns:a16="http://schemas.microsoft.com/office/drawing/2014/main" id="{868B6862-5CC5-4906-AC03-EA9661AD1346}"/>
              </a:ext>
            </a:extLst>
          </p:cNvPr>
          <p:cNvSpPr>
            <a:spLocks noChangeArrowheads="1"/>
          </p:cNvSpPr>
          <p:nvPr/>
        </p:nvSpPr>
        <p:spPr bwMode="auto">
          <a:xfrm>
            <a:off x="14038667" y="6300328"/>
            <a:ext cx="13063977" cy="818720"/>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Academic Cloud</a:t>
            </a:r>
            <a:endParaRPr lang="en-US" sz="3375" b="1" dirty="0">
              <a:solidFill>
                <a:schemeClr val="bg1"/>
              </a:solidFill>
              <a:effectLst/>
              <a:latin typeface="Quattrocento" panose="02020802030000000404" pitchFamily="18" charset="0"/>
            </a:endParaRPr>
          </a:p>
        </p:txBody>
      </p:sp>
      <p:sp>
        <p:nvSpPr>
          <p:cNvPr id="75" name="Rectangle 74">
            <a:extLst>
              <a:ext uri="{FF2B5EF4-FFF2-40B4-BE49-F238E27FC236}">
                <a16:creationId xmlns:a16="http://schemas.microsoft.com/office/drawing/2014/main" id="{C24D4BC5-5256-4C2E-B3FB-87EA69B63AF3}"/>
              </a:ext>
            </a:extLst>
          </p:cNvPr>
          <p:cNvSpPr/>
          <p:nvPr/>
        </p:nvSpPr>
        <p:spPr>
          <a:xfrm>
            <a:off x="393606" y="7485980"/>
            <a:ext cx="13063978" cy="8408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73" name="TextBox 19">
            <a:extLst>
              <a:ext uri="{FF2B5EF4-FFF2-40B4-BE49-F238E27FC236}">
                <a16:creationId xmlns:a16="http://schemas.microsoft.com/office/drawing/2014/main" id="{D5A32123-7974-4A0F-B8DF-6C82FB22F596}"/>
              </a:ext>
            </a:extLst>
          </p:cNvPr>
          <p:cNvSpPr txBox="1">
            <a:spLocks noChangeArrowheads="1"/>
          </p:cNvSpPr>
          <p:nvPr/>
        </p:nvSpPr>
        <p:spPr bwMode="auto">
          <a:xfrm>
            <a:off x="509599" y="7829302"/>
            <a:ext cx="12787104" cy="295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Traditionally, the data plane has been designed with fixed functions to forward data packets, using a small set of communication protocols. </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This closed-design paradigm has limited the capability of switches to costly proprietary implementations which are hard-coded by vendors. </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P4 programmable switches permit a programmer to program the data plane:</a:t>
            </a:r>
          </a:p>
          <a:p>
            <a:pPr marL="321465" indent="-321465" algn="just">
              <a:lnSpc>
                <a:spcPct val="110000"/>
              </a:lnSpc>
              <a:buFont typeface="Arial" panose="020B0604020202020204" pitchFamily="34" charset="0"/>
              <a:buChar char="•"/>
            </a:pPr>
            <a:endParaRPr lang="en-US" sz="2571" dirty="0">
              <a:effectLst/>
              <a:latin typeface="Quattrocento Sans" panose="020B0502050000020003" pitchFamily="34" charset="0"/>
              <a:cs typeface="Arial" panose="020B0604020202020204" pitchFamily="34" charset="0"/>
            </a:endParaRPr>
          </a:p>
        </p:txBody>
      </p:sp>
      <p:sp>
        <p:nvSpPr>
          <p:cNvPr id="74" name="Rectangle 10">
            <a:extLst>
              <a:ext uri="{FF2B5EF4-FFF2-40B4-BE49-F238E27FC236}">
                <a16:creationId xmlns:a16="http://schemas.microsoft.com/office/drawing/2014/main" id="{4EDA12B6-07B5-44F9-8F8B-E1BE66469DB6}"/>
              </a:ext>
            </a:extLst>
          </p:cNvPr>
          <p:cNvSpPr>
            <a:spLocks noChangeArrowheads="1"/>
          </p:cNvSpPr>
          <p:nvPr/>
        </p:nvSpPr>
        <p:spPr bwMode="auto">
          <a:xfrm>
            <a:off x="332085" y="6300328"/>
            <a:ext cx="13063978" cy="818720"/>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Motivation</a:t>
            </a:r>
            <a:endParaRPr lang="en-US" sz="3375" b="1" dirty="0">
              <a:solidFill>
                <a:schemeClr val="bg1"/>
              </a:solidFill>
              <a:effectLst/>
              <a:latin typeface="Quattrocento" panose="02020802030000000404" pitchFamily="18" charset="0"/>
            </a:endParaRPr>
          </a:p>
        </p:txBody>
      </p:sp>
      <p:sp>
        <p:nvSpPr>
          <p:cNvPr id="90" name="Rectangle 10">
            <a:extLst>
              <a:ext uri="{FF2B5EF4-FFF2-40B4-BE49-F238E27FC236}">
                <a16:creationId xmlns:a16="http://schemas.microsoft.com/office/drawing/2014/main" id="{8C463412-CC68-4A0F-AE72-68EF99EB2F46}"/>
              </a:ext>
            </a:extLst>
          </p:cNvPr>
          <p:cNvSpPr>
            <a:spLocks noChangeArrowheads="1"/>
          </p:cNvSpPr>
          <p:nvPr/>
        </p:nvSpPr>
        <p:spPr bwMode="auto">
          <a:xfrm>
            <a:off x="393606" y="16146479"/>
            <a:ext cx="13103016" cy="902346"/>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Goals and Project Overview</a:t>
            </a:r>
          </a:p>
        </p:txBody>
      </p:sp>
      <p:sp>
        <p:nvSpPr>
          <p:cNvPr id="17" name="Rectangle 16">
            <a:extLst>
              <a:ext uri="{FF2B5EF4-FFF2-40B4-BE49-F238E27FC236}">
                <a16:creationId xmlns:a16="http://schemas.microsoft.com/office/drawing/2014/main" id="{59213D1A-039C-ECE6-5606-86E5678202E2}"/>
              </a:ext>
            </a:extLst>
          </p:cNvPr>
          <p:cNvSpPr/>
          <p:nvPr/>
        </p:nvSpPr>
        <p:spPr>
          <a:xfrm>
            <a:off x="27683725" y="7535643"/>
            <a:ext cx="13063978" cy="22682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22" name="Rectangle 21">
            <a:extLst>
              <a:ext uri="{FF2B5EF4-FFF2-40B4-BE49-F238E27FC236}">
                <a16:creationId xmlns:a16="http://schemas.microsoft.com/office/drawing/2014/main" id="{05C5CF1F-8D7A-DB98-3806-57A5BDB44151}"/>
              </a:ext>
            </a:extLst>
          </p:cNvPr>
          <p:cNvSpPr/>
          <p:nvPr/>
        </p:nvSpPr>
        <p:spPr>
          <a:xfrm>
            <a:off x="357657" y="17272706"/>
            <a:ext cx="13063978" cy="120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33" name="Rectangle 10">
            <a:extLst>
              <a:ext uri="{FF2B5EF4-FFF2-40B4-BE49-F238E27FC236}">
                <a16:creationId xmlns:a16="http://schemas.microsoft.com/office/drawing/2014/main" id="{EED6510B-652A-574A-9BBE-DF9E4E86B09B}"/>
              </a:ext>
            </a:extLst>
          </p:cNvPr>
          <p:cNvSpPr>
            <a:spLocks noChangeArrowheads="1"/>
          </p:cNvSpPr>
          <p:nvPr/>
        </p:nvSpPr>
        <p:spPr bwMode="auto">
          <a:xfrm>
            <a:off x="27628359" y="6291948"/>
            <a:ext cx="13063977" cy="818720"/>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Impact</a:t>
            </a:r>
          </a:p>
        </p:txBody>
      </p:sp>
      <p:sp>
        <p:nvSpPr>
          <p:cNvPr id="41" name="TextBox 19">
            <a:extLst>
              <a:ext uri="{FF2B5EF4-FFF2-40B4-BE49-F238E27FC236}">
                <a16:creationId xmlns:a16="http://schemas.microsoft.com/office/drawing/2014/main" id="{132E4F7B-1E29-9474-3E46-AE16A49102E9}"/>
              </a:ext>
            </a:extLst>
          </p:cNvPr>
          <p:cNvSpPr txBox="1">
            <a:spLocks noChangeArrowheads="1"/>
          </p:cNvSpPr>
          <p:nvPr/>
        </p:nvSpPr>
        <p:spPr bwMode="auto">
          <a:xfrm>
            <a:off x="733661" y="17505513"/>
            <a:ext cx="12216023" cy="206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spcAft>
                <a:spcPts val="600"/>
              </a:spcAft>
              <a:buClr>
                <a:srgbClr val="8E0000"/>
              </a:buClr>
            </a:pPr>
            <a:r>
              <a:rPr lang="en-US" sz="2800" b="1" dirty="0">
                <a:solidFill>
                  <a:srgbClr val="8E0000"/>
                </a:solidFill>
                <a:effectLst/>
                <a:latin typeface="Quattrocento Sans" panose="020B0502050000020003" pitchFamily="34" charset="0"/>
                <a:cs typeface="Arial" panose="020B0604020202020204" pitchFamily="34" charset="0"/>
              </a:rPr>
              <a:t>Goals</a:t>
            </a:r>
          </a:p>
          <a:p>
            <a:pPr marL="514350" indent="-514350" algn="just">
              <a:lnSpc>
                <a:spcPct val="110000"/>
              </a:lnSpc>
              <a:spcAft>
                <a:spcPts val="200"/>
              </a:spcAft>
              <a:buClr>
                <a:srgbClr val="8E0000"/>
              </a:buClr>
              <a:buFont typeface="+mj-lt"/>
              <a:buAutoNum type="arabicPeriod"/>
            </a:pPr>
            <a:r>
              <a:rPr lang="en-US" sz="2800" dirty="0">
                <a:effectLst/>
                <a:latin typeface="Quattrocento Sans" panose="020B0502050000020003" pitchFamily="34" charset="0"/>
                <a:cs typeface="Arial" panose="020B0604020202020204" pitchFamily="34" charset="0"/>
              </a:rPr>
              <a:t>Facilitate the adoption of programmable P4 devices by CI professionals and by learners in general, by developing virtual labs. </a:t>
            </a:r>
          </a:p>
          <a:p>
            <a:pPr marL="514350" indent="-514350" algn="just">
              <a:lnSpc>
                <a:spcPct val="110000"/>
              </a:lnSpc>
              <a:spcAft>
                <a:spcPts val="200"/>
              </a:spcAft>
              <a:buClr>
                <a:srgbClr val="8E0000"/>
              </a:buClr>
              <a:buFont typeface="+mj-lt"/>
              <a:buAutoNum type="arabicPeriod"/>
            </a:pPr>
            <a:r>
              <a:rPr lang="en-US" sz="2800" dirty="0">
                <a:effectLst/>
                <a:latin typeface="Quattrocento Sans" panose="020B0502050000020003" pitchFamily="34" charset="0"/>
                <a:cs typeface="Arial" panose="020B0604020202020204" pitchFamily="34" charset="0"/>
              </a:rPr>
              <a:t>Promote the integration of P4 and virtual labs into academic degrees</a:t>
            </a:r>
          </a:p>
        </p:txBody>
      </p:sp>
      <p:sp>
        <p:nvSpPr>
          <p:cNvPr id="62" name="TextBox 19">
            <a:extLst>
              <a:ext uri="{FF2B5EF4-FFF2-40B4-BE49-F238E27FC236}">
                <a16:creationId xmlns:a16="http://schemas.microsoft.com/office/drawing/2014/main" id="{E34D1D84-478E-9D3E-9142-733231110650}"/>
              </a:ext>
            </a:extLst>
          </p:cNvPr>
          <p:cNvSpPr txBox="1">
            <a:spLocks noChangeArrowheads="1"/>
          </p:cNvSpPr>
          <p:nvPr/>
        </p:nvSpPr>
        <p:spPr bwMode="auto">
          <a:xfrm>
            <a:off x="27918135" y="7836219"/>
            <a:ext cx="12414918" cy="1049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b="1" dirty="0">
                <a:solidFill>
                  <a:srgbClr val="8E0000"/>
                </a:solidFill>
                <a:effectLst/>
                <a:latin typeface="Quattrocento Sans" panose="020B0502050000020003" pitchFamily="34" charset="0"/>
                <a:cs typeface="Arial" panose="020B0604020202020204" pitchFamily="34" charset="0"/>
              </a:rPr>
              <a:t>Workshops</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21 hands-on workshops were organized between 2021-2023.</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Workshops are face-to-face and online, using the Academic Cloud.</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Nearly 1,500 learners attended the workshops.</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Workshops were organized as stand-alone events or co-located to conferences, such as “Internet2 Technology Exchange.”</a:t>
            </a:r>
          </a:p>
          <a:p>
            <a:pPr lvl="1" indent="-457200" algn="just">
              <a:lnSpc>
                <a:spcPct val="110000"/>
              </a:lnSpc>
              <a:buClr>
                <a:srgbClr val="8E0000"/>
              </a:buClr>
            </a:pPr>
            <a:r>
              <a:rPr lang="en-US" sz="2800" b="1" dirty="0">
                <a:solidFill>
                  <a:srgbClr val="8E0000"/>
                </a:solidFill>
                <a:effectLst/>
                <a:latin typeface="Quattrocento Sans" panose="020B0502050000020003" pitchFamily="34" charset="0"/>
                <a:cs typeface="Arial" panose="020B0604020202020204" pitchFamily="34" charset="0"/>
              </a:rPr>
              <a:t>Partners</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Minority-Serving Cyberinfrastructure Consortium (MS-CC), Internet2, FABRIC, ESnet / Lawrence Berkeley National Laboratory (LBNL), Oak Ridge National Laboratory (ORNL), Western Academy Support and Training Center (WASTC), over ten Research and Education Networks (RENs) from Texas, Louisiana, New York, Georgia, Missouri, Florida, Colorado, California, Indiana.</a:t>
            </a:r>
          </a:p>
          <a:p>
            <a:pPr marL="778665" lvl="1"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algn="just">
              <a:lnSpc>
                <a:spcPct val="110000"/>
              </a:lnSpc>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p:txBody>
      </p:sp>
      <p:sp>
        <p:nvSpPr>
          <p:cNvPr id="4" name="Text Placeholder 5">
            <a:extLst>
              <a:ext uri="{FF2B5EF4-FFF2-40B4-BE49-F238E27FC236}">
                <a16:creationId xmlns:a16="http://schemas.microsoft.com/office/drawing/2014/main" id="{049DE769-463C-379B-5846-386A23445705}"/>
              </a:ext>
            </a:extLst>
          </p:cNvPr>
          <p:cNvSpPr txBox="1"/>
          <p:nvPr/>
        </p:nvSpPr>
        <p:spPr>
          <a:xfrm>
            <a:off x="127065" y="2902494"/>
            <a:ext cx="40949239" cy="2753850"/>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525968">
              <a:spcBef>
                <a:spcPct val="20000"/>
              </a:spcBef>
              <a:defRPr/>
            </a:pPr>
            <a:r>
              <a:rPr lang="en-US" sz="5000" b="1" dirty="0">
                <a:solidFill>
                  <a:schemeClr val="bg1"/>
                </a:solidFill>
                <a:effectLst/>
                <a:latin typeface="Quattrocento" panose="02020802030000000404" pitchFamily="18" charset="0"/>
              </a:rPr>
              <a:t>Jorge Crichigno (PI), </a:t>
            </a:r>
            <a:r>
              <a:rPr lang="en-US" sz="5000" b="1" dirty="0" err="1">
                <a:solidFill>
                  <a:schemeClr val="bg1"/>
                </a:solidFill>
                <a:effectLst/>
                <a:latin typeface="Quattrocento" panose="02020802030000000404" pitchFamily="18" charset="0"/>
              </a:rPr>
              <a:t>Neset</a:t>
            </a:r>
            <a:r>
              <a:rPr lang="en-US" sz="5000" b="1" dirty="0">
                <a:solidFill>
                  <a:schemeClr val="bg1"/>
                </a:solidFill>
                <a:effectLst/>
                <a:latin typeface="Quattrocento" panose="02020802030000000404" pitchFamily="18" charset="0"/>
              </a:rPr>
              <a:t> Hikmet (Co-PI)</a:t>
            </a:r>
          </a:p>
          <a:p>
            <a:pPr algn="ctr" defTabSz="3525968">
              <a:spcBef>
                <a:spcPct val="20000"/>
              </a:spcBef>
              <a:defRPr/>
            </a:pPr>
            <a:r>
              <a:rPr lang="en-US" sz="5000" b="1" dirty="0">
                <a:solidFill>
                  <a:schemeClr val="bg1"/>
                </a:solidFill>
                <a:effectLst/>
                <a:latin typeface="Quattrocento" panose="02020802030000000404" pitchFamily="18" charset="0"/>
              </a:rPr>
              <a:t>College of Engineering and Computing - University of South Carolina </a:t>
            </a:r>
          </a:p>
          <a:p>
            <a:pPr algn="ctr" defTabSz="3525968">
              <a:spcBef>
                <a:spcPct val="20000"/>
              </a:spcBef>
              <a:defRPr/>
            </a:pPr>
            <a:r>
              <a:rPr lang="en-US" sz="5000" b="1" dirty="0">
                <a:solidFill>
                  <a:schemeClr val="bg1"/>
                </a:solidFill>
                <a:effectLst/>
                <a:latin typeface="Quattrocento" panose="02020802030000000404" pitchFamily="18" charset="0"/>
              </a:rPr>
              <a:t>Project website: https://research.cec.sc.edu/cyberinfra/cybertraining </a:t>
            </a:r>
          </a:p>
        </p:txBody>
      </p:sp>
      <p:pic>
        <p:nvPicPr>
          <p:cNvPr id="9" name="Picture 8">
            <a:extLst>
              <a:ext uri="{FF2B5EF4-FFF2-40B4-BE49-F238E27FC236}">
                <a16:creationId xmlns:a16="http://schemas.microsoft.com/office/drawing/2014/main" id="{FD3480BB-E2AB-CA3A-CA23-BBC3FA8980CF}"/>
              </a:ext>
            </a:extLst>
          </p:cNvPr>
          <p:cNvPicPr>
            <a:picLocks noChangeAspect="1"/>
          </p:cNvPicPr>
          <p:nvPr/>
        </p:nvPicPr>
        <p:blipFill>
          <a:blip r:embed="rId3"/>
          <a:stretch>
            <a:fillRect/>
          </a:stretch>
        </p:blipFill>
        <p:spPr>
          <a:xfrm>
            <a:off x="35433000" y="1506259"/>
            <a:ext cx="3172228" cy="3172228"/>
          </a:xfrm>
          <a:prstGeom prst="rect">
            <a:avLst/>
          </a:prstGeom>
        </p:spPr>
      </p:pic>
      <p:pic>
        <p:nvPicPr>
          <p:cNvPr id="12" name="Picture 11">
            <a:extLst>
              <a:ext uri="{FF2B5EF4-FFF2-40B4-BE49-F238E27FC236}">
                <a16:creationId xmlns:a16="http://schemas.microsoft.com/office/drawing/2014/main" id="{7F398AC1-FD8D-CD14-EDF6-452E9DF4B52B}"/>
              </a:ext>
            </a:extLst>
          </p:cNvPr>
          <p:cNvPicPr>
            <a:picLocks noChangeAspect="1"/>
          </p:cNvPicPr>
          <p:nvPr/>
        </p:nvPicPr>
        <p:blipFill>
          <a:blip r:embed="rId4"/>
          <a:stretch>
            <a:fillRect/>
          </a:stretch>
        </p:blipFill>
        <p:spPr>
          <a:xfrm>
            <a:off x="684107" y="1769021"/>
            <a:ext cx="6693212" cy="3414153"/>
          </a:xfrm>
          <a:prstGeom prst="rect">
            <a:avLst/>
          </a:prstGeom>
        </p:spPr>
      </p:pic>
      <p:pic>
        <p:nvPicPr>
          <p:cNvPr id="14" name="Picture 13">
            <a:extLst>
              <a:ext uri="{FF2B5EF4-FFF2-40B4-BE49-F238E27FC236}">
                <a16:creationId xmlns:a16="http://schemas.microsoft.com/office/drawing/2014/main" id="{B3DBF179-B030-EE62-7745-222749669EC4}"/>
              </a:ext>
            </a:extLst>
          </p:cNvPr>
          <p:cNvPicPr>
            <a:picLocks noChangeAspect="1"/>
          </p:cNvPicPr>
          <p:nvPr/>
        </p:nvPicPr>
        <p:blipFill>
          <a:blip r:embed="rId5"/>
          <a:stretch>
            <a:fillRect/>
          </a:stretch>
        </p:blipFill>
        <p:spPr>
          <a:xfrm>
            <a:off x="6086453" y="10421135"/>
            <a:ext cx="7141622" cy="4739375"/>
          </a:xfrm>
          <a:prstGeom prst="rect">
            <a:avLst/>
          </a:prstGeom>
          <a:ln>
            <a:solidFill>
              <a:schemeClr val="bg1">
                <a:lumMod val="50000"/>
              </a:schemeClr>
            </a:solidFill>
          </a:ln>
        </p:spPr>
      </p:pic>
      <p:sp>
        <p:nvSpPr>
          <p:cNvPr id="15" name="TextBox 19">
            <a:extLst>
              <a:ext uri="{FF2B5EF4-FFF2-40B4-BE49-F238E27FC236}">
                <a16:creationId xmlns:a16="http://schemas.microsoft.com/office/drawing/2014/main" id="{3A323C28-3050-8863-961B-83F718353487}"/>
              </a:ext>
            </a:extLst>
          </p:cNvPr>
          <p:cNvSpPr txBox="1">
            <a:spLocks noChangeArrowheads="1"/>
          </p:cNvSpPr>
          <p:nvPr/>
        </p:nvSpPr>
        <p:spPr bwMode="auto">
          <a:xfrm>
            <a:off x="654022" y="10420933"/>
            <a:ext cx="5222329" cy="410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42900" indent="-342900" algn="just">
              <a:lnSpc>
                <a:spcPct val="110000"/>
              </a:lnSpc>
              <a:spcAft>
                <a:spcPts val="200"/>
              </a:spcAft>
              <a:buClr>
                <a:srgbClr val="8E0000"/>
              </a:buClr>
              <a:buFont typeface="Wingdings" panose="05000000000000000000" pitchFamily="2" charset="2"/>
              <a:buChar char="Ø"/>
            </a:pPr>
            <a:r>
              <a:rPr lang="en-US" sz="2600" dirty="0">
                <a:effectLst/>
                <a:latin typeface="Quattrocento Sans" panose="020B0502050000020003" pitchFamily="34" charset="0"/>
                <a:cs typeface="Arial" panose="020B0604020202020204" pitchFamily="34" charset="0"/>
              </a:rPr>
              <a:t>Define and parse new protocols.</a:t>
            </a:r>
          </a:p>
          <a:p>
            <a:pPr marL="342900" indent="-342900" algn="just">
              <a:lnSpc>
                <a:spcPct val="110000"/>
              </a:lnSpc>
              <a:spcAft>
                <a:spcPts val="200"/>
              </a:spcAft>
              <a:buClr>
                <a:srgbClr val="8E0000"/>
              </a:buClr>
              <a:buFont typeface="Wingdings" panose="05000000000000000000" pitchFamily="2" charset="2"/>
              <a:buChar char="Ø"/>
            </a:pPr>
            <a:r>
              <a:rPr lang="en-US" sz="2600" dirty="0">
                <a:effectLst/>
                <a:latin typeface="Quattrocento Sans" panose="020B0502050000020003" pitchFamily="34" charset="0"/>
                <a:cs typeface="Arial" panose="020B0604020202020204" pitchFamily="34" charset="0"/>
              </a:rPr>
              <a:t>Customize packet processing functions.</a:t>
            </a:r>
          </a:p>
          <a:p>
            <a:pPr marL="342900" indent="-342900" algn="just">
              <a:lnSpc>
                <a:spcPct val="110000"/>
              </a:lnSpc>
              <a:spcAft>
                <a:spcPts val="200"/>
              </a:spcAft>
              <a:buClr>
                <a:srgbClr val="8E0000"/>
              </a:buClr>
              <a:buFont typeface="Wingdings" panose="05000000000000000000" pitchFamily="2" charset="2"/>
              <a:buChar char="Ø"/>
            </a:pPr>
            <a:r>
              <a:rPr lang="en-US" sz="2600" dirty="0">
                <a:effectLst/>
                <a:latin typeface="Quattrocento Sans" panose="020B0502050000020003" pitchFamily="34" charset="0"/>
                <a:cs typeface="Arial" panose="020B0604020202020204" pitchFamily="34" charset="0"/>
              </a:rPr>
              <a:t>Measure events occurring in the data plane with high precision (nanosecond resolution).</a:t>
            </a:r>
          </a:p>
          <a:p>
            <a:pPr marL="342900" indent="-342900" algn="just">
              <a:lnSpc>
                <a:spcPct val="110000"/>
              </a:lnSpc>
              <a:spcAft>
                <a:spcPts val="200"/>
              </a:spcAft>
              <a:buClr>
                <a:srgbClr val="8E0000"/>
              </a:buClr>
              <a:buFont typeface="Wingdings" panose="05000000000000000000" pitchFamily="2" charset="2"/>
              <a:buChar char="Ø"/>
            </a:pPr>
            <a:r>
              <a:rPr lang="en-US" sz="2600" dirty="0">
                <a:effectLst/>
                <a:latin typeface="Quattrocento Sans" panose="020B0502050000020003" pitchFamily="34" charset="0"/>
                <a:cs typeface="Arial" panose="020B0604020202020204" pitchFamily="34" charset="0"/>
              </a:rPr>
              <a:t>Offload applications to the data plane (terabits per second processing rates).</a:t>
            </a:r>
          </a:p>
        </p:txBody>
      </p:sp>
      <p:sp>
        <p:nvSpPr>
          <p:cNvPr id="16" name="TextBox 19">
            <a:extLst>
              <a:ext uri="{FF2B5EF4-FFF2-40B4-BE49-F238E27FC236}">
                <a16:creationId xmlns:a16="http://schemas.microsoft.com/office/drawing/2014/main" id="{5F59C6DB-BC29-3D4C-5658-6B70DC76DE58}"/>
              </a:ext>
            </a:extLst>
          </p:cNvPr>
          <p:cNvSpPr txBox="1">
            <a:spLocks noChangeArrowheads="1"/>
          </p:cNvSpPr>
          <p:nvPr/>
        </p:nvSpPr>
        <p:spPr bwMode="auto">
          <a:xfrm>
            <a:off x="708019" y="19693715"/>
            <a:ext cx="12216023" cy="68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spcAft>
                <a:spcPts val="200"/>
              </a:spcAft>
              <a:buClr>
                <a:srgbClr val="8E0000"/>
              </a:buClr>
            </a:pPr>
            <a:r>
              <a:rPr lang="en-US" sz="2800" b="1" dirty="0">
                <a:solidFill>
                  <a:srgbClr val="8E0000"/>
                </a:solidFill>
                <a:effectLst/>
                <a:latin typeface="Quattrocento Sans" panose="020B0502050000020003" pitchFamily="34" charset="0"/>
                <a:cs typeface="Arial" panose="020B0604020202020204" pitchFamily="34" charset="0"/>
              </a:rPr>
              <a:t>Overview</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Virtual lab libraries run on USC’s cloud platform, referred to as the Academic Cloud, and on FABRIC. </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Academic Cloud is used by colleges and universities, researchers, and the CI community for academic courses, workshops, and self-paced training. </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libraries on FABRIC use </a:t>
            </a:r>
            <a:r>
              <a:rPr lang="en-US" sz="2800" dirty="0" err="1">
                <a:effectLst/>
                <a:latin typeface="Quattrocento Sans" panose="020B0502050000020003" pitchFamily="34" charset="0"/>
                <a:cs typeface="Arial" panose="020B0604020202020204" pitchFamily="34" charset="0"/>
              </a:rPr>
              <a:t>JupyterHub</a:t>
            </a:r>
            <a:r>
              <a:rPr lang="en-US" sz="2800" dirty="0">
                <a:effectLst/>
                <a:latin typeface="Quattrocento Sans" panose="020B0502050000020003" pitchFamily="34" charset="0"/>
                <a:cs typeface="Arial" panose="020B0604020202020204" pitchFamily="34" charset="0"/>
              </a:rPr>
              <a:t> notebooks , a web-based interface. </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Virtual lab libraries interact with FABRIC using FABRIC’s APIs to deploy the learner’s customized topology and embed P4 code alongside explanatory documentation, screenshots, videos, and other visual aids.</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Virtual lab libraries use state-of-the-art, production-grade devices such as software switches (e.g., Open </a:t>
            </a:r>
            <a:r>
              <a:rPr lang="en-US" sz="2800" dirty="0" err="1">
                <a:effectLst/>
                <a:latin typeface="Quattrocento Sans" panose="020B0502050000020003" pitchFamily="34" charset="0"/>
                <a:cs typeface="Arial" panose="020B0604020202020204" pitchFamily="34" charset="0"/>
              </a:rPr>
              <a:t>vSwitch</a:t>
            </a:r>
            <a:r>
              <a:rPr lang="en-US" sz="2800" dirty="0">
                <a:effectLst/>
                <a:latin typeface="Quattrocento Sans" panose="020B0502050000020003" pitchFamily="34" charset="0"/>
                <a:cs typeface="Arial" panose="020B0604020202020204" pitchFamily="34" charset="0"/>
              </a:rPr>
              <a:t>), hardware switches based on Intel’s Tofino chips, and open-source operating systems and controllers (e.g., Open Network Linux, Open Network Operating System). </a:t>
            </a:r>
          </a:p>
        </p:txBody>
      </p:sp>
      <p:pic>
        <p:nvPicPr>
          <p:cNvPr id="18" name="Picture 17">
            <a:extLst>
              <a:ext uri="{FF2B5EF4-FFF2-40B4-BE49-F238E27FC236}">
                <a16:creationId xmlns:a16="http://schemas.microsoft.com/office/drawing/2014/main" id="{4ABD8CEC-F7AD-BA3C-97B4-E99F59823BC3}"/>
              </a:ext>
            </a:extLst>
          </p:cNvPr>
          <p:cNvPicPr>
            <a:picLocks noChangeAspect="1"/>
          </p:cNvPicPr>
          <p:nvPr/>
        </p:nvPicPr>
        <p:blipFill>
          <a:blip r:embed="rId6"/>
          <a:stretch>
            <a:fillRect/>
          </a:stretch>
        </p:blipFill>
        <p:spPr>
          <a:xfrm>
            <a:off x="1993389" y="26417266"/>
            <a:ext cx="2244499" cy="1748432"/>
          </a:xfrm>
          <a:prstGeom prst="rect">
            <a:avLst/>
          </a:prstGeom>
        </p:spPr>
      </p:pic>
      <p:pic>
        <p:nvPicPr>
          <p:cNvPr id="20" name="Picture 19">
            <a:extLst>
              <a:ext uri="{FF2B5EF4-FFF2-40B4-BE49-F238E27FC236}">
                <a16:creationId xmlns:a16="http://schemas.microsoft.com/office/drawing/2014/main" id="{1EC365C0-4A6B-07E2-E01F-B13D736ED125}"/>
              </a:ext>
            </a:extLst>
          </p:cNvPr>
          <p:cNvPicPr>
            <a:picLocks noChangeAspect="1"/>
          </p:cNvPicPr>
          <p:nvPr/>
        </p:nvPicPr>
        <p:blipFill>
          <a:blip r:embed="rId7"/>
          <a:stretch>
            <a:fillRect/>
          </a:stretch>
        </p:blipFill>
        <p:spPr>
          <a:xfrm>
            <a:off x="7029098" y="26417266"/>
            <a:ext cx="4922838" cy="1748432"/>
          </a:xfrm>
          <a:prstGeom prst="rect">
            <a:avLst/>
          </a:prstGeom>
        </p:spPr>
      </p:pic>
      <p:sp>
        <p:nvSpPr>
          <p:cNvPr id="25" name="TextBox 19">
            <a:extLst>
              <a:ext uri="{FF2B5EF4-FFF2-40B4-BE49-F238E27FC236}">
                <a16:creationId xmlns:a16="http://schemas.microsoft.com/office/drawing/2014/main" id="{B7A56CB3-F9DF-C1EB-6340-25732835FF8D}"/>
              </a:ext>
            </a:extLst>
          </p:cNvPr>
          <p:cNvSpPr txBox="1">
            <a:spLocks noChangeArrowheads="1"/>
          </p:cNvSpPr>
          <p:nvPr/>
        </p:nvSpPr>
        <p:spPr bwMode="auto">
          <a:xfrm>
            <a:off x="950842" y="28165698"/>
            <a:ext cx="4294855" cy="9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P4 programmable chip (Intel’s Tofino)</a:t>
            </a:r>
          </a:p>
        </p:txBody>
      </p:sp>
      <p:sp>
        <p:nvSpPr>
          <p:cNvPr id="27" name="TextBox 19">
            <a:extLst>
              <a:ext uri="{FF2B5EF4-FFF2-40B4-BE49-F238E27FC236}">
                <a16:creationId xmlns:a16="http://schemas.microsoft.com/office/drawing/2014/main" id="{D1A6178B-610E-D9C1-AD74-EC90B1702583}"/>
              </a:ext>
            </a:extLst>
          </p:cNvPr>
          <p:cNvSpPr txBox="1">
            <a:spLocks noChangeArrowheads="1"/>
          </p:cNvSpPr>
          <p:nvPr/>
        </p:nvSpPr>
        <p:spPr bwMode="auto">
          <a:xfrm>
            <a:off x="7029098" y="28216091"/>
            <a:ext cx="5176421" cy="9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Commercial switches based on Intel’s Tofino chip</a:t>
            </a:r>
          </a:p>
        </p:txBody>
      </p:sp>
      <p:sp>
        <p:nvSpPr>
          <p:cNvPr id="38" name="Rectangle 10">
            <a:extLst>
              <a:ext uri="{FF2B5EF4-FFF2-40B4-BE49-F238E27FC236}">
                <a16:creationId xmlns:a16="http://schemas.microsoft.com/office/drawing/2014/main" id="{6FDF54A5-60C1-B4E1-8362-FFDE7C04B187}"/>
              </a:ext>
            </a:extLst>
          </p:cNvPr>
          <p:cNvSpPr>
            <a:spLocks noChangeArrowheads="1"/>
          </p:cNvSpPr>
          <p:nvPr/>
        </p:nvSpPr>
        <p:spPr bwMode="auto">
          <a:xfrm>
            <a:off x="351643" y="29612840"/>
            <a:ext cx="13103016" cy="902346"/>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Background P4 Language</a:t>
            </a:r>
          </a:p>
        </p:txBody>
      </p:sp>
      <p:sp>
        <p:nvSpPr>
          <p:cNvPr id="39" name="Rectangle 38">
            <a:extLst>
              <a:ext uri="{FF2B5EF4-FFF2-40B4-BE49-F238E27FC236}">
                <a16:creationId xmlns:a16="http://schemas.microsoft.com/office/drawing/2014/main" id="{74AE26F9-C5C4-CE45-E386-80006BC8012B}"/>
              </a:ext>
            </a:extLst>
          </p:cNvPr>
          <p:cNvSpPr/>
          <p:nvPr/>
        </p:nvSpPr>
        <p:spPr>
          <a:xfrm>
            <a:off x="333503" y="30850354"/>
            <a:ext cx="13063978" cy="10006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45" name="TextBox 19">
            <a:extLst>
              <a:ext uri="{FF2B5EF4-FFF2-40B4-BE49-F238E27FC236}">
                <a16:creationId xmlns:a16="http://schemas.microsoft.com/office/drawing/2014/main" id="{035402EF-CBBA-1B16-4E8C-F4FF89A59ABF}"/>
              </a:ext>
            </a:extLst>
          </p:cNvPr>
          <p:cNvSpPr txBox="1">
            <a:spLocks noChangeArrowheads="1"/>
          </p:cNvSpPr>
          <p:nvPr/>
        </p:nvSpPr>
        <p:spPr bwMode="auto">
          <a:xfrm>
            <a:off x="581271" y="31126111"/>
            <a:ext cx="12216023" cy="638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P4 stands for Programming Protocol-independent Packet Processors.</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P4 is the </a:t>
            </a:r>
            <a:r>
              <a:rPr lang="en-US" sz="2800" i="1" dirty="0">
                <a:effectLst/>
                <a:latin typeface="Quattrocento Sans" panose="020B0502050000020003" pitchFamily="34" charset="0"/>
                <a:cs typeface="Arial" panose="020B0604020202020204" pitchFamily="34" charset="0"/>
              </a:rPr>
              <a:t>de facto</a:t>
            </a:r>
            <a:r>
              <a:rPr lang="en-US" sz="2800" dirty="0">
                <a:effectLst/>
                <a:latin typeface="Quattrocento Sans" panose="020B0502050000020003" pitchFamily="34" charset="0"/>
                <a:cs typeface="Arial" panose="020B0604020202020204" pitchFamily="34" charset="0"/>
              </a:rPr>
              <a:t> language for programming the data plane of switches.</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programmable data plane can be considered as a domain-specific processor for networking.</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processor model is referred to as Protocol Independent Switch Architecture (PISA).</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Programmable data planes are optimized to perform operations over packet headers / header fields (increment, parse headers, shift bits, etc.).</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Since they execute simple operations and use a simple Reduced Instruction Set Computer (RISC)-type instruction set, they can be implemented in the silicon at a minimal cost and size.</a:t>
            </a:r>
          </a:p>
          <a:p>
            <a:pPr marL="457200" indent="-457200"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P4 is distributed as open-source and is maintained by the P4 Project (</a:t>
            </a:r>
            <a:r>
              <a:rPr lang="en-US" sz="2800" dirty="0">
                <a:effectLst/>
                <a:latin typeface="Quattrocento Sans" panose="020B0502050000020003" pitchFamily="34" charset="0"/>
                <a:cs typeface="Arial" panose="020B0604020202020204" pitchFamily="34" charset="0"/>
                <a:hlinkClick r:id="rId8"/>
              </a:rPr>
              <a:t>https://p4.org/</a:t>
            </a:r>
            <a:r>
              <a:rPr lang="en-US" sz="2800" dirty="0">
                <a:effectLst/>
                <a:latin typeface="Quattrocento Sans" panose="020B0502050000020003" pitchFamily="34" charset="0"/>
                <a:cs typeface="Arial" panose="020B0604020202020204" pitchFamily="34" charset="0"/>
              </a:rPr>
              <a:t>).</a:t>
            </a:r>
          </a:p>
        </p:txBody>
      </p:sp>
      <p:pic>
        <p:nvPicPr>
          <p:cNvPr id="52" name="Picture 51">
            <a:extLst>
              <a:ext uri="{FF2B5EF4-FFF2-40B4-BE49-F238E27FC236}">
                <a16:creationId xmlns:a16="http://schemas.microsoft.com/office/drawing/2014/main" id="{9189B906-BECC-23F3-A9D8-DBC5BE03BA0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8322" y="37078161"/>
            <a:ext cx="3606740" cy="3718214"/>
          </a:xfrm>
          <a:prstGeom prst="rect">
            <a:avLst/>
          </a:prstGeom>
          <a:noFill/>
        </p:spPr>
      </p:pic>
      <p:pic>
        <p:nvPicPr>
          <p:cNvPr id="54" name="Picture 53">
            <a:extLst>
              <a:ext uri="{FF2B5EF4-FFF2-40B4-BE49-F238E27FC236}">
                <a16:creationId xmlns:a16="http://schemas.microsoft.com/office/drawing/2014/main" id="{96332C1E-A33B-58B7-96CD-81CC0043B009}"/>
              </a:ext>
            </a:extLst>
          </p:cNvPr>
          <p:cNvPicPr>
            <a:picLocks noChangeAspect="1"/>
          </p:cNvPicPr>
          <p:nvPr/>
        </p:nvPicPr>
        <p:blipFill>
          <a:blip r:embed="rId10"/>
          <a:stretch>
            <a:fillRect/>
          </a:stretch>
        </p:blipFill>
        <p:spPr>
          <a:xfrm>
            <a:off x="1993389" y="37497090"/>
            <a:ext cx="4994828" cy="3182467"/>
          </a:xfrm>
          <a:prstGeom prst="rect">
            <a:avLst/>
          </a:prstGeom>
        </p:spPr>
      </p:pic>
      <p:sp>
        <p:nvSpPr>
          <p:cNvPr id="56" name="TextBox 19">
            <a:extLst>
              <a:ext uri="{FF2B5EF4-FFF2-40B4-BE49-F238E27FC236}">
                <a16:creationId xmlns:a16="http://schemas.microsoft.com/office/drawing/2014/main" id="{D46CC6A4-8618-84FF-2B16-1A84F0BE6AB2}"/>
              </a:ext>
            </a:extLst>
          </p:cNvPr>
          <p:cNvSpPr txBox="1">
            <a:spLocks noChangeArrowheads="1"/>
          </p:cNvSpPr>
          <p:nvPr/>
        </p:nvSpPr>
        <p:spPr bwMode="auto">
          <a:xfrm>
            <a:off x="332085" y="38836192"/>
            <a:ext cx="1661304" cy="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P4 code</a:t>
            </a:r>
          </a:p>
        </p:txBody>
      </p:sp>
      <p:sp>
        <p:nvSpPr>
          <p:cNvPr id="57" name="TextBox 19">
            <a:extLst>
              <a:ext uri="{FF2B5EF4-FFF2-40B4-BE49-F238E27FC236}">
                <a16:creationId xmlns:a16="http://schemas.microsoft.com/office/drawing/2014/main" id="{04A0E0A1-FA58-7F24-187A-95B81B674BCF}"/>
              </a:ext>
            </a:extLst>
          </p:cNvPr>
          <p:cNvSpPr txBox="1">
            <a:spLocks noChangeArrowheads="1"/>
          </p:cNvSpPr>
          <p:nvPr/>
        </p:nvSpPr>
        <p:spPr bwMode="auto">
          <a:xfrm>
            <a:off x="7068350" y="38553741"/>
            <a:ext cx="2381687" cy="88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spcAft>
                <a:spcPts val="600"/>
              </a:spcAft>
              <a:buClr>
                <a:srgbClr val="8E0000"/>
              </a:buClr>
            </a:pPr>
            <a:r>
              <a:rPr lang="en-US" sz="2600" dirty="0">
                <a:effectLst/>
                <a:latin typeface="Quattrocento Sans" panose="020B0502050000020003" pitchFamily="34" charset="0"/>
                <a:cs typeface="Arial" panose="020B0604020202020204" pitchFamily="34" charset="0"/>
              </a:rPr>
              <a:t>Corresponding state machine</a:t>
            </a:r>
          </a:p>
        </p:txBody>
      </p:sp>
      <p:sp>
        <p:nvSpPr>
          <p:cNvPr id="58" name="TextBox 19">
            <a:extLst>
              <a:ext uri="{FF2B5EF4-FFF2-40B4-BE49-F238E27FC236}">
                <a16:creationId xmlns:a16="http://schemas.microsoft.com/office/drawing/2014/main" id="{28B1C5E1-BC78-3ECC-1F4D-B164C996F12B}"/>
              </a:ext>
            </a:extLst>
          </p:cNvPr>
          <p:cNvSpPr txBox="1">
            <a:spLocks noChangeArrowheads="1"/>
          </p:cNvSpPr>
          <p:nvPr/>
        </p:nvSpPr>
        <p:spPr bwMode="auto">
          <a:xfrm>
            <a:off x="1162737" y="15296223"/>
            <a:ext cx="12133966" cy="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Packet forwarding speeds. Reproduced from </a:t>
            </a:r>
            <a:r>
              <a:rPr lang="en-US" sz="2600" dirty="0">
                <a:effectLst/>
                <a:latin typeface="Quattrocento Sans" panose="020B0502050000020003" pitchFamily="34" charset="0"/>
                <a:cs typeface="Arial" panose="020B0604020202020204" pitchFamily="34" charset="0"/>
                <a:hlinkClick r:id="rId11"/>
              </a:rPr>
              <a:t>https://tinyurl.com/bdzh9zy3</a:t>
            </a:r>
            <a:endParaRPr lang="en-US" sz="2600" dirty="0">
              <a:effectLst/>
              <a:latin typeface="Quattrocento Sans" panose="020B0502050000020003" pitchFamily="34" charset="0"/>
              <a:cs typeface="Arial" panose="020B0604020202020204" pitchFamily="34" charset="0"/>
            </a:endParaRPr>
          </a:p>
        </p:txBody>
      </p:sp>
      <p:sp>
        <p:nvSpPr>
          <p:cNvPr id="63" name="TextBox 19">
            <a:extLst>
              <a:ext uri="{FF2B5EF4-FFF2-40B4-BE49-F238E27FC236}">
                <a16:creationId xmlns:a16="http://schemas.microsoft.com/office/drawing/2014/main" id="{6B1DF4CE-27A3-1A58-8C31-8843512A8A70}"/>
              </a:ext>
            </a:extLst>
          </p:cNvPr>
          <p:cNvSpPr txBox="1">
            <a:spLocks noChangeArrowheads="1"/>
          </p:cNvSpPr>
          <p:nvPr/>
        </p:nvSpPr>
        <p:spPr bwMode="auto">
          <a:xfrm>
            <a:off x="14301799" y="7718462"/>
            <a:ext cx="12590744" cy="639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Virtual lab libraries run on the Academic Cloud.</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 The Academic Cloud is a virtual platform that manages and orchestrates computing resources to support virtual laboratories.</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Computing resources are distributed across four data centers in the United States.</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figure below illustrates the Academic Cloud architecture at one of the four data centers. On average, each data center has approximately 10 servers. </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A pod is a collection of resources: virtual machines, virtual switches, virtual links, physical Tofino-based switches, physical fiber links, etc.</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Pods are orchestrated by the Academic Cloud platform on demand.</a:t>
            </a:r>
          </a:p>
          <a:p>
            <a:pPr marL="321465" indent="-321465" algn="just">
              <a:lnSpc>
                <a:spcPct val="110000"/>
              </a:lnSpc>
              <a:spcAft>
                <a:spcPts val="2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NETLAB is a customized management application.</a:t>
            </a:r>
          </a:p>
          <a:p>
            <a:pPr marL="321465" indent="-321465" algn="just">
              <a:lnSpc>
                <a:spcPct val="110000"/>
              </a:lnSpc>
              <a:spcAft>
                <a:spcPts val="200"/>
              </a:spcAft>
              <a:buClr>
                <a:srgbClr val="8E0000"/>
              </a:buClr>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a:p>
            <a:pPr marL="321465" indent="-321465" algn="just">
              <a:lnSpc>
                <a:spcPct val="110000"/>
              </a:lnSpc>
              <a:buFont typeface="Arial" panose="020B0604020202020204" pitchFamily="34" charset="0"/>
              <a:buChar char="•"/>
            </a:pPr>
            <a:endParaRPr lang="en-US" sz="2571" dirty="0">
              <a:effectLst/>
              <a:latin typeface="Quattrocento Sans" panose="020B0502050000020003" pitchFamily="34" charset="0"/>
              <a:cs typeface="Arial" panose="020B0604020202020204" pitchFamily="34" charset="0"/>
            </a:endParaRPr>
          </a:p>
        </p:txBody>
      </p:sp>
      <p:pic>
        <p:nvPicPr>
          <p:cNvPr id="67" name="Picture 66">
            <a:extLst>
              <a:ext uri="{FF2B5EF4-FFF2-40B4-BE49-F238E27FC236}">
                <a16:creationId xmlns:a16="http://schemas.microsoft.com/office/drawing/2014/main" id="{3F7B4683-9E46-0AE0-786C-FBF066B75942}"/>
              </a:ext>
            </a:extLst>
          </p:cNvPr>
          <p:cNvPicPr>
            <a:picLocks noChangeAspect="1"/>
          </p:cNvPicPr>
          <p:nvPr/>
        </p:nvPicPr>
        <p:blipFill>
          <a:blip r:embed="rId12"/>
          <a:stretch>
            <a:fillRect/>
          </a:stretch>
        </p:blipFill>
        <p:spPr>
          <a:xfrm>
            <a:off x="14827544" y="13441109"/>
            <a:ext cx="11243419" cy="8020629"/>
          </a:xfrm>
          <a:prstGeom prst="rect">
            <a:avLst/>
          </a:prstGeom>
          <a:ln>
            <a:solidFill>
              <a:schemeClr val="bg1">
                <a:lumMod val="50000"/>
              </a:schemeClr>
            </a:solidFill>
          </a:ln>
        </p:spPr>
      </p:pic>
      <p:sp>
        <p:nvSpPr>
          <p:cNvPr id="69" name="TextBox 19">
            <a:extLst>
              <a:ext uri="{FF2B5EF4-FFF2-40B4-BE49-F238E27FC236}">
                <a16:creationId xmlns:a16="http://schemas.microsoft.com/office/drawing/2014/main" id="{8C5BAD64-3F5F-A803-6EEE-DCA845651770}"/>
              </a:ext>
            </a:extLst>
          </p:cNvPr>
          <p:cNvSpPr txBox="1">
            <a:spLocks noChangeArrowheads="1"/>
          </p:cNvSpPr>
          <p:nvPr/>
        </p:nvSpPr>
        <p:spPr bwMode="auto">
          <a:xfrm>
            <a:off x="14975461" y="21636569"/>
            <a:ext cx="11243419" cy="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Academic Cloud</a:t>
            </a:r>
          </a:p>
        </p:txBody>
      </p:sp>
      <p:graphicFrame>
        <p:nvGraphicFramePr>
          <p:cNvPr id="83" name="Table 82">
            <a:extLst>
              <a:ext uri="{FF2B5EF4-FFF2-40B4-BE49-F238E27FC236}">
                <a16:creationId xmlns:a16="http://schemas.microsoft.com/office/drawing/2014/main" id="{E435E9FB-B25D-6453-75CF-499E48236D31}"/>
              </a:ext>
            </a:extLst>
          </p:cNvPr>
          <p:cNvGraphicFramePr>
            <a:graphicFrameLocks noGrp="1"/>
          </p:cNvGraphicFramePr>
          <p:nvPr>
            <p:extLst>
              <p:ext uri="{D42A27DB-BD31-4B8C-83A1-F6EECF244321}">
                <p14:modId xmlns:p14="http://schemas.microsoft.com/office/powerpoint/2010/main" val="759673181"/>
              </p:ext>
            </p:extLst>
          </p:nvPr>
        </p:nvGraphicFramePr>
        <p:xfrm>
          <a:off x="14808819" y="22276088"/>
          <a:ext cx="11354423" cy="5631645"/>
        </p:xfrm>
        <a:graphic>
          <a:graphicData uri="http://schemas.openxmlformats.org/drawingml/2006/table">
            <a:tbl>
              <a:tblPr firstRow="1" firstCol="1" bandRow="1">
                <a:tableStyleId>{5C22544A-7EE6-4342-B048-85BDC9FD1C3A}</a:tableStyleId>
              </a:tblPr>
              <a:tblGrid>
                <a:gridCol w="2287877">
                  <a:extLst>
                    <a:ext uri="{9D8B030D-6E8A-4147-A177-3AD203B41FA5}">
                      <a16:colId xmlns:a16="http://schemas.microsoft.com/office/drawing/2014/main" val="1282674632"/>
                    </a:ext>
                  </a:extLst>
                </a:gridCol>
                <a:gridCol w="4369420">
                  <a:extLst>
                    <a:ext uri="{9D8B030D-6E8A-4147-A177-3AD203B41FA5}">
                      <a16:colId xmlns:a16="http://schemas.microsoft.com/office/drawing/2014/main" val="3749967106"/>
                    </a:ext>
                  </a:extLst>
                </a:gridCol>
                <a:gridCol w="4697126">
                  <a:extLst>
                    <a:ext uri="{9D8B030D-6E8A-4147-A177-3AD203B41FA5}">
                      <a16:colId xmlns:a16="http://schemas.microsoft.com/office/drawing/2014/main" val="1181526214"/>
                    </a:ext>
                  </a:extLst>
                </a:gridCol>
              </a:tblGrid>
              <a:tr h="502877">
                <a:tc>
                  <a:txBody>
                    <a:bodyPr/>
                    <a:lstStyle/>
                    <a:p>
                      <a:pPr marL="0" marR="0" algn="ctr">
                        <a:lnSpc>
                          <a:spcPct val="115000"/>
                        </a:lnSpc>
                        <a:spcBef>
                          <a:spcPts val="0"/>
                        </a:spcBef>
                        <a:spcAft>
                          <a:spcPts val="0"/>
                        </a:spcAft>
                      </a:pPr>
                      <a:r>
                        <a:rPr lang="en-US" sz="2000" dirty="0">
                          <a:effectLst/>
                          <a:latin typeface="Quattrocento" panose="02020502030000000404" pitchFamily="18" charset="0"/>
                        </a:rPr>
                        <a:t>Feature</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ctr">
                        <a:lnSpc>
                          <a:spcPct val="115000"/>
                        </a:lnSpc>
                        <a:spcBef>
                          <a:spcPts val="0"/>
                        </a:spcBef>
                        <a:spcAft>
                          <a:spcPts val="0"/>
                        </a:spcAft>
                      </a:pPr>
                      <a:r>
                        <a:rPr lang="en-US" sz="2000" dirty="0">
                          <a:effectLst/>
                          <a:latin typeface="Quattrocento" panose="02020502030000000404" pitchFamily="18" charset="0"/>
                        </a:rPr>
                        <a:t>Academic Cloud</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ctr">
                        <a:lnSpc>
                          <a:spcPct val="115000"/>
                        </a:lnSpc>
                        <a:spcBef>
                          <a:spcPts val="0"/>
                        </a:spcBef>
                        <a:spcAft>
                          <a:spcPts val="0"/>
                        </a:spcAft>
                      </a:pPr>
                      <a:r>
                        <a:rPr lang="en-US" sz="2000" dirty="0">
                          <a:effectLst/>
                          <a:latin typeface="Quattrocento" panose="02020502030000000404" pitchFamily="18" charset="0"/>
                        </a:rPr>
                        <a:t>Public Cloud</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extLst>
                  <a:ext uri="{0D108BD9-81ED-4DB2-BD59-A6C34878D82A}">
                    <a16:rowId xmlns:a16="http://schemas.microsoft.com/office/drawing/2014/main" val="2202178825"/>
                  </a:ext>
                </a:extLst>
              </a:tr>
              <a:tr h="257175">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Allocation of resources</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Very granular allocation of physical resources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Not granular (access to the physical resources requires additional fees)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859332828"/>
                  </a:ext>
                </a:extLst>
              </a:tr>
              <a:tr h="13716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Custom pods</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Easy to create custom pods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Difficult to design complex topologies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487758541"/>
                  </a:ext>
                </a:extLst>
              </a:tr>
              <a:tr h="27432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Cost</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Cost-effective when used extensively</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Cost-effective for individual / small VMs; costly for large VMs over time</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2063600059"/>
                  </a:ext>
                </a:extLst>
              </a:tr>
              <a:tr h="28575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Presentation layer for pedagogy</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Topology is graphically presented to the learner using a regular browser </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Not flexible; limited to providers’ interface, e.g., command-line interface</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1441664521"/>
                  </a:ext>
                </a:extLst>
              </a:tr>
              <a:tr h="26289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Time-sharing resource feature</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The owner controls who can access resources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Cloud provider controls who can access resources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183508804"/>
                  </a:ext>
                </a:extLst>
              </a:tr>
              <a:tr h="234315">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Integration of physical devices</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Easy; physical hardware can be integrated into pods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Difficult; no subscription plan permits integrating customized physical devices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4012240499"/>
                  </a:ext>
                </a:extLst>
              </a:tr>
              <a:tr h="19431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Target</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Specially built for pedagogy (education, research, and training)</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General, used by a large variety of users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3768524585"/>
                  </a:ext>
                </a:extLst>
              </a:tr>
              <a:tr h="194310">
                <a:tc>
                  <a:txBody>
                    <a:bodyPr/>
                    <a:lstStyle/>
                    <a:p>
                      <a:pPr marL="0" marR="0" algn="l">
                        <a:lnSpc>
                          <a:spcPct val="115000"/>
                        </a:lnSpc>
                        <a:spcBef>
                          <a:spcPts val="0"/>
                        </a:spcBef>
                        <a:spcAft>
                          <a:spcPts val="0"/>
                        </a:spcAft>
                      </a:pPr>
                      <a:r>
                        <a:rPr lang="en-US" sz="2000" b="1" dirty="0">
                          <a:solidFill>
                            <a:schemeClr val="bg1"/>
                          </a:solidFill>
                          <a:effectLst/>
                          <a:latin typeface="Quattrocento" panose="02020502030000000404" pitchFamily="18" charset="0"/>
                        </a:rPr>
                        <a:t>Typical users</a:t>
                      </a:r>
                      <a:endParaRPr lang="en-US" sz="2000" b="1" dirty="0">
                        <a:solidFill>
                          <a:schemeClr val="bg1"/>
                        </a:solidFill>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solidFill>
                      <a:schemeClr val="bg1">
                        <a:lumMod val="65000"/>
                      </a:schemeClr>
                    </a:solid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From entry-level learners to PhD researchers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tc>
                  <a:txBody>
                    <a:bodyPr/>
                    <a:lstStyle/>
                    <a:p>
                      <a:pPr marL="0" marR="0" algn="just">
                        <a:lnSpc>
                          <a:spcPct val="115000"/>
                        </a:lnSpc>
                        <a:spcBef>
                          <a:spcPts val="0"/>
                        </a:spcBef>
                        <a:spcAft>
                          <a:spcPts val="0"/>
                        </a:spcAft>
                      </a:pPr>
                      <a:r>
                        <a:rPr lang="en-US" sz="2000" dirty="0">
                          <a:effectLst/>
                          <a:latin typeface="Quattrocento" panose="02020502030000000404" pitchFamily="18" charset="0"/>
                        </a:rPr>
                        <a:t>More experienced professionals, educators, students</a:t>
                      </a:r>
                      <a:endParaRPr lang="en-US" sz="2000" dirty="0">
                        <a:effectLst/>
                        <a:latin typeface="Quattrocento" panose="02020502030000000404" pitchFamily="18" charset="0"/>
                        <a:ea typeface="Calibri" panose="020F0502020204030204" pitchFamily="34" charset="0"/>
                        <a:cs typeface="Times New Roman" panose="02020603050405020304" pitchFamily="18" charset="0"/>
                      </a:endParaRPr>
                    </a:p>
                  </a:txBody>
                  <a:tcPr marL="68580" marR="68580" marT="0" marB="0" anchor="b">
                    <a:noFill/>
                  </a:tcPr>
                </a:tc>
                <a:extLst>
                  <a:ext uri="{0D108BD9-81ED-4DB2-BD59-A6C34878D82A}">
                    <a16:rowId xmlns:a16="http://schemas.microsoft.com/office/drawing/2014/main" val="550386938"/>
                  </a:ext>
                </a:extLst>
              </a:tr>
            </a:tbl>
          </a:graphicData>
        </a:graphic>
      </p:graphicFrame>
      <p:sp>
        <p:nvSpPr>
          <p:cNvPr id="84" name="Rectangle 10">
            <a:extLst>
              <a:ext uri="{FF2B5EF4-FFF2-40B4-BE49-F238E27FC236}">
                <a16:creationId xmlns:a16="http://schemas.microsoft.com/office/drawing/2014/main" id="{A4605320-E12E-7DF4-04A3-B7CF0D9AC92D}"/>
              </a:ext>
            </a:extLst>
          </p:cNvPr>
          <p:cNvSpPr>
            <a:spLocks noChangeArrowheads="1"/>
          </p:cNvSpPr>
          <p:nvPr/>
        </p:nvSpPr>
        <p:spPr bwMode="auto">
          <a:xfrm>
            <a:off x="14019147" y="28641010"/>
            <a:ext cx="13103016" cy="902346"/>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Pod Example and Libraries</a:t>
            </a:r>
          </a:p>
        </p:txBody>
      </p:sp>
      <p:sp>
        <p:nvSpPr>
          <p:cNvPr id="85" name="Rectangle 84">
            <a:extLst>
              <a:ext uri="{FF2B5EF4-FFF2-40B4-BE49-F238E27FC236}">
                <a16:creationId xmlns:a16="http://schemas.microsoft.com/office/drawing/2014/main" id="{7B9D10E6-0399-A51E-49FA-25186765D09F}"/>
              </a:ext>
            </a:extLst>
          </p:cNvPr>
          <p:cNvSpPr/>
          <p:nvPr/>
        </p:nvSpPr>
        <p:spPr>
          <a:xfrm>
            <a:off x="13965686" y="29814875"/>
            <a:ext cx="13063978" cy="10981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88" name="TextBox 19">
            <a:extLst>
              <a:ext uri="{FF2B5EF4-FFF2-40B4-BE49-F238E27FC236}">
                <a16:creationId xmlns:a16="http://schemas.microsoft.com/office/drawing/2014/main" id="{B47B71DF-7FC7-1F8B-6F9D-F4E4529F9662}"/>
              </a:ext>
            </a:extLst>
          </p:cNvPr>
          <p:cNvSpPr txBox="1">
            <a:spLocks noChangeArrowheads="1"/>
          </p:cNvSpPr>
          <p:nvPr/>
        </p:nvSpPr>
        <p:spPr bwMode="auto">
          <a:xfrm>
            <a:off x="14208176" y="29943892"/>
            <a:ext cx="12344400" cy="9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457200" indent="-457200" algn="just">
              <a:lnSpc>
                <a:spcPct val="110000"/>
              </a:lnSpc>
              <a:spcAft>
                <a:spcPts val="600"/>
              </a:spcAft>
              <a:buClr>
                <a:srgbClr val="8E0000"/>
              </a:buClr>
              <a:buFont typeface="Arial" panose="020B0604020202020204" pitchFamily="34" charset="0"/>
              <a:buChar char="•"/>
            </a:pPr>
            <a:r>
              <a:rPr lang="en-US" sz="2600" dirty="0">
                <a:effectLst/>
                <a:latin typeface="Quattrocento Sans" panose="020B0502050000020003" pitchFamily="34" charset="0"/>
                <a:cs typeface="Arial" panose="020B0604020202020204" pitchFamily="34" charset="0"/>
              </a:rPr>
              <a:t>The figure below shows a pod with two servers, two Tofino-based switches, and 100Gbps multi-mode fiber connections.</a:t>
            </a:r>
          </a:p>
        </p:txBody>
      </p:sp>
      <p:pic>
        <p:nvPicPr>
          <p:cNvPr id="91" name="Picture 90">
            <a:extLst>
              <a:ext uri="{FF2B5EF4-FFF2-40B4-BE49-F238E27FC236}">
                <a16:creationId xmlns:a16="http://schemas.microsoft.com/office/drawing/2014/main" id="{25EB4FFC-04AD-E9DA-5760-0F4FBAA66B66}"/>
              </a:ext>
            </a:extLst>
          </p:cNvPr>
          <p:cNvPicPr>
            <a:picLocks noChangeAspect="1"/>
          </p:cNvPicPr>
          <p:nvPr/>
        </p:nvPicPr>
        <p:blipFill>
          <a:blip r:embed="rId13"/>
          <a:stretch>
            <a:fillRect/>
          </a:stretch>
        </p:blipFill>
        <p:spPr>
          <a:xfrm>
            <a:off x="14134158" y="30981885"/>
            <a:ext cx="7429121" cy="4906994"/>
          </a:xfrm>
          <a:prstGeom prst="rect">
            <a:avLst/>
          </a:prstGeom>
          <a:ln>
            <a:solidFill>
              <a:schemeClr val="bg1">
                <a:lumMod val="50000"/>
              </a:schemeClr>
            </a:solidFill>
          </a:ln>
        </p:spPr>
      </p:pic>
      <p:sp>
        <p:nvSpPr>
          <p:cNvPr id="92" name="TextBox 19">
            <a:extLst>
              <a:ext uri="{FF2B5EF4-FFF2-40B4-BE49-F238E27FC236}">
                <a16:creationId xmlns:a16="http://schemas.microsoft.com/office/drawing/2014/main" id="{47F301B7-D637-59D3-068C-DD581D3E0056}"/>
              </a:ext>
            </a:extLst>
          </p:cNvPr>
          <p:cNvSpPr txBox="1">
            <a:spLocks noChangeArrowheads="1"/>
          </p:cNvSpPr>
          <p:nvPr/>
        </p:nvSpPr>
        <p:spPr bwMode="auto">
          <a:xfrm>
            <a:off x="22136800" y="32987627"/>
            <a:ext cx="3509123" cy="51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Tofino-based pod</a:t>
            </a:r>
          </a:p>
        </p:txBody>
      </p:sp>
      <p:sp>
        <p:nvSpPr>
          <p:cNvPr id="93" name="TextBox 19">
            <a:extLst>
              <a:ext uri="{FF2B5EF4-FFF2-40B4-BE49-F238E27FC236}">
                <a16:creationId xmlns:a16="http://schemas.microsoft.com/office/drawing/2014/main" id="{D3688B95-969E-04F7-2484-06B3B71F01D6}"/>
              </a:ext>
            </a:extLst>
          </p:cNvPr>
          <p:cNvSpPr txBox="1">
            <a:spLocks noChangeArrowheads="1"/>
          </p:cNvSpPr>
          <p:nvPr/>
        </p:nvSpPr>
        <p:spPr bwMode="auto">
          <a:xfrm>
            <a:off x="14055521" y="36101745"/>
            <a:ext cx="12344400" cy="44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457200" indent="-457200" algn="just">
              <a:lnSpc>
                <a:spcPct val="110000"/>
              </a:lnSpc>
              <a:spcAft>
                <a:spcPts val="6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A virtual lab library consists of 8-15 experiments, systematically organized.</a:t>
            </a:r>
          </a:p>
          <a:p>
            <a:pPr marL="457200" indent="-457200" algn="just">
              <a:lnSpc>
                <a:spcPct val="110000"/>
              </a:lnSpc>
              <a:spcAft>
                <a:spcPts val="600"/>
              </a:spcAft>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Currently, the project has developed six virtual lab libraries:</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Introduction to P4 Programmable Data Plane Switches.</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P4 Programmable Data Planes: Applications, Stateful Elements, and Custom Packet Processing.</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Cybersecurity Applications with P4 Programmable Data Planes.</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Writing Fine-grained Measurements Apps with P4 Switches.</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Introduction to Software-defined Networking.</a:t>
            </a:r>
          </a:p>
          <a:p>
            <a:pPr marL="914400" lvl="1" indent="-457200" algn="just">
              <a:lnSpc>
                <a:spcPct val="110000"/>
              </a:lnSpc>
              <a:spcAft>
                <a:spcPts val="600"/>
              </a:spcAft>
              <a:buClr>
                <a:srgbClr val="8E0000"/>
              </a:buClr>
              <a:buFont typeface="Wingdings" panose="05000000000000000000" pitchFamily="2" charset="2"/>
              <a:buChar char="Ø"/>
            </a:pPr>
            <a:r>
              <a:rPr lang="en-US" sz="2400" dirty="0">
                <a:effectLst/>
                <a:latin typeface="Quattrocento Sans" panose="020B0502050000020003" pitchFamily="34" charset="0"/>
                <a:cs typeface="Arial" panose="020B0604020202020204" pitchFamily="34" charset="0"/>
              </a:rPr>
              <a:t>Network Tools and Protocols.</a:t>
            </a:r>
          </a:p>
        </p:txBody>
      </p:sp>
      <p:sp>
        <p:nvSpPr>
          <p:cNvPr id="96" name="TextBox 19">
            <a:extLst>
              <a:ext uri="{FF2B5EF4-FFF2-40B4-BE49-F238E27FC236}">
                <a16:creationId xmlns:a16="http://schemas.microsoft.com/office/drawing/2014/main" id="{A6849A80-FAB1-196E-44E3-88AF02A55240}"/>
              </a:ext>
            </a:extLst>
          </p:cNvPr>
          <p:cNvSpPr txBox="1">
            <a:spLocks noChangeArrowheads="1"/>
          </p:cNvSpPr>
          <p:nvPr/>
        </p:nvSpPr>
        <p:spPr bwMode="auto">
          <a:xfrm>
            <a:off x="34772336" y="21750451"/>
            <a:ext cx="3801040" cy="95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Virtual labs and companion material</a:t>
            </a:r>
          </a:p>
        </p:txBody>
      </p:sp>
      <p:pic>
        <p:nvPicPr>
          <p:cNvPr id="98" name="Picture 97">
            <a:extLst>
              <a:ext uri="{FF2B5EF4-FFF2-40B4-BE49-F238E27FC236}">
                <a16:creationId xmlns:a16="http://schemas.microsoft.com/office/drawing/2014/main" id="{233852DC-5900-FA5F-FD74-CF22E65B9841}"/>
              </a:ext>
            </a:extLst>
          </p:cNvPr>
          <p:cNvPicPr>
            <a:picLocks noChangeAspect="1"/>
          </p:cNvPicPr>
          <p:nvPr/>
        </p:nvPicPr>
        <p:blipFill>
          <a:blip r:embed="rId14"/>
          <a:stretch>
            <a:fillRect/>
          </a:stretch>
        </p:blipFill>
        <p:spPr>
          <a:xfrm>
            <a:off x="28308394" y="21694115"/>
            <a:ext cx="6330191" cy="2611607"/>
          </a:xfrm>
          <a:prstGeom prst="rect">
            <a:avLst/>
          </a:prstGeom>
          <a:ln>
            <a:solidFill>
              <a:schemeClr val="bg1">
                <a:lumMod val="50000"/>
              </a:schemeClr>
            </a:solidFill>
          </a:ln>
        </p:spPr>
      </p:pic>
      <p:pic>
        <p:nvPicPr>
          <p:cNvPr id="102" name="Picture 101">
            <a:extLst>
              <a:ext uri="{FF2B5EF4-FFF2-40B4-BE49-F238E27FC236}">
                <a16:creationId xmlns:a16="http://schemas.microsoft.com/office/drawing/2014/main" id="{81135D4F-B95D-2887-FE0A-14CB0A54DAF4}"/>
              </a:ext>
            </a:extLst>
          </p:cNvPr>
          <p:cNvPicPr>
            <a:picLocks noChangeAspect="1"/>
          </p:cNvPicPr>
          <p:nvPr/>
        </p:nvPicPr>
        <p:blipFill>
          <a:blip r:embed="rId15"/>
          <a:stretch>
            <a:fillRect/>
          </a:stretch>
        </p:blipFill>
        <p:spPr>
          <a:xfrm>
            <a:off x="27918134" y="14115693"/>
            <a:ext cx="5361459" cy="4005074"/>
          </a:xfrm>
          <a:prstGeom prst="rect">
            <a:avLst/>
          </a:prstGeom>
        </p:spPr>
      </p:pic>
      <p:pic>
        <p:nvPicPr>
          <p:cNvPr id="104" name="Picture 103">
            <a:extLst>
              <a:ext uri="{FF2B5EF4-FFF2-40B4-BE49-F238E27FC236}">
                <a16:creationId xmlns:a16="http://schemas.microsoft.com/office/drawing/2014/main" id="{8B76DAB8-A237-1FD9-404D-5800D167201F}"/>
              </a:ext>
            </a:extLst>
          </p:cNvPr>
          <p:cNvPicPr>
            <a:picLocks noChangeAspect="1"/>
          </p:cNvPicPr>
          <p:nvPr/>
        </p:nvPicPr>
        <p:blipFill>
          <a:blip r:embed="rId16"/>
          <a:stretch>
            <a:fillRect/>
          </a:stretch>
        </p:blipFill>
        <p:spPr>
          <a:xfrm>
            <a:off x="33548139" y="14115693"/>
            <a:ext cx="6784914" cy="4005074"/>
          </a:xfrm>
          <a:prstGeom prst="rect">
            <a:avLst/>
          </a:prstGeom>
        </p:spPr>
      </p:pic>
      <p:sp>
        <p:nvSpPr>
          <p:cNvPr id="105" name="TextBox 19">
            <a:extLst>
              <a:ext uri="{FF2B5EF4-FFF2-40B4-BE49-F238E27FC236}">
                <a16:creationId xmlns:a16="http://schemas.microsoft.com/office/drawing/2014/main" id="{49EBE455-CE31-F83B-138D-5028D62546AA}"/>
              </a:ext>
            </a:extLst>
          </p:cNvPr>
          <p:cNvSpPr txBox="1">
            <a:spLocks noChangeArrowheads="1"/>
          </p:cNvSpPr>
          <p:nvPr/>
        </p:nvSpPr>
        <p:spPr bwMode="auto">
          <a:xfrm>
            <a:off x="27918134" y="18168033"/>
            <a:ext cx="5361459" cy="128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spcAft>
                <a:spcPts val="600"/>
              </a:spcAft>
              <a:buClr>
                <a:srgbClr val="8E0000"/>
              </a:buClr>
            </a:pPr>
            <a:r>
              <a:rPr lang="en-US" sz="2600" dirty="0">
                <a:effectLst/>
                <a:latin typeface="Quattrocento Sans" panose="020B0502050000020003" pitchFamily="34" charset="0"/>
                <a:cs typeface="Arial" panose="020B0604020202020204" pitchFamily="34" charset="0"/>
              </a:rPr>
              <a:t>Internet2 Technology Exchange Conference, Session on P4 Switches. Denver - CO, Dec. 2022</a:t>
            </a:r>
          </a:p>
        </p:txBody>
      </p:sp>
      <p:sp>
        <p:nvSpPr>
          <p:cNvPr id="106" name="TextBox 19">
            <a:extLst>
              <a:ext uri="{FF2B5EF4-FFF2-40B4-BE49-F238E27FC236}">
                <a16:creationId xmlns:a16="http://schemas.microsoft.com/office/drawing/2014/main" id="{15D89FE1-F24B-D2D4-CE14-3D890C91B037}"/>
              </a:ext>
            </a:extLst>
          </p:cNvPr>
          <p:cNvSpPr txBox="1">
            <a:spLocks noChangeArrowheads="1"/>
          </p:cNvSpPr>
          <p:nvPr/>
        </p:nvSpPr>
        <p:spPr bwMode="auto">
          <a:xfrm>
            <a:off x="33434295" y="18195377"/>
            <a:ext cx="6898758" cy="88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spcAft>
                <a:spcPts val="600"/>
              </a:spcAft>
              <a:buClr>
                <a:srgbClr val="8E0000"/>
              </a:buClr>
            </a:pPr>
            <a:r>
              <a:rPr lang="en-US" sz="2600" dirty="0">
                <a:effectLst/>
                <a:latin typeface="Quattrocento Sans" panose="020B0502050000020003" pitchFamily="34" charset="0"/>
                <a:cs typeface="Arial" panose="020B0604020202020204" pitchFamily="34" charset="0"/>
              </a:rPr>
              <a:t>FABRIC Community Workshop KNIT 6, Session on P4 Switches. Austin – TX, Apr. 2023</a:t>
            </a:r>
          </a:p>
        </p:txBody>
      </p:sp>
      <p:sp>
        <p:nvSpPr>
          <p:cNvPr id="107" name="TextBox 19">
            <a:extLst>
              <a:ext uri="{FF2B5EF4-FFF2-40B4-BE49-F238E27FC236}">
                <a16:creationId xmlns:a16="http://schemas.microsoft.com/office/drawing/2014/main" id="{141AFF48-F6D8-46D8-3E58-2E2CDF16D219}"/>
              </a:ext>
            </a:extLst>
          </p:cNvPr>
          <p:cNvSpPr txBox="1">
            <a:spLocks noChangeArrowheads="1"/>
          </p:cNvSpPr>
          <p:nvPr/>
        </p:nvSpPr>
        <p:spPr bwMode="auto">
          <a:xfrm>
            <a:off x="27811935" y="19517001"/>
            <a:ext cx="11907993" cy="196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b="1" dirty="0">
                <a:solidFill>
                  <a:srgbClr val="8E0000"/>
                </a:solidFill>
                <a:effectLst/>
                <a:latin typeface="Quattrocento Sans" panose="020B0502050000020003" pitchFamily="34" charset="0"/>
                <a:cs typeface="Arial" panose="020B0604020202020204" pitchFamily="34" charset="0"/>
              </a:rPr>
              <a:t>Academic Courses</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The virtual labs and companion materials (guided lab experiments, electronic book / booklets, open-ended exercises are now used in academic programs at colleges and universities.</a:t>
            </a:r>
          </a:p>
        </p:txBody>
      </p:sp>
      <p:sp>
        <p:nvSpPr>
          <p:cNvPr id="108" name="TextBox 19">
            <a:extLst>
              <a:ext uri="{FF2B5EF4-FFF2-40B4-BE49-F238E27FC236}">
                <a16:creationId xmlns:a16="http://schemas.microsoft.com/office/drawing/2014/main" id="{7ECEB9CC-F06A-4358-A178-EEFF4104815C}"/>
              </a:ext>
            </a:extLst>
          </p:cNvPr>
          <p:cNvSpPr txBox="1">
            <a:spLocks noChangeArrowheads="1"/>
          </p:cNvSpPr>
          <p:nvPr/>
        </p:nvSpPr>
        <p:spPr bwMode="auto">
          <a:xfrm>
            <a:off x="27872797" y="24382219"/>
            <a:ext cx="12202574" cy="2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b="1" dirty="0">
                <a:solidFill>
                  <a:srgbClr val="8E0000"/>
                </a:solidFill>
                <a:effectLst/>
                <a:latin typeface="Quattrocento Sans" panose="020B0502050000020003" pitchFamily="34" charset="0"/>
                <a:cs typeface="Arial" panose="020B0604020202020204" pitchFamily="34" charset="0"/>
              </a:rPr>
              <a:t>Usage of the Academic Cloud for Training on P4 Technology</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Trainings with virtual labs on P4 switches started in 2022.</a:t>
            </a:r>
          </a:p>
          <a:p>
            <a:pPr marL="778665" lvl="1" indent="-321465" algn="just">
              <a:lnSpc>
                <a:spcPct val="110000"/>
              </a:lnSpc>
              <a:buClr>
                <a:srgbClr val="8E0000"/>
              </a:buClr>
              <a:buFont typeface="Arial" panose="020B0604020202020204" pitchFamily="34" charset="0"/>
              <a:buChar char="•"/>
            </a:pPr>
            <a:r>
              <a:rPr lang="en-US" sz="2800" dirty="0">
                <a:effectLst/>
                <a:latin typeface="Quattrocento Sans" panose="020B0502050000020003" pitchFamily="34" charset="0"/>
                <a:cs typeface="Arial" panose="020B0604020202020204" pitchFamily="34" charset="0"/>
              </a:rPr>
              <a:t>At the USC site of the Academic Cloud alone, learners conducted 13,416 laboratory experiments, for a total of 66,072.42 hours.</a:t>
            </a:r>
          </a:p>
          <a:p>
            <a:pPr marL="778665" lvl="1" indent="-321465" algn="just">
              <a:lnSpc>
                <a:spcPct val="110000"/>
              </a:lnSpc>
              <a:buClr>
                <a:srgbClr val="8E0000"/>
              </a:buClr>
              <a:buFont typeface="Arial" panose="020B0604020202020204" pitchFamily="34" charset="0"/>
              <a:buChar char="•"/>
            </a:pPr>
            <a:endParaRPr lang="en-US" sz="2800" dirty="0">
              <a:effectLst/>
              <a:latin typeface="Quattrocento Sans" panose="020B0502050000020003" pitchFamily="34" charset="0"/>
              <a:cs typeface="Arial" panose="020B0604020202020204" pitchFamily="34" charset="0"/>
            </a:endParaRPr>
          </a:p>
        </p:txBody>
      </p:sp>
      <p:sp>
        <p:nvSpPr>
          <p:cNvPr id="111" name="TextBox 19">
            <a:extLst>
              <a:ext uri="{FF2B5EF4-FFF2-40B4-BE49-F238E27FC236}">
                <a16:creationId xmlns:a16="http://schemas.microsoft.com/office/drawing/2014/main" id="{7C04AB12-9DC5-601D-0442-7422A81E7CAE}"/>
              </a:ext>
            </a:extLst>
          </p:cNvPr>
          <p:cNvSpPr txBox="1">
            <a:spLocks noChangeArrowheads="1"/>
          </p:cNvSpPr>
          <p:nvPr/>
        </p:nvSpPr>
        <p:spPr bwMode="auto">
          <a:xfrm>
            <a:off x="38516189" y="27384271"/>
            <a:ext cx="2504746" cy="146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Usage,</a:t>
            </a:r>
          </a:p>
          <a:p>
            <a:pPr algn="ct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Academic Cloud</a:t>
            </a:r>
          </a:p>
        </p:txBody>
      </p:sp>
      <p:sp>
        <p:nvSpPr>
          <p:cNvPr id="112" name="Rectangle 10">
            <a:extLst>
              <a:ext uri="{FF2B5EF4-FFF2-40B4-BE49-F238E27FC236}">
                <a16:creationId xmlns:a16="http://schemas.microsoft.com/office/drawing/2014/main" id="{239E0756-470B-21BD-A808-CD743A98EA89}"/>
              </a:ext>
            </a:extLst>
          </p:cNvPr>
          <p:cNvSpPr>
            <a:spLocks noChangeArrowheads="1"/>
          </p:cNvSpPr>
          <p:nvPr/>
        </p:nvSpPr>
        <p:spPr bwMode="auto">
          <a:xfrm>
            <a:off x="27628359" y="30293123"/>
            <a:ext cx="13103016" cy="902346"/>
          </a:xfrm>
          <a:prstGeom prst="snipRoundRect">
            <a:avLst>
              <a:gd name="adj1" fmla="val 0"/>
              <a:gd name="adj2" fmla="val 50000"/>
            </a:avLst>
          </a:prstGeom>
          <a:solidFill>
            <a:srgbClr val="8E0000"/>
          </a:solidFill>
          <a:ln w="12700">
            <a:noFill/>
            <a:miter lim="800000"/>
          </a:ln>
        </p:spPr>
        <p:txBody>
          <a:bodyPr wrap="none" lIns="257175" tIns="68580" rIns="257175" bIns="64278" anchor="ctr" anchorCtr="0"/>
          <a:lstStyle>
            <a:defPPr>
              <a:defRPr kern="1200" smtId="4294967295"/>
            </a:defPPr>
          </a:lstStyle>
          <a:p>
            <a:pPr algn="ctr" defTabSz="4408614">
              <a:defRPr/>
            </a:pPr>
            <a:r>
              <a:rPr lang="en-US" sz="3428" b="1" dirty="0">
                <a:solidFill>
                  <a:schemeClr val="bg1"/>
                </a:solidFill>
                <a:effectLst/>
                <a:latin typeface="Quattrocento" panose="02020802030000000404" pitchFamily="18" charset="0"/>
              </a:rPr>
              <a:t>Publications</a:t>
            </a:r>
          </a:p>
        </p:txBody>
      </p:sp>
      <p:sp>
        <p:nvSpPr>
          <p:cNvPr id="113" name="Rectangle 112">
            <a:extLst>
              <a:ext uri="{FF2B5EF4-FFF2-40B4-BE49-F238E27FC236}">
                <a16:creationId xmlns:a16="http://schemas.microsoft.com/office/drawing/2014/main" id="{6DE9B866-1336-98BD-DE4A-4781C22135C2}"/>
              </a:ext>
            </a:extLst>
          </p:cNvPr>
          <p:cNvSpPr/>
          <p:nvPr/>
        </p:nvSpPr>
        <p:spPr>
          <a:xfrm>
            <a:off x="27607706" y="31305004"/>
            <a:ext cx="13063978" cy="942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9000">
              <a:latin typeface="+mj-lt"/>
            </a:endParaRPr>
          </a:p>
        </p:txBody>
      </p:sp>
      <p:sp>
        <p:nvSpPr>
          <p:cNvPr id="114" name="Text Placeholder 5">
            <a:extLst>
              <a:ext uri="{FF2B5EF4-FFF2-40B4-BE49-F238E27FC236}">
                <a16:creationId xmlns:a16="http://schemas.microsoft.com/office/drawing/2014/main" id="{2054286D-BF52-1894-B878-1EAE11308FBA}"/>
              </a:ext>
            </a:extLst>
          </p:cNvPr>
          <p:cNvSpPr txBox="1"/>
          <p:nvPr/>
        </p:nvSpPr>
        <p:spPr>
          <a:xfrm>
            <a:off x="32835893" y="4939072"/>
            <a:ext cx="8081160" cy="1055101"/>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525968">
              <a:spcBef>
                <a:spcPct val="20000"/>
              </a:spcBef>
              <a:defRPr/>
            </a:pPr>
            <a:r>
              <a:rPr lang="en-US" sz="4900" b="1" dirty="0">
                <a:solidFill>
                  <a:schemeClr val="bg1"/>
                </a:solidFill>
                <a:effectLst/>
                <a:latin typeface="Quattrocento" panose="02020802030000000404" pitchFamily="18" charset="0"/>
              </a:rPr>
              <a:t>Award 2118311</a:t>
            </a:r>
          </a:p>
        </p:txBody>
      </p:sp>
      <p:pic>
        <p:nvPicPr>
          <p:cNvPr id="115" name="Picture 114">
            <a:extLst>
              <a:ext uri="{FF2B5EF4-FFF2-40B4-BE49-F238E27FC236}">
                <a16:creationId xmlns:a16="http://schemas.microsoft.com/office/drawing/2014/main" id="{72EE54A9-3D1E-6B52-B6CE-E8249FC77825}"/>
              </a:ext>
            </a:extLst>
          </p:cNvPr>
          <p:cNvPicPr>
            <a:picLocks noChangeAspect="1"/>
          </p:cNvPicPr>
          <p:nvPr/>
        </p:nvPicPr>
        <p:blipFill>
          <a:blip r:embed="rId17"/>
          <a:stretch>
            <a:fillRect/>
          </a:stretch>
        </p:blipFill>
        <p:spPr>
          <a:xfrm>
            <a:off x="38273085" y="21614097"/>
            <a:ext cx="1967109" cy="2941334"/>
          </a:xfrm>
          <a:prstGeom prst="rect">
            <a:avLst/>
          </a:prstGeom>
          <a:ln>
            <a:solidFill>
              <a:schemeClr val="tx1"/>
            </a:solidFill>
          </a:ln>
          <a:effectLst>
            <a:outerShdw blurRad="50800" dist="38100" dir="2700000" algn="tl" rotWithShape="0">
              <a:prstClr val="black">
                <a:alpha val="40000"/>
              </a:prstClr>
            </a:outerShdw>
          </a:effectLst>
        </p:spPr>
      </p:pic>
      <p:sp>
        <p:nvSpPr>
          <p:cNvPr id="116" name="TextBox 19">
            <a:extLst>
              <a:ext uri="{FF2B5EF4-FFF2-40B4-BE49-F238E27FC236}">
                <a16:creationId xmlns:a16="http://schemas.microsoft.com/office/drawing/2014/main" id="{6AA6DC78-62B1-EC58-B770-D96990A812C1}"/>
              </a:ext>
            </a:extLst>
          </p:cNvPr>
          <p:cNvSpPr txBox="1">
            <a:spLocks noChangeArrowheads="1"/>
          </p:cNvSpPr>
          <p:nvPr/>
        </p:nvSpPr>
        <p:spPr bwMode="auto">
          <a:xfrm>
            <a:off x="27734172" y="31305004"/>
            <a:ext cx="12874202" cy="424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spcAft>
                <a:spcPts val="200"/>
              </a:spcAft>
              <a:buClr>
                <a:srgbClr val="8E0000"/>
              </a:buClr>
            </a:pPr>
            <a:r>
              <a:rPr lang="en-US" sz="2600" b="1" dirty="0">
                <a:solidFill>
                  <a:srgbClr val="8E0000"/>
                </a:solidFill>
                <a:effectLst/>
                <a:latin typeface="Quattrocento Sans" panose="020B0502050000020003" pitchFamily="34" charset="0"/>
                <a:cs typeface="Arial" panose="020B0604020202020204" pitchFamily="34" charset="0"/>
              </a:rPr>
              <a:t>Journal Papers</a:t>
            </a:r>
          </a:p>
          <a:p>
            <a:pPr marL="276225" indent="-276225" algn="just">
              <a:spcAft>
                <a:spcPts val="200"/>
              </a:spcAft>
              <a:buClr>
                <a:srgbClr val="8E0000"/>
              </a:buClr>
              <a:buFont typeface="Arial" panose="020B0604020202020204" pitchFamily="34" charset="0"/>
              <a:buChar char="•"/>
            </a:pPr>
            <a:r>
              <a:rPr lang="en-US" sz="2300" dirty="0">
                <a:effectLst/>
                <a:latin typeface="Quattrocento Sans" panose="020B0502050000020003" pitchFamily="34" charset="0"/>
                <a:cs typeface="Arial" panose="020B0604020202020204" pitchFamily="34" charset="0"/>
              </a:rPr>
              <a:t>An Exhaustive Survey on P4 Programmable Data Plane Switches: Taxonomy, Applications, Challenges, and Future Trends", IEEE Access, Jun. 2021.</a:t>
            </a:r>
          </a:p>
          <a:p>
            <a:pPr marL="276225" indent="-276225" algn="just">
              <a:spcAft>
                <a:spcPts val="200"/>
              </a:spcAft>
              <a:buClr>
                <a:srgbClr val="8E0000"/>
              </a:buClr>
              <a:buFont typeface="Arial" panose="020B0604020202020204" pitchFamily="34" charset="0"/>
              <a:buChar char="•"/>
            </a:pPr>
            <a:r>
              <a:rPr lang="en-US" sz="2300" dirty="0">
                <a:effectLst/>
                <a:latin typeface="Quattrocento Sans" panose="020B0502050000020003" pitchFamily="34" charset="0"/>
                <a:cs typeface="Arial" panose="020B0604020202020204" pitchFamily="34" charset="0"/>
              </a:rPr>
              <a:t>“A Survey on Security Applications of P4 Programmable Switches and a STRIDE-based Vulnerability Assessment", Computer Networks, Jan. 2022.</a:t>
            </a:r>
          </a:p>
          <a:p>
            <a:pPr marL="276225" indent="-276225" algn="just">
              <a:spcAft>
                <a:spcPts val="200"/>
              </a:spcAft>
              <a:buClr>
                <a:srgbClr val="8E0000"/>
              </a:buClr>
              <a:buFont typeface="Arial" panose="020B0604020202020204" pitchFamily="34" charset="0"/>
              <a:buChar char="•"/>
            </a:pPr>
            <a:r>
              <a:rPr lang="en-US" sz="2300" dirty="0">
                <a:effectLst/>
                <a:latin typeface="Quattrocento Sans" panose="020B0502050000020003" pitchFamily="34" charset="0"/>
                <a:cs typeface="Arial" panose="020B0604020202020204" pitchFamily="34" charset="0"/>
              </a:rPr>
              <a:t>"A Survey on TCP Enhancements using P4-programmable Devices", Computer Networks, May 2022.</a:t>
            </a:r>
          </a:p>
          <a:p>
            <a:pPr marL="276225" indent="-276225" algn="just">
              <a:spcAft>
                <a:spcPts val="200"/>
              </a:spcAft>
              <a:buClr>
                <a:srgbClr val="8E0000"/>
              </a:buClr>
              <a:buFont typeface="Arial" panose="020B0604020202020204" pitchFamily="34" charset="0"/>
              <a:buChar char="•"/>
            </a:pPr>
            <a:r>
              <a:rPr lang="en-US" sz="2300" dirty="0">
                <a:effectLst/>
                <a:latin typeface="Quattrocento Sans" panose="020B0502050000020003" pitchFamily="34" charset="0"/>
                <a:cs typeface="Arial" panose="020B0604020202020204" pitchFamily="34" charset="0"/>
              </a:rPr>
              <a:t>"P4Tune: Enabling Programmability in Non-Programmable Networks", IEEE Communications Magazine, Feb. 2023.</a:t>
            </a:r>
          </a:p>
          <a:p>
            <a:pPr marL="276225" indent="-276225" algn="just">
              <a:spcAft>
                <a:spcPts val="200"/>
              </a:spcAft>
              <a:buClr>
                <a:srgbClr val="8E0000"/>
              </a:buClr>
              <a:buFont typeface="Arial" panose="020B0604020202020204" pitchFamily="34" charset="0"/>
              <a:buChar char="•"/>
            </a:pPr>
            <a:r>
              <a:rPr lang="en-US" sz="2300" dirty="0">
                <a:effectLst/>
                <a:latin typeface="Quattrocento Sans" panose="020B0502050000020003" pitchFamily="34" charset="0"/>
                <a:cs typeface="Arial" panose="020B0604020202020204" pitchFamily="34" charset="0"/>
              </a:rPr>
              <a:t>"A Survey on Rerouting Techniques with P4 Programmable Data Plane Switches", Computer Networks, Apr. 2023.</a:t>
            </a:r>
          </a:p>
        </p:txBody>
      </p:sp>
      <p:sp>
        <p:nvSpPr>
          <p:cNvPr id="117" name="TextBox 19">
            <a:extLst>
              <a:ext uri="{FF2B5EF4-FFF2-40B4-BE49-F238E27FC236}">
                <a16:creationId xmlns:a16="http://schemas.microsoft.com/office/drawing/2014/main" id="{4D59880F-E14B-BA3D-EFDC-FB3110CAA2B6}"/>
              </a:ext>
            </a:extLst>
          </p:cNvPr>
          <p:cNvSpPr txBox="1">
            <a:spLocks noChangeArrowheads="1"/>
          </p:cNvSpPr>
          <p:nvPr/>
        </p:nvSpPr>
        <p:spPr bwMode="auto">
          <a:xfrm>
            <a:off x="27769503" y="35353314"/>
            <a:ext cx="12797225" cy="51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spcAft>
                <a:spcPts val="600"/>
              </a:spcAft>
              <a:buClr>
                <a:srgbClr val="8E0000"/>
              </a:buClr>
            </a:pPr>
            <a:r>
              <a:rPr lang="en-US" sz="2600" b="1" dirty="0">
                <a:solidFill>
                  <a:srgbClr val="8E0000"/>
                </a:solidFill>
                <a:effectLst/>
                <a:latin typeface="Quattrocento Sans" panose="020B0502050000020003" pitchFamily="34" charset="0"/>
                <a:cs typeface="Arial" panose="020B0604020202020204" pitchFamily="34" charset="0"/>
              </a:rPr>
              <a:t>Conference Papers</a:t>
            </a:r>
          </a:p>
          <a:p>
            <a:pPr marL="276225" indent="-276225"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"Enhancing Blockage Detection and Handover on 60 GHz Networks with P4 Programmable Data Planes", IEEE </a:t>
            </a:r>
            <a:r>
              <a:rPr lang="en-US" sz="2400" dirty="0" err="1">
                <a:effectLst/>
                <a:latin typeface="Quattrocento Sans" panose="020B0502050000020003" pitchFamily="34" charset="0"/>
                <a:cs typeface="Arial" panose="020B0604020202020204" pitchFamily="34" charset="0"/>
              </a:rPr>
              <a:t>BlackSeaCom</a:t>
            </a:r>
            <a:r>
              <a:rPr lang="en-US" sz="2400" dirty="0">
                <a:effectLst/>
                <a:latin typeface="Quattrocento Sans" panose="020B0502050000020003" pitchFamily="34" charset="0"/>
                <a:cs typeface="Arial" panose="020B0604020202020204" pitchFamily="34" charset="0"/>
              </a:rPr>
              <a:t>, Istanbul, Turkey, Jul. 2023.</a:t>
            </a:r>
          </a:p>
          <a:p>
            <a:pPr marL="276225" indent="-276225"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“Understanding the Performance of TCP BBRv2 using FABRIC", IEEE </a:t>
            </a:r>
            <a:r>
              <a:rPr lang="en-US" sz="2400" dirty="0" err="1">
                <a:effectLst/>
                <a:latin typeface="Quattrocento Sans" panose="020B0502050000020003" pitchFamily="34" charset="0"/>
                <a:cs typeface="Arial" panose="020B0604020202020204" pitchFamily="34" charset="0"/>
              </a:rPr>
              <a:t>BlackSeaCom</a:t>
            </a:r>
            <a:r>
              <a:rPr lang="en-US" sz="2400" dirty="0">
                <a:effectLst/>
                <a:latin typeface="Quattrocento Sans" panose="020B0502050000020003" pitchFamily="34" charset="0"/>
                <a:cs typeface="Arial" panose="020B0604020202020204" pitchFamily="34" charset="0"/>
              </a:rPr>
              <a:t>, Istanbul, Turkey, Jul. 2023.</a:t>
            </a:r>
          </a:p>
          <a:p>
            <a:pPr marL="276225" indent="-276225"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"Effective DGA Family Classification using a Hybrid Shallow and Deep Packet Inspection Technique on P4 Programmable Switches,“ IEEE ICC 2023, Rome, Italy, Jun. 2023.</a:t>
            </a:r>
          </a:p>
          <a:p>
            <a:pPr marL="276225" indent="-276225"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"P4CCI: P4-based Online TCP Congestion Control Algorithm Identification for Traffic Separation", IEEE ICC, Rome, Italy, Jun. 2023.</a:t>
            </a:r>
          </a:p>
          <a:p>
            <a:pPr marL="276225" indent="-276225"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"Enabling P4 Hands-on Training in an Academic Cloud", International Workshop on Test and Evaluation of Programmable Networks, Marina del Rey, CA, May 2022.</a:t>
            </a:r>
          </a:p>
          <a:p>
            <a:pPr algn="just">
              <a:spcAft>
                <a:spcPts val="200"/>
              </a:spcAft>
              <a:buClr>
                <a:srgbClr val="8E0000"/>
              </a:buClr>
            </a:pPr>
            <a:r>
              <a:rPr lang="en-US" sz="2400" b="1" dirty="0">
                <a:solidFill>
                  <a:srgbClr val="8E0000"/>
                </a:solidFill>
                <a:effectLst/>
                <a:latin typeface="Quattrocento Sans" panose="020B0502050000020003" pitchFamily="34" charset="0"/>
                <a:cs typeface="Arial" panose="020B0604020202020204" pitchFamily="34" charset="0"/>
              </a:rPr>
              <a:t>Book</a:t>
            </a:r>
          </a:p>
          <a:p>
            <a:pPr marL="342900" indent="-342900" algn="just">
              <a:spcAft>
                <a:spcPts val="200"/>
              </a:spcAft>
              <a:buClr>
                <a:srgbClr val="8E0000"/>
              </a:buClr>
              <a:buFont typeface="Arial" panose="020B0604020202020204" pitchFamily="34" charset="0"/>
              <a:buChar char="•"/>
            </a:pPr>
            <a:r>
              <a:rPr lang="en-US" sz="2400" dirty="0">
                <a:effectLst/>
                <a:latin typeface="Quattrocento Sans" panose="020B0502050000020003" pitchFamily="34" charset="0"/>
                <a:cs typeface="Arial" panose="020B0604020202020204" pitchFamily="34" charset="0"/>
              </a:rPr>
              <a:t>"High-Speed Networks: A Tutorial (Practical Networking)", 1st Edition, Springer, 2022.</a:t>
            </a:r>
          </a:p>
        </p:txBody>
      </p:sp>
      <p:pic>
        <p:nvPicPr>
          <p:cNvPr id="119" name="Picture 118">
            <a:extLst>
              <a:ext uri="{FF2B5EF4-FFF2-40B4-BE49-F238E27FC236}">
                <a16:creationId xmlns:a16="http://schemas.microsoft.com/office/drawing/2014/main" id="{5DEB6663-B998-4844-FA74-C4525D9BCC69}"/>
              </a:ext>
            </a:extLst>
          </p:cNvPr>
          <p:cNvPicPr>
            <a:picLocks noChangeAspect="1"/>
          </p:cNvPicPr>
          <p:nvPr/>
        </p:nvPicPr>
        <p:blipFill>
          <a:blip r:embed="rId18"/>
          <a:stretch>
            <a:fillRect/>
          </a:stretch>
        </p:blipFill>
        <p:spPr>
          <a:xfrm>
            <a:off x="28111493" y="26443041"/>
            <a:ext cx="10700413" cy="3445313"/>
          </a:xfrm>
          <a:prstGeom prst="rect">
            <a:avLst/>
          </a:prstGeom>
          <a:ln>
            <a:solidFill>
              <a:schemeClr val="bg1">
                <a:lumMod val="50000"/>
              </a:schemeClr>
            </a:solidFill>
          </a:ln>
        </p:spPr>
      </p:pic>
      <p:sp>
        <p:nvSpPr>
          <p:cNvPr id="120" name="TextBox 19">
            <a:extLst>
              <a:ext uri="{FF2B5EF4-FFF2-40B4-BE49-F238E27FC236}">
                <a16:creationId xmlns:a16="http://schemas.microsoft.com/office/drawing/2014/main" id="{AF2F286C-BCB4-AED6-A199-41ED8A189FEE}"/>
              </a:ext>
            </a:extLst>
          </p:cNvPr>
          <p:cNvSpPr txBox="1">
            <a:spLocks noChangeArrowheads="1"/>
          </p:cNvSpPr>
          <p:nvPr/>
        </p:nvSpPr>
        <p:spPr bwMode="auto">
          <a:xfrm>
            <a:off x="34806604" y="22913623"/>
            <a:ext cx="3466481" cy="139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05" tIns="42852" rIns="85705" bIns="42852">
            <a:spAutoFit/>
          </a:bodyPr>
          <a:lstStyle>
            <a:defPPr>
              <a:defRPr kern="1200" smtId="4294967295"/>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r">
              <a:lnSpc>
                <a:spcPct val="110000"/>
              </a:lnSpc>
              <a:spcAft>
                <a:spcPts val="600"/>
              </a:spcAft>
              <a:buClr>
                <a:srgbClr val="8E0000"/>
              </a:buClr>
            </a:pPr>
            <a:r>
              <a:rPr lang="en-US" sz="2600" dirty="0">
                <a:effectLst/>
                <a:latin typeface="Quattrocento Sans" panose="020B0502050000020003" pitchFamily="34" charset="0"/>
                <a:cs typeface="Arial" panose="020B0604020202020204" pitchFamily="34" charset="0"/>
              </a:rPr>
              <a:t>Book, High-Speed Networks w/ virtual labs</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4.0"/>
  <p:tag name="AS_VERSION" val="16.9.0.0"/>
  <p:tag name="MAKESIGNSTEMPLATE" val="ponderingpeacock|09-2018"/>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5A1244B708FF478772D9F5BE92EA81" ma:contentTypeVersion="12" ma:contentTypeDescription="Create a new document." ma:contentTypeScope="" ma:versionID="ef82babfd6a87b1b7feeea62825a313b">
  <xsd:schema xmlns:xsd="http://www.w3.org/2001/XMLSchema" xmlns:xs="http://www.w3.org/2001/XMLSchema" xmlns:p="http://schemas.microsoft.com/office/2006/metadata/properties" xmlns:ns3="0e4f2584-2fae-42b4-b977-142c5a2a3cc9" xmlns:ns4="4d62a9a3-2ad3-4c4a-963b-51ff34f52dba" targetNamespace="http://schemas.microsoft.com/office/2006/metadata/properties" ma:root="true" ma:fieldsID="a63f099aa2e7595213fa8dcb9381ecc2" ns3:_="" ns4:_="">
    <xsd:import namespace="0e4f2584-2fae-42b4-b977-142c5a2a3cc9"/>
    <xsd:import namespace="4d62a9a3-2ad3-4c4a-963b-51ff34f52d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f2584-2fae-42b4-b977-142c5a2a3c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62a9a3-2ad3-4c4a-963b-51ff34f52d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8B9D93-2181-4C1B-BE06-E15C2576BD8C}">
  <ds:schemaRefs>
    <ds:schemaRef ds:uri="http://schemas.microsoft.com/sharepoint/v3/contenttype/forms"/>
  </ds:schemaRefs>
</ds:datastoreItem>
</file>

<file path=customXml/itemProps2.xml><?xml version="1.0" encoding="utf-8"?>
<ds:datastoreItem xmlns:ds="http://schemas.openxmlformats.org/officeDocument/2006/customXml" ds:itemID="{91E93652-C284-4C65-9CC6-08B0F791E30E}">
  <ds:schemaRefs>
    <ds:schemaRef ds:uri="http://schemas.microsoft.com/office/2006/metadata/properties"/>
    <ds:schemaRef ds:uri="http://schemas.microsoft.com/office/infopath/2007/PartnerControls"/>
    <ds:schemaRef ds:uri="0e4f2584-2fae-42b4-b977-142c5a2a3cc9"/>
    <ds:schemaRef ds:uri="http://schemas.microsoft.com/office/2006/documentManagement/types"/>
    <ds:schemaRef ds:uri="http://purl.org/dc/dcmitype/"/>
    <ds:schemaRef ds:uri="http://purl.org/dc/terms/"/>
    <ds:schemaRef ds:uri="http://www.w3.org/XML/1998/namespace"/>
    <ds:schemaRef ds:uri="http://schemas.openxmlformats.org/package/2006/metadata/core-properties"/>
    <ds:schemaRef ds:uri="4d62a9a3-2ad3-4c4a-963b-51ff34f52dba"/>
    <ds:schemaRef ds:uri="http://purl.org/dc/elements/1.1/"/>
  </ds:schemaRefs>
</ds:datastoreItem>
</file>

<file path=customXml/itemProps3.xml><?xml version="1.0" encoding="utf-8"?>
<ds:datastoreItem xmlns:ds="http://schemas.openxmlformats.org/officeDocument/2006/customXml" ds:itemID="{CAE235FB-D347-497E-8BFC-EDEF0B1708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f2584-2fae-42b4-b977-142c5a2a3cc9"/>
    <ds:schemaRef ds:uri="4d62a9a3-2ad3-4c4a-963b-51ff34f52d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6910</TotalTime>
  <Words>1366</Words>
  <Application>Microsoft Office PowerPoint</Application>
  <PresentationFormat>Custom</PresentationFormat>
  <Paragraphs>125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Quattrocento</vt:lpstr>
      <vt:lpstr>Times New Roman</vt:lpstr>
      <vt:lpstr>Wingdings</vt:lpstr>
      <vt:lpstr>Quattrocento Sans</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a scientific poster</dc:title>
  <dc:subject>Free Poster Presentation Example</dc:subject>
  <dc:creator>Graphicsland/MakeSigns.com</dc:creator>
  <cp:keywords>scientific, research, template, custom, poster, presentation, symposium, printing, PowerPoint, create, design, example, sample, download</cp:keywords>
  <dc:description>This is a free template from MakeSigns.com to help you create the perfect scientific poster.</dc:description>
  <cp:lastModifiedBy>Crichigno Benitez, Jorge</cp:lastModifiedBy>
  <cp:revision>137</cp:revision>
  <cp:lastPrinted>2000-08-03T00:31:24Z</cp:lastPrinted>
  <dcterms:modified xsi:type="dcterms:W3CDTF">2023-09-21T17:24:27Z</dcterms:modified>
  <cp:category>research posters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0x010100BB5A1244B708FF478772D9F5BE92EA81</vt:lpwstr>
  </property>
</Properties>
</file>