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handoutMasterIdLst>
    <p:handoutMasterId r:id="rId23"/>
  </p:handoutMasterIdLst>
  <p:sldIdLst>
    <p:sldId id="365" r:id="rId2"/>
    <p:sldId id="407" r:id="rId3"/>
    <p:sldId id="408" r:id="rId4"/>
    <p:sldId id="1211" r:id="rId5"/>
    <p:sldId id="334" r:id="rId6"/>
    <p:sldId id="1213" r:id="rId7"/>
    <p:sldId id="333" r:id="rId8"/>
    <p:sldId id="1227" r:id="rId9"/>
    <p:sldId id="1231" r:id="rId10"/>
    <p:sldId id="1226" r:id="rId11"/>
    <p:sldId id="1228" r:id="rId12"/>
    <p:sldId id="1229" r:id="rId13"/>
    <p:sldId id="1215" r:id="rId14"/>
    <p:sldId id="1219" r:id="rId15"/>
    <p:sldId id="1222" r:id="rId16"/>
    <p:sldId id="1225" r:id="rId17"/>
    <p:sldId id="1232" r:id="rId18"/>
    <p:sldId id="1233" r:id="rId19"/>
    <p:sldId id="1234" r:id="rId20"/>
    <p:sldId id="35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FDC"/>
    <a:srgbClr val="FAE8E6"/>
    <a:srgbClr val="4473C5"/>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618033-CDF0-4ED9-8226-5326EF663ABB}" v="2" dt="2022-06-12T16:59:55.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314" autoAdjust="0"/>
  </p:normalViewPr>
  <p:slideViewPr>
    <p:cSldViewPr snapToGrid="0" snapToObjects="1">
      <p:cViewPr varScale="1">
        <p:scale>
          <a:sx n="75" d="100"/>
          <a:sy n="75" d="100"/>
        </p:scale>
        <p:origin x="1085"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2" d="100"/>
          <a:sy n="62" d="100"/>
        </p:scale>
        <p:origin x="2299"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583E93-7F06-4FD5-ADA4-45262C6273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925901-863E-43FB-9F23-CCCDED5D22E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467944-E7CD-4CBF-B52C-CFDA3DC45EC0}" type="datetimeFigureOut">
              <a:rPr lang="en-US" smtClean="0"/>
              <a:t>6/12/2022</a:t>
            </a:fld>
            <a:endParaRPr lang="en-US"/>
          </a:p>
        </p:txBody>
      </p:sp>
      <p:sp>
        <p:nvSpPr>
          <p:cNvPr id="4" name="Footer Placeholder 3">
            <a:extLst>
              <a:ext uri="{FF2B5EF4-FFF2-40B4-BE49-F238E27FC236}">
                <a16:creationId xmlns:a16="http://schemas.microsoft.com/office/drawing/2014/main" id="{623A2B97-BDDF-466E-9AE1-031669AAB6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F9AFE7E-F29A-4A0A-827D-3961508E42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D6D75D-FDCD-4C30-A01B-6DBB2744A6E9}" type="slidenum">
              <a:rPr lang="en-US" smtClean="0"/>
              <a:t>‹#›</a:t>
            </a:fld>
            <a:endParaRPr lang="en-US"/>
          </a:p>
        </p:txBody>
      </p:sp>
    </p:spTree>
    <p:extLst>
      <p:ext uri="{BB962C8B-B14F-4D97-AF65-F5344CB8AC3E}">
        <p14:creationId xmlns:p14="http://schemas.microsoft.com/office/powerpoint/2010/main" val="4045409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0682D-FD54-284A-B7C8-2FCD4798133C}" type="datetimeFigureOut">
              <a:rPr lang="en-US" smtClean="0"/>
              <a:t>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F9C84-074E-E141-A3FD-46DE87E4CC01}" type="slidenum">
              <a:rPr lang="en-US" smtClean="0"/>
              <a:t>‹#›</a:t>
            </a:fld>
            <a:endParaRPr lang="en-US"/>
          </a:p>
        </p:txBody>
      </p:sp>
    </p:spTree>
    <p:extLst>
      <p:ext uri="{BB962C8B-B14F-4D97-AF65-F5344CB8AC3E}">
        <p14:creationId xmlns:p14="http://schemas.microsoft.com/office/powerpoint/2010/main" val="139138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7550" y="1"/>
            <a:ext cx="10984850" cy="888999"/>
          </a:xfrm>
        </p:spPr>
        <p:txBody>
          <a:bodyPr>
            <a:normAutofit/>
          </a:bodyPr>
          <a:lstStyle>
            <a:lvl1pPr algn="l">
              <a:defRPr sz="3800">
                <a:latin typeface="Arial" panose="020B0604020202020204" pitchFamily="34" charset="0"/>
                <a:cs typeface="Arial" panose="020B0604020202020204" pitchFamily="34" charset="0"/>
              </a:defRPr>
            </a:lvl1pPr>
          </a:lstStyle>
          <a:p>
            <a:r>
              <a:rPr lang="en-US" dirty="0"/>
              <a:t>Click to edit Master title style</a:t>
            </a:r>
          </a:p>
        </p:txBody>
      </p:sp>
      <p:sp>
        <p:nvSpPr>
          <p:cNvPr id="7" name="Rectangle 6"/>
          <p:cNvSpPr/>
          <p:nvPr userDrawn="1"/>
        </p:nvSpPr>
        <p:spPr>
          <a:xfrm>
            <a:off x="839972" y="1435395"/>
            <a:ext cx="10558130" cy="329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97550" y="1028700"/>
            <a:ext cx="10984850" cy="4800599"/>
          </a:xfrm>
        </p:spPr>
        <p:txBody>
          <a:bodyPr/>
          <a:lstStyle>
            <a:lvl1pPr algn="just">
              <a:lnSpc>
                <a:spcPct val="100000"/>
              </a:lnSpc>
              <a:spcBef>
                <a:spcPts val="300"/>
              </a:spcBef>
              <a:spcAft>
                <a:spcPts val="300"/>
              </a:spcAft>
              <a:defRPr sz="2200">
                <a:latin typeface="Arial" panose="020B0604020202020204" pitchFamily="34" charset="0"/>
                <a:cs typeface="Arial" panose="020B0604020202020204" pitchFamily="34" charset="0"/>
              </a:defRPr>
            </a:lvl1pPr>
            <a:lvl2pPr algn="just">
              <a:spcAft>
                <a:spcPts val="200"/>
              </a:spcAft>
              <a:defRPr sz="1800">
                <a:latin typeface="Arial" panose="020B0604020202020204" pitchFamily="34" charset="0"/>
                <a:cs typeface="Arial" panose="020B0604020202020204" pitchFamily="34" charset="0"/>
              </a:defRPr>
            </a:lvl2pPr>
            <a:lvl3pPr algn="just">
              <a:spcAft>
                <a:spcPts val="200"/>
              </a:spcAft>
              <a:defRPr/>
            </a:lvl3pPr>
            <a:lvl4pPr algn="just">
              <a:spcAft>
                <a:spcPts val="200"/>
              </a:spcAft>
              <a:defRPr sz="1200">
                <a:latin typeface="Arial" panose="020B0604020202020204" pitchFamily="34" charset="0"/>
                <a:cs typeface="Arial" panose="020B0604020202020204" pitchFamily="34" charset="0"/>
              </a:defRPr>
            </a:lvl4pPr>
            <a:lvl5pPr algn="just">
              <a:spcAft>
                <a:spcPts val="200"/>
              </a:spcAft>
              <a:defRPr sz="1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4A268889-C088-4D9F-A378-39E724A36B87}"/>
              </a:ext>
            </a:extLst>
          </p:cNvPr>
          <p:cNvSpPr>
            <a:spLocks noGrp="1"/>
          </p:cNvSpPr>
          <p:nvPr>
            <p:ph type="ftr" sz="quarter" idx="11"/>
          </p:nvPr>
        </p:nvSpPr>
        <p:spPr>
          <a:xfrm>
            <a:off x="175491" y="6459784"/>
            <a:ext cx="2881745" cy="365125"/>
          </a:xfrm>
          <a:prstGeom prst="rect">
            <a:avLst/>
          </a:prstGeom>
        </p:spPr>
        <p:txBody>
          <a:bodyPr/>
          <a:lstStyle>
            <a:lvl1pPr algn="l">
              <a:defRPr/>
            </a:lvl1pPr>
          </a:lstStyle>
          <a:p>
            <a:r>
              <a:rPr lang="en-US"/>
              <a:t>Alternative Definitions of SDN</a:t>
            </a:r>
            <a:endParaRPr lang="en-US" dirty="0"/>
          </a:p>
        </p:txBody>
      </p:sp>
      <p:sp>
        <p:nvSpPr>
          <p:cNvPr id="10" name="Slide Number Placeholder 5">
            <a:extLst>
              <a:ext uri="{FF2B5EF4-FFF2-40B4-BE49-F238E27FC236}">
                <a16:creationId xmlns:a16="http://schemas.microsoft.com/office/drawing/2014/main" id="{6564972F-81E4-47C1-8110-0800DB019655}"/>
              </a:ext>
            </a:extLst>
          </p:cNvPr>
          <p:cNvSpPr>
            <a:spLocks noGrp="1"/>
          </p:cNvSpPr>
          <p:nvPr>
            <p:ph type="sldNum" sz="quarter" idx="12"/>
          </p:nvPr>
        </p:nvSpPr>
        <p:spPr>
          <a:xfrm>
            <a:off x="10704484" y="6459783"/>
            <a:ext cx="1312025" cy="365125"/>
          </a:xfrm>
        </p:spPr>
        <p:txBody>
          <a:bodyPr/>
          <a:lstStyle/>
          <a:p>
            <a:fld id="{38C60F48-EAB5-A54D-B834-7AA360F30939}" type="slidenum">
              <a:rPr lang="en-US" smtClean="0"/>
              <a:t>‹#›</a:t>
            </a:fld>
            <a:endParaRPr lang="en-US"/>
          </a:p>
        </p:txBody>
      </p:sp>
    </p:spTree>
    <p:extLst>
      <p:ext uri="{BB962C8B-B14F-4D97-AF65-F5344CB8AC3E}">
        <p14:creationId xmlns:p14="http://schemas.microsoft.com/office/powerpoint/2010/main" val="195791053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12436" y="6459785"/>
            <a:ext cx="2927928" cy="365125"/>
          </a:xfrm>
          <a:prstGeom prst="rect">
            <a:avLst/>
          </a:prstGeom>
        </p:spPr>
        <p:txBody>
          <a:bodyPr vert="horz" lIns="91440" tIns="45720" rIns="91440" bIns="45720" rtlCol="0" anchor="ctr"/>
          <a:lstStyle>
            <a:lvl1pPr algn="l">
              <a:defRPr sz="900" cap="none" baseline="0">
                <a:solidFill>
                  <a:srgbClr val="FFFFFF"/>
                </a:solidFill>
              </a:defRPr>
            </a:lvl1pPr>
          </a:lstStyle>
          <a:p>
            <a:r>
              <a:rPr lang="en-US"/>
              <a:t>Alternative Definitions of SDN</a:t>
            </a:r>
            <a:endParaRPr lang="en-US" dirty="0"/>
          </a:p>
        </p:txBody>
      </p:sp>
      <p:sp>
        <p:nvSpPr>
          <p:cNvPr id="6" name="Slide Number Placeholder 5"/>
          <p:cNvSpPr>
            <a:spLocks noGrp="1"/>
          </p:cNvSpPr>
          <p:nvPr>
            <p:ph type="sldNum" sz="quarter" idx="4"/>
          </p:nvPr>
        </p:nvSpPr>
        <p:spPr>
          <a:xfrm>
            <a:off x="10667539"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C60F48-EAB5-A54D-B834-7AA360F30939}" type="slidenum">
              <a:rPr lang="en-US" smtClean="0"/>
              <a:t>‹#›</a:t>
            </a:fld>
            <a:endParaRPr lang="en-US"/>
          </a:p>
        </p:txBody>
      </p:sp>
      <p:cxnSp>
        <p:nvCxnSpPr>
          <p:cNvPr id="10" name="Straight Connector 9"/>
          <p:cNvCxnSpPr>
            <a:cxnSpLocks/>
          </p:cNvCxnSpPr>
          <p:nvPr/>
        </p:nvCxnSpPr>
        <p:spPr>
          <a:xfrm>
            <a:off x="1097280" y="1737845"/>
            <a:ext cx="1006321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569"/>
      </p:ext>
    </p:extLst>
  </p:cSld>
  <p:clrMap bg1="lt1" tx1="dk1" bg2="lt2" tx2="dk2" accent1="accent1" accent2="accent2" accent3="accent3" accent4="accent4" accent5="accent5" accent6="accent6" hlink="hlink" folHlink="folHlink"/>
  <p:sldLayoutIdLst>
    <p:sldLayoutId id="2147483674" r:id="rId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ce.sc.edu/cyberinfra/"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mw6dv8ma" TargetMode="Externa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4f9wfbuc" TargetMode="Externa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4f9wfbuc"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hyperlink" Target="https://tinyurl.com/4mbj3z4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2ew277rs"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3a48wvtu" TargetMode="Externa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tinyurl.com/3a48wvtu"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mw6dv8ma" TargetMode="Externa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inyurl.com/mw6dv8ma" TargetMode="External"/><Relationship Id="rId1" Type="http://schemas.openxmlformats.org/officeDocument/2006/relationships/slideLayout" Target="../slideLayouts/slideLayout1.xml"/><Relationship Id="rId6" Type="http://schemas.openxmlformats.org/officeDocument/2006/relationships/image" Target="../media/image17.emf"/><Relationship Id="rId5" Type="http://schemas.openxmlformats.org/officeDocument/2006/relationships/package" Target="../embeddings/Microsoft_Visio_Drawing.vsdx"/><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CB6F61B-8E09-4038-BC83-0CC5D32873CA}"/>
              </a:ext>
            </a:extLst>
          </p:cNvPr>
          <p:cNvSpPr>
            <a:spLocks noGrp="1"/>
          </p:cNvSpPr>
          <p:nvPr>
            <p:ph type="sldNum" sz="quarter" idx="12"/>
          </p:nvPr>
        </p:nvSpPr>
        <p:spPr/>
        <p:txBody>
          <a:bodyPr/>
          <a:lstStyle/>
          <a:p>
            <a:fld id="{38C60F48-EAB5-A54D-B834-7AA360F30939}" type="slidenum">
              <a:rPr lang="en-US" smtClean="0"/>
              <a:t>1</a:t>
            </a:fld>
            <a:endParaRPr lang="en-US"/>
          </a:p>
        </p:txBody>
      </p:sp>
      <p:sp>
        <p:nvSpPr>
          <p:cNvPr id="2" name="Rectangle 1">
            <a:extLst>
              <a:ext uri="{FF2B5EF4-FFF2-40B4-BE49-F238E27FC236}">
                <a16:creationId xmlns:a16="http://schemas.microsoft.com/office/drawing/2014/main" id="{0D1F3A99-91F5-44A2-9A29-778E2BCA2F9C}"/>
              </a:ext>
            </a:extLst>
          </p:cNvPr>
          <p:cNvSpPr/>
          <p:nvPr/>
        </p:nvSpPr>
        <p:spPr>
          <a:xfrm>
            <a:off x="1524000" y="703385"/>
            <a:ext cx="9180484" cy="472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0" i="0" dirty="0">
                <a:solidFill>
                  <a:srgbClr val="FFFFFF"/>
                </a:solidFill>
                <a:effectLst/>
                <a:latin typeface="Roboto" panose="02000000000000000000" pitchFamily="2" charset="0"/>
              </a:rPr>
              <a:t>Cyberinfrastructure Lab </a:t>
            </a:r>
          </a:p>
          <a:p>
            <a:pPr algn="ctr"/>
            <a:r>
              <a:rPr lang="en-US" sz="3200" b="0" i="0" dirty="0">
                <a:solidFill>
                  <a:srgbClr val="FFFFFF"/>
                </a:solidFill>
                <a:effectLst/>
                <a:latin typeface="Roboto" panose="02000000000000000000" pitchFamily="2" charset="0"/>
              </a:rPr>
              <a:t>University of South Carolina</a:t>
            </a:r>
          </a:p>
          <a:p>
            <a:pPr algn="ctr"/>
            <a:r>
              <a:rPr lang="en-US" sz="25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http://ce.sc.edu/cyberinfra/</a:t>
            </a:r>
            <a:r>
              <a:rPr lang="en-US" sz="3200" dirty="0">
                <a:solidFill>
                  <a:schemeClr val="bg1"/>
                </a:solidFill>
                <a:latin typeface="Roboto" panose="02000000000000000000" pitchFamily="2" charset="0"/>
                <a:cs typeface="Arial" panose="020B0604020202020204" pitchFamily="34" charset="0"/>
              </a:rPr>
              <a:t> </a:t>
            </a:r>
            <a:endParaRPr lang="en-US" sz="3000" dirty="0">
              <a:solidFill>
                <a:schemeClr val="bg1"/>
              </a:solidFill>
              <a:latin typeface="Arial" panose="020B0604020202020204" pitchFamily="34" charset="0"/>
              <a:cs typeface="Arial" panose="020B0604020202020204" pitchFamily="34" charset="0"/>
            </a:endParaRPr>
          </a:p>
          <a:p>
            <a:pPr algn="ctr"/>
            <a:endParaRPr lang="en-US" sz="3000" dirty="0">
              <a:latin typeface="Arial" panose="020B0604020202020204" pitchFamily="34" charset="0"/>
              <a:cs typeface="Arial" panose="020B0604020202020204" pitchFamily="34" charset="0"/>
            </a:endParaRPr>
          </a:p>
          <a:p>
            <a:pPr algn="ctr"/>
            <a:r>
              <a:rPr lang="en-US" sz="2300" dirty="0">
                <a:latin typeface="Arial" panose="020B0604020202020204" pitchFamily="34" charset="0"/>
                <a:cs typeface="Arial" panose="020B0604020202020204" pitchFamily="34" charset="0"/>
              </a:rPr>
              <a:t>Department of Integrated Information Technology (IIT)</a:t>
            </a:r>
          </a:p>
          <a:p>
            <a:pPr algn="ctr"/>
            <a:r>
              <a:rPr lang="en-US" sz="2300" dirty="0">
                <a:latin typeface="Arial" panose="020B0604020202020204" pitchFamily="34" charset="0"/>
                <a:cs typeface="Arial" panose="020B0604020202020204" pitchFamily="34" charset="0"/>
              </a:rPr>
              <a:t>College of Engineering and Computing (CEC)</a:t>
            </a:r>
          </a:p>
          <a:p>
            <a:pPr algn="ctr"/>
            <a:endParaRPr lang="en-US" sz="2300" dirty="0">
              <a:latin typeface="Arial" panose="020B0604020202020204" pitchFamily="34" charset="0"/>
              <a:cs typeface="Arial" panose="020B0604020202020204" pitchFamily="34" charset="0"/>
            </a:endParaRPr>
          </a:p>
          <a:p>
            <a:pPr algn="ctr"/>
            <a:r>
              <a:rPr lang="en-US" sz="2300" dirty="0">
                <a:latin typeface="Arial" panose="020B0604020202020204" pitchFamily="34" charset="0"/>
                <a:cs typeface="Arial" panose="020B0604020202020204" pitchFamily="34" charset="0"/>
              </a:rPr>
              <a:t>Jorge Crichigno, Elie </a:t>
            </a:r>
            <a:r>
              <a:rPr lang="en-US" sz="2300" dirty="0" err="1">
                <a:latin typeface="Arial" panose="020B0604020202020204" pitchFamily="34" charset="0"/>
                <a:cs typeface="Arial" panose="020B0604020202020204" pitchFamily="34" charset="0"/>
              </a:rPr>
              <a:t>Kfoury</a:t>
            </a:r>
            <a:endParaRPr lang="en-US" sz="2300" dirty="0">
              <a:latin typeface="Arial" panose="020B0604020202020204" pitchFamily="34" charset="0"/>
              <a:cs typeface="Arial" panose="020B0604020202020204" pitchFamily="34" charset="0"/>
            </a:endParaRPr>
          </a:p>
          <a:p>
            <a:pPr algn="ctr"/>
            <a:r>
              <a:rPr lang="en-US" sz="2300" dirty="0">
                <a:latin typeface="Arial" panose="020B0604020202020204" pitchFamily="34" charset="0"/>
                <a:cs typeface="Arial" panose="020B0604020202020204" pitchFamily="34" charset="0"/>
              </a:rPr>
              <a:t>Monday June 13, 2022 – IIT Conference Room</a:t>
            </a:r>
          </a:p>
          <a:p>
            <a:pPr algn="ct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6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https://tinyurl.com/mw6dv8ma</a:t>
            </a:r>
            <a:endParaRPr lang="en-US" dirty="0"/>
          </a:p>
          <a:p>
            <a:pPr marL="578358" lvl="1" indent="-285750">
              <a:spcBef>
                <a:spcPts val="600"/>
              </a:spcBef>
              <a:spcAft>
                <a:spcPts val="0"/>
              </a:spcAft>
              <a:buClr>
                <a:schemeClr val="accent2"/>
              </a:buClr>
              <a:buFont typeface="Wingdings" panose="05000000000000000000" pitchFamily="2" charset="2"/>
              <a:buChar char="Ø"/>
            </a:pPr>
            <a:r>
              <a:rPr lang="en-US" dirty="0"/>
              <a:t>Approximately 100 internships per year</a:t>
            </a:r>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10</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3 – </a:t>
            </a:r>
            <a:r>
              <a:rPr lang="en-US" dirty="0" err="1"/>
              <a:t>Cybertraining</a:t>
            </a:r>
            <a:r>
              <a:rPr lang="en-US" dirty="0"/>
              <a:t> High-Speed Networks</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015084"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graphicFrame>
        <p:nvGraphicFramePr>
          <p:cNvPr id="8" name="Table 11">
            <a:extLst>
              <a:ext uri="{FF2B5EF4-FFF2-40B4-BE49-F238E27FC236}">
                <a16:creationId xmlns:a16="http://schemas.microsoft.com/office/drawing/2014/main" id="{8C68EE2E-CC22-B363-1340-35DA4CCC79F9}"/>
              </a:ext>
            </a:extLst>
          </p:cNvPr>
          <p:cNvGraphicFramePr>
            <a:graphicFrameLocks noGrp="1"/>
          </p:cNvGraphicFramePr>
          <p:nvPr/>
        </p:nvGraphicFramePr>
        <p:xfrm>
          <a:off x="5392144" y="2436141"/>
          <a:ext cx="6514196" cy="3708400"/>
        </p:xfrm>
        <a:graphic>
          <a:graphicData uri="http://schemas.openxmlformats.org/drawingml/2006/table">
            <a:tbl>
              <a:tblPr firstRow="1" bandRow="1">
                <a:tableStyleId>{5C22544A-7EE6-4342-B048-85BDC9FD1C3A}</a:tableStyleId>
              </a:tblPr>
              <a:tblGrid>
                <a:gridCol w="2011191">
                  <a:extLst>
                    <a:ext uri="{9D8B030D-6E8A-4147-A177-3AD203B41FA5}">
                      <a16:colId xmlns:a16="http://schemas.microsoft.com/office/drawing/2014/main" val="3635548510"/>
                    </a:ext>
                  </a:extLst>
                </a:gridCol>
                <a:gridCol w="4503005">
                  <a:extLst>
                    <a:ext uri="{9D8B030D-6E8A-4147-A177-3AD203B41FA5}">
                      <a16:colId xmlns:a16="http://schemas.microsoft.com/office/drawing/2014/main" val="2571764118"/>
                    </a:ext>
                  </a:extLst>
                </a:gridCol>
              </a:tblGrid>
              <a:tr h="370840">
                <a:tc>
                  <a:txBody>
                    <a:bodyPr/>
                    <a:lstStyle/>
                    <a:p>
                      <a:pPr algn="ctr"/>
                      <a:r>
                        <a:rPr lang="en-US" sz="1600" dirty="0"/>
                        <a:t>Name</a:t>
                      </a:r>
                    </a:p>
                  </a:txBody>
                  <a:tcPr>
                    <a:solidFill>
                      <a:schemeClr val="accent2"/>
                    </a:solidFill>
                  </a:tcPr>
                </a:tc>
                <a:tc>
                  <a:txBody>
                    <a:bodyPr/>
                    <a:lstStyle/>
                    <a:p>
                      <a:pPr algn="ctr"/>
                      <a:r>
                        <a:rPr lang="en-US" sz="1600" dirty="0"/>
                        <a:t>Position</a:t>
                      </a:r>
                    </a:p>
                  </a:txBody>
                  <a:tcPr>
                    <a:solidFill>
                      <a:schemeClr val="accent2"/>
                    </a:solidFill>
                  </a:tcPr>
                </a:tc>
                <a:extLst>
                  <a:ext uri="{0D108BD9-81ED-4DB2-BD59-A6C34878D82A}">
                    <a16:rowId xmlns:a16="http://schemas.microsoft.com/office/drawing/2014/main" val="2743305944"/>
                  </a:ext>
                </a:extLst>
              </a:tr>
              <a:tr h="370840">
                <a:tc>
                  <a:txBody>
                    <a:bodyPr/>
                    <a:lstStyle/>
                    <a:p>
                      <a:r>
                        <a:rPr lang="en-US" sz="1600" dirty="0"/>
                        <a:t>Ty Love-Baker </a:t>
                      </a:r>
                    </a:p>
                  </a:txBody>
                  <a:tcPr/>
                </a:tc>
                <a:tc>
                  <a:txBody>
                    <a:bodyPr/>
                    <a:lstStyle/>
                    <a:p>
                      <a:r>
                        <a:rPr lang="en-US" sz="1600" dirty="0"/>
                        <a:t>2nd Lt. at United States Marine Corps, DC</a:t>
                      </a:r>
                    </a:p>
                  </a:txBody>
                  <a:tcPr/>
                </a:tc>
                <a:extLst>
                  <a:ext uri="{0D108BD9-81ED-4DB2-BD59-A6C34878D82A}">
                    <a16:rowId xmlns:a16="http://schemas.microsoft.com/office/drawing/2014/main" val="3293702283"/>
                  </a:ext>
                </a:extLst>
              </a:tr>
              <a:tr h="370840">
                <a:tc>
                  <a:txBody>
                    <a:bodyPr/>
                    <a:lstStyle/>
                    <a:p>
                      <a:r>
                        <a:rPr lang="en-US" sz="1600" dirty="0"/>
                        <a:t>Dakota McDaniel</a:t>
                      </a:r>
                    </a:p>
                  </a:txBody>
                  <a:tcPr/>
                </a:tc>
                <a:tc>
                  <a:txBody>
                    <a:bodyPr/>
                    <a:lstStyle/>
                    <a:p>
                      <a:r>
                        <a:rPr lang="en-US" sz="1600" dirty="0"/>
                        <a:t>Information Security Analyst at Lowe's </a:t>
                      </a:r>
                    </a:p>
                  </a:txBody>
                  <a:tcPr/>
                </a:tc>
                <a:extLst>
                  <a:ext uri="{0D108BD9-81ED-4DB2-BD59-A6C34878D82A}">
                    <a16:rowId xmlns:a16="http://schemas.microsoft.com/office/drawing/2014/main" val="4131302781"/>
                  </a:ext>
                </a:extLst>
              </a:tr>
              <a:tr h="370840">
                <a:tc>
                  <a:txBody>
                    <a:bodyPr/>
                    <a:lstStyle/>
                    <a:p>
                      <a:r>
                        <a:rPr lang="en-US" sz="1600" dirty="0"/>
                        <a:t>Lauren Waddell</a:t>
                      </a:r>
                    </a:p>
                  </a:txBody>
                  <a:tcPr/>
                </a:tc>
                <a:tc>
                  <a:txBody>
                    <a:bodyPr/>
                    <a:lstStyle/>
                    <a:p>
                      <a:r>
                        <a:rPr lang="en-US" sz="1600" dirty="0"/>
                        <a:t>IT Specialist, SC Department of Insurance</a:t>
                      </a:r>
                    </a:p>
                  </a:txBody>
                  <a:tcPr/>
                </a:tc>
                <a:extLst>
                  <a:ext uri="{0D108BD9-81ED-4DB2-BD59-A6C34878D82A}">
                    <a16:rowId xmlns:a16="http://schemas.microsoft.com/office/drawing/2014/main" val="3088468784"/>
                  </a:ext>
                </a:extLst>
              </a:tr>
              <a:tr h="370840">
                <a:tc>
                  <a:txBody>
                    <a:bodyPr/>
                    <a:lstStyle/>
                    <a:p>
                      <a:r>
                        <a:rPr lang="en-US" sz="1600" dirty="0"/>
                        <a:t>Josue Hernandez</a:t>
                      </a:r>
                    </a:p>
                  </a:txBody>
                  <a:tcPr/>
                </a:tc>
                <a:tc>
                  <a:txBody>
                    <a:bodyPr/>
                    <a:lstStyle/>
                    <a:p>
                      <a:r>
                        <a:rPr lang="en-US" sz="1600" dirty="0"/>
                        <a:t>Technical Solution Specialist at IBM</a:t>
                      </a:r>
                    </a:p>
                  </a:txBody>
                  <a:tcPr/>
                </a:tc>
                <a:extLst>
                  <a:ext uri="{0D108BD9-81ED-4DB2-BD59-A6C34878D82A}">
                    <a16:rowId xmlns:a16="http://schemas.microsoft.com/office/drawing/2014/main" val="1053845032"/>
                  </a:ext>
                </a:extLst>
              </a:tr>
              <a:tr h="370840">
                <a:tc>
                  <a:txBody>
                    <a:bodyPr/>
                    <a:lstStyle/>
                    <a:p>
                      <a:r>
                        <a:rPr lang="en-US" sz="1600" dirty="0"/>
                        <a:t>Kyle </a:t>
                      </a:r>
                      <a:r>
                        <a:rPr lang="en-US" sz="1600" dirty="0" err="1"/>
                        <a:t>Radzak</a:t>
                      </a:r>
                      <a:endParaRPr lang="en-US" sz="1600" dirty="0"/>
                    </a:p>
                  </a:txBody>
                  <a:tcPr/>
                </a:tc>
                <a:tc>
                  <a:txBody>
                    <a:bodyPr/>
                    <a:lstStyle/>
                    <a:p>
                      <a:r>
                        <a:rPr lang="en-US" sz="1600" dirty="0"/>
                        <a:t>IT Specialist at Lowe's Companies</a:t>
                      </a:r>
                    </a:p>
                  </a:txBody>
                  <a:tcPr/>
                </a:tc>
                <a:extLst>
                  <a:ext uri="{0D108BD9-81ED-4DB2-BD59-A6C34878D82A}">
                    <a16:rowId xmlns:a16="http://schemas.microsoft.com/office/drawing/2014/main" val="1173925730"/>
                  </a:ext>
                </a:extLst>
              </a:tr>
              <a:tr h="370840">
                <a:tc>
                  <a:txBody>
                    <a:bodyPr/>
                    <a:lstStyle/>
                    <a:p>
                      <a:r>
                        <a:rPr lang="en-US" sz="1600" dirty="0"/>
                        <a:t>Nathan </a:t>
                      </a:r>
                      <a:r>
                        <a:rPr lang="en-US" sz="1600" dirty="0" err="1"/>
                        <a:t>Bohmer</a:t>
                      </a:r>
                      <a:endParaRPr lang="en-US" sz="1600" dirty="0"/>
                    </a:p>
                  </a:txBody>
                  <a:tcPr/>
                </a:tc>
                <a:tc>
                  <a:txBody>
                    <a:bodyPr/>
                    <a:lstStyle/>
                    <a:p>
                      <a:r>
                        <a:rPr lang="en-US" sz="1600" dirty="0"/>
                        <a:t>Project Coordinator at Black Box Networks</a:t>
                      </a:r>
                    </a:p>
                  </a:txBody>
                  <a:tcPr/>
                </a:tc>
                <a:extLst>
                  <a:ext uri="{0D108BD9-81ED-4DB2-BD59-A6C34878D82A}">
                    <a16:rowId xmlns:a16="http://schemas.microsoft.com/office/drawing/2014/main" val="4133195816"/>
                  </a:ext>
                </a:extLst>
              </a:tr>
              <a:tr h="370840">
                <a:tc>
                  <a:txBody>
                    <a:bodyPr/>
                    <a:lstStyle/>
                    <a:p>
                      <a:r>
                        <a:rPr lang="en-US" sz="1600" dirty="0"/>
                        <a:t>Brad Wilson</a:t>
                      </a:r>
                    </a:p>
                  </a:txBody>
                  <a:tcPr/>
                </a:tc>
                <a:tc>
                  <a:txBody>
                    <a:bodyPr/>
                    <a:lstStyle/>
                    <a:p>
                      <a:r>
                        <a:rPr lang="en-US" sz="1600" dirty="0"/>
                        <a:t>IT Intern Savannah River National Lab</a:t>
                      </a:r>
                    </a:p>
                  </a:txBody>
                  <a:tcPr/>
                </a:tc>
                <a:extLst>
                  <a:ext uri="{0D108BD9-81ED-4DB2-BD59-A6C34878D82A}">
                    <a16:rowId xmlns:a16="http://schemas.microsoft.com/office/drawing/2014/main" val="265925911"/>
                  </a:ext>
                </a:extLst>
              </a:tr>
              <a:tr h="370840">
                <a:tc>
                  <a:txBody>
                    <a:bodyPr/>
                    <a:lstStyle/>
                    <a:p>
                      <a:r>
                        <a:rPr lang="en-US" sz="1600" dirty="0"/>
                        <a:t>Zach Fowler</a:t>
                      </a:r>
                    </a:p>
                  </a:txBody>
                  <a:tcPr/>
                </a:tc>
                <a:tc>
                  <a:txBody>
                    <a:bodyPr/>
                    <a:lstStyle/>
                    <a:p>
                      <a:r>
                        <a:rPr lang="en-US" sz="1600" dirty="0"/>
                        <a:t>IT Intern at Blue Cross Blue Shield</a:t>
                      </a:r>
                    </a:p>
                  </a:txBody>
                  <a:tcPr/>
                </a:tc>
                <a:extLst>
                  <a:ext uri="{0D108BD9-81ED-4DB2-BD59-A6C34878D82A}">
                    <a16:rowId xmlns:a16="http://schemas.microsoft.com/office/drawing/2014/main" val="3665709367"/>
                  </a:ext>
                </a:extLst>
              </a:tr>
              <a:tr h="370840">
                <a:tc>
                  <a:txBody>
                    <a:bodyPr/>
                    <a:lstStyle/>
                    <a:p>
                      <a:r>
                        <a:rPr lang="en-US" sz="1600" dirty="0"/>
                        <a:t>Nathan Long</a:t>
                      </a:r>
                    </a:p>
                  </a:txBody>
                  <a:tcPr/>
                </a:tc>
                <a:tc>
                  <a:txBody>
                    <a:bodyPr/>
                    <a:lstStyle/>
                    <a:p>
                      <a:r>
                        <a:rPr lang="en-US" sz="1600" dirty="0"/>
                        <a:t>Technology Analyst at AIG</a:t>
                      </a:r>
                    </a:p>
                  </a:txBody>
                  <a:tcPr/>
                </a:tc>
                <a:extLst>
                  <a:ext uri="{0D108BD9-81ED-4DB2-BD59-A6C34878D82A}">
                    <a16:rowId xmlns:a16="http://schemas.microsoft.com/office/drawing/2014/main" val="1226549069"/>
                  </a:ext>
                </a:extLst>
              </a:tr>
            </a:tbl>
          </a:graphicData>
        </a:graphic>
      </p:graphicFrame>
      <p:sp>
        <p:nvSpPr>
          <p:cNvPr id="2" name="TextBox 1">
            <a:extLst>
              <a:ext uri="{FF2B5EF4-FFF2-40B4-BE49-F238E27FC236}">
                <a16:creationId xmlns:a16="http://schemas.microsoft.com/office/drawing/2014/main" id="{03CDE87B-78F7-0DBA-E67A-FEFED1E7D08C}"/>
              </a:ext>
            </a:extLst>
          </p:cNvPr>
          <p:cNvSpPr txBox="1"/>
          <p:nvPr/>
        </p:nvSpPr>
        <p:spPr>
          <a:xfrm>
            <a:off x="7899991" y="2094021"/>
            <a:ext cx="1909497" cy="323165"/>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Internship examples</a:t>
            </a:r>
          </a:p>
        </p:txBody>
      </p:sp>
      <p:sp>
        <p:nvSpPr>
          <p:cNvPr id="10" name="TextBox 9">
            <a:extLst>
              <a:ext uri="{FF2B5EF4-FFF2-40B4-BE49-F238E27FC236}">
                <a16:creationId xmlns:a16="http://schemas.microsoft.com/office/drawing/2014/main" id="{FCBAB0EF-BEB9-888B-9912-9BAA70D67B27}"/>
              </a:ext>
            </a:extLst>
          </p:cNvPr>
          <p:cNvSpPr txBox="1"/>
          <p:nvPr/>
        </p:nvSpPr>
        <p:spPr>
          <a:xfrm>
            <a:off x="402618" y="3428999"/>
            <a:ext cx="4451553" cy="267765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just"/>
            <a:r>
              <a:rPr lang="en-US" sz="1400" b="0" i="0" dirty="0">
                <a:solidFill>
                  <a:srgbClr val="201F1E"/>
                </a:solidFill>
                <a:effectLst/>
                <a:latin typeface="Arial" panose="020B0604020202020204" pitchFamily="34" charset="0"/>
                <a:cs typeface="Arial" panose="020B0604020202020204" pitchFamily="34" charset="0"/>
              </a:rPr>
              <a:t>“I learned vital cybersecurity skills, such as creating policies with Application Identification rules, generating traffic to ensure security policies are operating appropriately, and reading logs to understand where traffic is traversing the network. The </a:t>
            </a:r>
            <a:r>
              <a:rPr lang="en-US" sz="1400" b="1" i="0" dirty="0">
                <a:solidFill>
                  <a:srgbClr val="201F1E"/>
                </a:solidFill>
                <a:effectLst/>
                <a:latin typeface="Arial" panose="020B0604020202020204" pitchFamily="34" charset="0"/>
                <a:cs typeface="Arial" panose="020B0604020202020204" pitchFamily="34" charset="0"/>
              </a:rPr>
              <a:t>skills I learned during my ONR project were very similar to those skills needed to become part of the Networking/Perimeter team at Savanna River National Laboratory (SRNL)</a:t>
            </a:r>
            <a:r>
              <a:rPr lang="en-US" sz="1400" dirty="0">
                <a:solidFill>
                  <a:srgbClr val="201F1E"/>
                </a:solidFill>
                <a:latin typeface="Arial" panose="020B0604020202020204" pitchFamily="34" charset="0"/>
                <a:cs typeface="Arial" panose="020B0604020202020204" pitchFamily="34" charset="0"/>
              </a:rPr>
              <a:t>… a</a:t>
            </a:r>
            <a:r>
              <a:rPr lang="en-US" sz="1400" b="0" i="0" dirty="0">
                <a:solidFill>
                  <a:srgbClr val="201F1E"/>
                </a:solidFill>
                <a:effectLst/>
                <a:latin typeface="Arial" panose="020B0604020202020204" pitchFamily="34" charset="0"/>
                <a:cs typeface="Arial" panose="020B0604020202020204" pitchFamily="34" charset="0"/>
              </a:rPr>
              <a:t>s a result of my experience and previous internship at SRNL </a:t>
            </a:r>
            <a:r>
              <a:rPr lang="en-US" sz="1400" b="1" i="0" dirty="0">
                <a:solidFill>
                  <a:srgbClr val="201F1E"/>
                </a:solidFill>
                <a:effectLst/>
                <a:latin typeface="Arial" panose="020B0604020202020204" pitchFamily="34" charset="0"/>
                <a:cs typeface="Arial" panose="020B0604020202020204" pitchFamily="34" charset="0"/>
              </a:rPr>
              <a:t>I was offered a full-time position contingent upon my graduation in May 2022”</a:t>
            </a:r>
            <a:r>
              <a:rPr lang="en-US" sz="1400" b="0" i="0" dirty="0">
                <a:solidFill>
                  <a:srgbClr val="201F1E"/>
                </a:solidFill>
                <a:effectLst/>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ADCCDE4-D97C-108D-7F31-4681B80933C2}"/>
              </a:ext>
            </a:extLst>
          </p:cNvPr>
          <p:cNvSpPr txBox="1"/>
          <p:nvPr/>
        </p:nvSpPr>
        <p:spPr>
          <a:xfrm>
            <a:off x="413330" y="3075872"/>
            <a:ext cx="2180149" cy="323165"/>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Brad Wilson, IT student</a:t>
            </a:r>
          </a:p>
        </p:txBody>
      </p:sp>
      <p:pic>
        <p:nvPicPr>
          <p:cNvPr id="15" name="Picture 14">
            <a:extLst>
              <a:ext uri="{FF2B5EF4-FFF2-40B4-BE49-F238E27FC236}">
                <a16:creationId xmlns:a16="http://schemas.microsoft.com/office/drawing/2014/main" id="{D01FB702-3893-8FE0-0A3C-059980AD8705}"/>
              </a:ext>
            </a:extLst>
          </p:cNvPr>
          <p:cNvPicPr>
            <a:picLocks noChangeAspect="1"/>
          </p:cNvPicPr>
          <p:nvPr/>
        </p:nvPicPr>
        <p:blipFill>
          <a:blip r:embed="rId4"/>
          <a:stretch>
            <a:fillRect/>
          </a:stretch>
        </p:blipFill>
        <p:spPr>
          <a:xfrm>
            <a:off x="2917419" y="1986974"/>
            <a:ext cx="1564331" cy="130232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87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984850"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https://tinyurl.com/4f9wfbuc</a:t>
            </a:r>
            <a:endParaRPr lang="en-US" dirty="0"/>
          </a:p>
          <a:p>
            <a:pPr marL="584708" lvl="1" indent="-292100">
              <a:spcBef>
                <a:spcPts val="600"/>
              </a:spcBef>
              <a:buClr>
                <a:schemeClr val="accent2"/>
              </a:buClr>
              <a:buFont typeface="Wingdings" panose="05000000000000000000" pitchFamily="2" charset="2"/>
              <a:buChar char="Ø"/>
            </a:pPr>
            <a:r>
              <a:rPr lang="en-US" dirty="0"/>
              <a:t>Develop a multi-state distributed cloud to support teaching, research, and training</a:t>
            </a:r>
          </a:p>
          <a:p>
            <a:pPr marL="584708" lvl="1" indent="-292100">
              <a:spcBef>
                <a:spcPts val="600"/>
              </a:spcBef>
              <a:buClr>
                <a:schemeClr val="accent2"/>
              </a:buClr>
              <a:buFont typeface="Wingdings" panose="05000000000000000000" pitchFamily="2" charset="2"/>
              <a:buChar char="Ø"/>
            </a:pPr>
            <a:r>
              <a:rPr lang="en-US" dirty="0"/>
              <a:t>2+2+2 program (HS + College + University) </a:t>
            </a:r>
          </a:p>
          <a:p>
            <a:pPr marL="584708" lvl="1" indent="-292100">
              <a:spcBef>
                <a:spcPts val="600"/>
              </a:spcBef>
              <a:buClr>
                <a:schemeClr val="accent2"/>
              </a:buClr>
              <a:buFont typeface="Wingdings" panose="05000000000000000000" pitchFamily="2" charset="2"/>
              <a:buChar char="Ø"/>
            </a:pPr>
            <a:r>
              <a:rPr lang="en-US" dirty="0"/>
              <a:t>The distributed cloud seamlessly pools resources from four data centers: University of South Carolina (SC), Network Development Group (IL), Stanly Community College (NC), Idaho National Lab (ID)</a:t>
            </a:r>
          </a:p>
          <a:p>
            <a:pPr marL="584708" lvl="1" indent="-292100">
              <a:spcBef>
                <a:spcPts val="600"/>
              </a:spcBef>
              <a:buClr>
                <a:schemeClr val="accent2"/>
              </a:buClr>
              <a:buFont typeface="Wingdings" panose="05000000000000000000" pitchFamily="2" charset="2"/>
              <a:buChar char="Ø"/>
            </a:pPr>
            <a:r>
              <a:rPr lang="en-US" dirty="0"/>
              <a:t>The platform </a:t>
            </a:r>
            <a:r>
              <a:rPr lang="en-US"/>
              <a:t>supports hundreds </a:t>
            </a:r>
            <a:r>
              <a:rPr lang="en-US" dirty="0"/>
              <a:t>of organizations</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11</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4 – Advanced Tech Education</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775103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0" name="Picture 9">
            <a:extLst>
              <a:ext uri="{FF2B5EF4-FFF2-40B4-BE49-F238E27FC236}">
                <a16:creationId xmlns:a16="http://schemas.microsoft.com/office/drawing/2014/main" id="{8E313154-9E45-6C1A-A678-1FCDEA984C31}"/>
              </a:ext>
            </a:extLst>
          </p:cNvPr>
          <p:cNvPicPr>
            <a:picLocks noChangeAspect="1"/>
          </p:cNvPicPr>
          <p:nvPr/>
        </p:nvPicPr>
        <p:blipFill>
          <a:blip r:embed="rId4"/>
          <a:stretch>
            <a:fillRect/>
          </a:stretch>
        </p:blipFill>
        <p:spPr>
          <a:xfrm>
            <a:off x="3729926" y="3120421"/>
            <a:ext cx="4720096" cy="3259114"/>
          </a:xfrm>
          <a:prstGeom prst="rect">
            <a:avLst/>
          </a:prstGeom>
        </p:spPr>
      </p:pic>
    </p:spTree>
    <p:extLst>
      <p:ext uri="{BB962C8B-B14F-4D97-AF65-F5344CB8AC3E}">
        <p14:creationId xmlns:p14="http://schemas.microsoft.com/office/powerpoint/2010/main" val="3958635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984850"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https://tinyurl.com/4f9wfbuc</a:t>
            </a:r>
            <a:endParaRPr lang="en-US" dirty="0"/>
          </a:p>
          <a:p>
            <a:pPr marL="584708" lvl="1" indent="-292100">
              <a:spcBef>
                <a:spcPts val="600"/>
              </a:spcBef>
              <a:buClr>
                <a:schemeClr val="accent2"/>
              </a:buClr>
              <a:buFont typeface="Wingdings" panose="05000000000000000000" pitchFamily="2" charset="2"/>
              <a:buChar char="Ø"/>
            </a:pPr>
            <a:r>
              <a:rPr lang="en-US" dirty="0"/>
              <a:t>A platform tailored for research and education</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12</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a:t>Project 4 </a:t>
            </a:r>
            <a:r>
              <a:rPr lang="en-US" dirty="0"/>
              <a:t>– Advanced Tech Education</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7751035"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graphicFrame>
        <p:nvGraphicFramePr>
          <p:cNvPr id="8" name="Table 7">
            <a:extLst>
              <a:ext uri="{FF2B5EF4-FFF2-40B4-BE49-F238E27FC236}">
                <a16:creationId xmlns:a16="http://schemas.microsoft.com/office/drawing/2014/main" id="{4BA52296-9B51-1FC7-4276-B75A805E2FDA}"/>
              </a:ext>
            </a:extLst>
          </p:cNvPr>
          <p:cNvGraphicFramePr>
            <a:graphicFrameLocks noGrp="1"/>
          </p:cNvGraphicFramePr>
          <p:nvPr/>
        </p:nvGraphicFramePr>
        <p:xfrm>
          <a:off x="728363" y="1983414"/>
          <a:ext cx="10723222" cy="3485256"/>
        </p:xfrm>
        <a:graphic>
          <a:graphicData uri="http://schemas.openxmlformats.org/drawingml/2006/table">
            <a:tbl>
              <a:tblPr firstRow="1" firstCol="1" bandRow="1">
                <a:tableStyleId>{5C22544A-7EE6-4342-B048-85BDC9FD1C3A}</a:tableStyleId>
              </a:tblPr>
              <a:tblGrid>
                <a:gridCol w="2296632">
                  <a:extLst>
                    <a:ext uri="{9D8B030D-6E8A-4147-A177-3AD203B41FA5}">
                      <a16:colId xmlns:a16="http://schemas.microsoft.com/office/drawing/2014/main" val="2337941111"/>
                    </a:ext>
                  </a:extLst>
                </a:gridCol>
                <a:gridCol w="8426590">
                  <a:extLst>
                    <a:ext uri="{9D8B030D-6E8A-4147-A177-3AD203B41FA5}">
                      <a16:colId xmlns:a16="http://schemas.microsoft.com/office/drawing/2014/main" val="3511401167"/>
                    </a:ext>
                  </a:extLst>
                </a:gridCol>
              </a:tblGrid>
              <a:tr h="406298">
                <a:tc>
                  <a:txBody>
                    <a:bodyPr/>
                    <a:lstStyle/>
                    <a:p>
                      <a:pPr marL="0" marR="0" algn="ctr">
                        <a:lnSpc>
                          <a:spcPct val="107000"/>
                        </a:lnSpc>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Feature</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chemeClr val="accent2"/>
                    </a:solidFill>
                  </a:tcPr>
                </a:tc>
                <a:tc>
                  <a:txBody>
                    <a:bodyPr/>
                    <a:lstStyle/>
                    <a:p>
                      <a:pPr marL="0" marR="0" algn="ctr">
                        <a:lnSpc>
                          <a:spcPct val="107000"/>
                        </a:lnSpc>
                        <a:spcBef>
                          <a:spcPts val="0"/>
                        </a:spcBef>
                        <a:spcAft>
                          <a:spcPts val="0"/>
                        </a:spcAft>
                      </a:pPr>
                      <a:r>
                        <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Comments</a:t>
                      </a:r>
                    </a:p>
                  </a:txBody>
                  <a:tcPr marL="68580" marR="68580" marT="0" marB="0" anchor="b">
                    <a:solidFill>
                      <a:schemeClr val="accent2"/>
                    </a:solidFill>
                  </a:tcPr>
                </a:tc>
                <a:extLst>
                  <a:ext uri="{0D108BD9-81ED-4DB2-BD59-A6C34878D82A}">
                    <a16:rowId xmlns:a16="http://schemas.microsoft.com/office/drawing/2014/main" val="4254456641"/>
                  </a:ext>
                </a:extLst>
              </a:tr>
              <a:tr h="330153">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Allocation of resources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chemeClr val="accent2">
                        <a:lumMod val="20000"/>
                        <a:lumOff val="80000"/>
                      </a:schemeClr>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Pod granularity</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chemeClr val="accent2">
                        <a:lumMod val="20000"/>
                        <a:lumOff val="80000"/>
                      </a:schemeClr>
                    </a:solidFill>
                  </a:tcPr>
                </a:tc>
                <a:extLst>
                  <a:ext uri="{0D108BD9-81ED-4DB2-BD59-A6C34878D82A}">
                    <a16:rowId xmlns:a16="http://schemas.microsoft.com/office/drawing/2014/main" val="704298383"/>
                  </a:ext>
                </a:extLst>
              </a:tr>
              <a:tr h="348904">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Custom pods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Easy to create custom pods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extLst>
                  <a:ext uri="{0D108BD9-81ED-4DB2-BD59-A6C34878D82A}">
                    <a16:rowId xmlns:a16="http://schemas.microsoft.com/office/drawing/2014/main" val="734160859"/>
                  </a:ext>
                </a:extLst>
              </a:tr>
              <a:tr h="367785">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Cost</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8DFDC"/>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Cost-effective when used extensively</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8DFDC"/>
                    </a:solidFill>
                  </a:tcPr>
                </a:tc>
                <a:extLst>
                  <a:ext uri="{0D108BD9-81ED-4DB2-BD59-A6C34878D82A}">
                    <a16:rowId xmlns:a16="http://schemas.microsoft.com/office/drawing/2014/main" val="1766297645"/>
                  </a:ext>
                </a:extLst>
              </a:tr>
              <a:tr h="335111">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Presentation layer</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cs typeface="Arial" panose="020B0604020202020204" pitchFamily="34" charset="0"/>
                        </a:rPr>
                        <a:t>Topology is graphically presented to the learner using a regular browser </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solidFill>
                      <a:srgbClr val="FAE8E6"/>
                    </a:solidFill>
                  </a:tcPr>
                </a:tc>
                <a:extLst>
                  <a:ext uri="{0D108BD9-81ED-4DB2-BD59-A6C34878D82A}">
                    <a16:rowId xmlns:a16="http://schemas.microsoft.com/office/drawing/2014/main" val="243513354"/>
                  </a:ext>
                </a:extLst>
              </a:tr>
              <a:tr h="403132">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Time sharing </a:t>
                      </a:r>
                    </a:p>
                  </a:txBody>
                  <a:tcPr marL="68580" marR="68580" marT="0" marB="0" anchor="b">
                    <a:solidFill>
                      <a:srgbClr val="F8DFDC"/>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We control who can access resources; easy to implement time-sharing policies</a:t>
                      </a:r>
                    </a:p>
                  </a:txBody>
                  <a:tcPr marL="68580" marR="68580" marT="0" marB="0" anchor="b">
                    <a:solidFill>
                      <a:srgbClr val="F8DFDC"/>
                    </a:solidFill>
                  </a:tcPr>
                </a:tc>
                <a:extLst>
                  <a:ext uri="{0D108BD9-81ED-4DB2-BD59-A6C34878D82A}">
                    <a16:rowId xmlns:a16="http://schemas.microsoft.com/office/drawing/2014/main" val="1590970090"/>
                  </a:ext>
                </a:extLst>
              </a:tr>
              <a:tr h="330775">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IP addresses</a:t>
                      </a: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Pods (and learners) can have the same topology and IP addresses (overlapping)</a:t>
                      </a:r>
                    </a:p>
                  </a:txBody>
                  <a:tcPr marL="68580" marR="68580" marT="0" marB="0" anchor="b">
                    <a:solidFill>
                      <a:srgbClr val="FAE8E6"/>
                    </a:solidFill>
                  </a:tcPr>
                </a:tc>
                <a:extLst>
                  <a:ext uri="{0D108BD9-81ED-4DB2-BD59-A6C34878D82A}">
                    <a16:rowId xmlns:a16="http://schemas.microsoft.com/office/drawing/2014/main" val="3879278400"/>
                  </a:ext>
                </a:extLst>
              </a:tr>
              <a:tr h="465590">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Functional realism</a:t>
                      </a:r>
                    </a:p>
                  </a:txBody>
                  <a:tcPr marL="68580" marR="68580" marT="0" marB="0" anchor="b">
                    <a:solidFill>
                      <a:srgbClr val="F8DFDC"/>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Virtual labs have the same functionality as hardware and execute the same code </a:t>
                      </a:r>
                    </a:p>
                  </a:txBody>
                  <a:tcPr marL="68580" marR="68580" marT="0" marB="0" anchor="b">
                    <a:solidFill>
                      <a:srgbClr val="F8DFDC"/>
                    </a:solidFill>
                  </a:tcPr>
                </a:tc>
                <a:extLst>
                  <a:ext uri="{0D108BD9-81ED-4DB2-BD59-A6C34878D82A}">
                    <a16:rowId xmlns:a16="http://schemas.microsoft.com/office/drawing/2014/main" val="441011798"/>
                  </a:ext>
                </a:extLst>
              </a:tr>
              <a:tr h="497508">
                <a:tc>
                  <a:txBody>
                    <a:bodyPr/>
                    <a:lstStyle/>
                    <a:p>
                      <a:pPr marL="0" marR="0">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Traffic realism </a:t>
                      </a:r>
                    </a:p>
                  </a:txBody>
                  <a:tcPr marL="68580" marR="68580" marT="0" marB="0" anchor="b">
                    <a:solidFill>
                      <a:srgbClr val="FAE8E6"/>
                    </a:solidFill>
                  </a:tcPr>
                </a:tc>
                <a:tc>
                  <a:txBody>
                    <a:bodyPr/>
                    <a:lstStyle/>
                    <a:p>
                      <a:pPr marL="0" marR="0" algn="l">
                        <a:lnSpc>
                          <a:spcPct val="107000"/>
                        </a:lnSpc>
                        <a:spcBef>
                          <a:spcPts val="0"/>
                        </a:spcBef>
                        <a:spcAft>
                          <a:spcPts val="0"/>
                        </a:spcAft>
                      </a:pPr>
                      <a:r>
                        <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Devices generate/receive real, interactive network traffic to/from the Internet</a:t>
                      </a:r>
                    </a:p>
                  </a:txBody>
                  <a:tcPr marL="68580" marR="68580" marT="0" marB="0" anchor="b">
                    <a:solidFill>
                      <a:srgbClr val="FAE8E6"/>
                    </a:solidFill>
                  </a:tcPr>
                </a:tc>
                <a:extLst>
                  <a:ext uri="{0D108BD9-81ED-4DB2-BD59-A6C34878D82A}">
                    <a16:rowId xmlns:a16="http://schemas.microsoft.com/office/drawing/2014/main" val="573140108"/>
                  </a:ext>
                </a:extLst>
              </a:tr>
            </a:tbl>
          </a:graphicData>
        </a:graphic>
      </p:graphicFrame>
    </p:spTree>
    <p:extLst>
      <p:ext uri="{BB962C8B-B14F-4D97-AF65-F5344CB8AC3E}">
        <p14:creationId xmlns:p14="http://schemas.microsoft.com/office/powerpoint/2010/main" val="63896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40271" lvl="1" indent="-347663">
              <a:spcBef>
                <a:spcPts val="600"/>
              </a:spcBef>
              <a:spcAft>
                <a:spcPts val="0"/>
              </a:spcAft>
              <a:buClr>
                <a:schemeClr val="accent2"/>
              </a:buClr>
              <a:buFont typeface="+mj-lt"/>
              <a:buAutoNum type="arabicPeriod"/>
            </a:pPr>
            <a:r>
              <a:rPr lang="en-US" dirty="0"/>
              <a:t>Develop a cybersecurity concentration</a:t>
            </a:r>
          </a:p>
          <a:p>
            <a:pPr marL="347663" indent="-347663">
              <a:spcBef>
                <a:spcPts val="600"/>
              </a:spcBef>
              <a:spcAft>
                <a:spcPts val="0"/>
              </a:spcAft>
              <a:buClr>
                <a:schemeClr val="accent2"/>
              </a:buClr>
              <a:buFont typeface="Arial" panose="020B0604020202020204" pitchFamily="34" charset="0"/>
              <a:buChar char="•"/>
            </a:pPr>
            <a:endParaRPr lang="en-US" dirty="0"/>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13</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8" name="Picture 7">
            <a:extLst>
              <a:ext uri="{FF2B5EF4-FFF2-40B4-BE49-F238E27FC236}">
                <a16:creationId xmlns:a16="http://schemas.microsoft.com/office/drawing/2014/main" id="{5CEDB29E-A319-CA11-FA2E-1AF9381C112D}"/>
              </a:ext>
            </a:extLst>
          </p:cNvPr>
          <p:cNvPicPr>
            <a:picLocks noChangeAspect="1"/>
          </p:cNvPicPr>
          <p:nvPr/>
        </p:nvPicPr>
        <p:blipFill>
          <a:blip r:embed="rId3"/>
          <a:stretch>
            <a:fillRect/>
          </a:stretch>
        </p:blipFill>
        <p:spPr>
          <a:xfrm>
            <a:off x="3710514" y="2194135"/>
            <a:ext cx="4758921" cy="3450498"/>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0A35A71-18DF-015D-1688-4455616A3B09}"/>
              </a:ext>
            </a:extLst>
          </p:cNvPr>
          <p:cNvSpPr txBox="1"/>
          <p:nvPr/>
        </p:nvSpPr>
        <p:spPr>
          <a:xfrm>
            <a:off x="4591279" y="5644633"/>
            <a:ext cx="3318831" cy="369331"/>
          </a:xfrm>
          <a:prstGeom prst="rect">
            <a:avLst/>
          </a:prstGeom>
          <a:noFill/>
        </p:spPr>
        <p:txBody>
          <a:bodyPr wrap="square">
            <a:spAutoFit/>
          </a:bodyPr>
          <a:lstStyle/>
          <a:p>
            <a:r>
              <a:rPr lang="en-US" dirty="0">
                <a:solidFill>
                  <a:schemeClr val="tx1">
                    <a:lumMod val="65000"/>
                    <a:lumOff val="35000"/>
                  </a:schemeClr>
                </a:solidFill>
                <a:hlinkClick r:id="rId4">
                  <a:extLst>
                    <a:ext uri="{A12FA001-AC4F-418D-AE19-62706E023703}">
                      <ahyp:hlinkClr xmlns:ahyp="http://schemas.microsoft.com/office/drawing/2018/hyperlinkcolor" val="tx"/>
                    </a:ext>
                  </a:extLst>
                </a:hlinkClick>
              </a:rPr>
              <a:t>https://tinyurl.com/4mbj3z4k</a:t>
            </a:r>
            <a:endParaRPr lang="en-US" dirty="0">
              <a:solidFill>
                <a:schemeClr val="tx1">
                  <a:lumMod val="65000"/>
                  <a:lumOff val="35000"/>
                </a:schemeClr>
              </a:solidFill>
            </a:endParaRPr>
          </a:p>
        </p:txBody>
      </p:sp>
    </p:spTree>
    <p:extLst>
      <p:ext uri="{BB962C8B-B14F-4D97-AF65-F5344CB8AC3E}">
        <p14:creationId xmlns:p14="http://schemas.microsoft.com/office/powerpoint/2010/main" val="2910542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40271" lvl="1" indent="-347663">
              <a:spcBef>
                <a:spcPts val="600"/>
              </a:spcBef>
              <a:spcAft>
                <a:spcPts val="0"/>
              </a:spcAft>
              <a:buClr>
                <a:schemeClr val="accent2"/>
              </a:buClr>
              <a:buFont typeface="+mj-lt"/>
              <a:buAutoNum type="arabicPeriod" startAt="2"/>
            </a:pPr>
            <a:r>
              <a:rPr lang="en-US" dirty="0"/>
              <a:t>Establish an Undergraduate Research Program in Applied Cybersecurity</a:t>
            </a:r>
          </a:p>
          <a:p>
            <a:pPr marL="347663" indent="-347663">
              <a:spcBef>
                <a:spcPts val="600"/>
              </a:spcBef>
              <a:spcAft>
                <a:spcPts val="0"/>
              </a:spcAft>
              <a:buClr>
                <a:schemeClr val="accent2"/>
              </a:buClr>
              <a:buFont typeface="Arial" panose="020B0604020202020204" pitchFamily="34" charset="0"/>
              <a:buChar char="•"/>
            </a:pPr>
            <a:endParaRPr lang="en-US" dirty="0"/>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14</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10" name="TextBox 9">
            <a:extLst>
              <a:ext uri="{FF2B5EF4-FFF2-40B4-BE49-F238E27FC236}">
                <a16:creationId xmlns:a16="http://schemas.microsoft.com/office/drawing/2014/main" id="{9698E1E8-5809-FEE0-BCE1-4EEC89E642BF}"/>
              </a:ext>
            </a:extLst>
          </p:cNvPr>
          <p:cNvSpPr txBox="1"/>
          <p:nvPr/>
        </p:nvSpPr>
        <p:spPr>
          <a:xfrm>
            <a:off x="1181657" y="1758243"/>
            <a:ext cx="10297046" cy="323165"/>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Participants include ROTC cadets (Navy, Army, Air Force), Veterans, and students from CS, IT, IS, Cyber Intelligence</a:t>
            </a:r>
          </a:p>
        </p:txBody>
      </p:sp>
      <p:graphicFrame>
        <p:nvGraphicFramePr>
          <p:cNvPr id="11" name="Table 10">
            <a:extLst>
              <a:ext uri="{FF2B5EF4-FFF2-40B4-BE49-F238E27FC236}">
                <a16:creationId xmlns:a16="http://schemas.microsoft.com/office/drawing/2014/main" id="{47E55A98-34D9-2D38-C973-98B25B4D6A1C}"/>
              </a:ext>
            </a:extLst>
          </p:cNvPr>
          <p:cNvGraphicFramePr>
            <a:graphicFrameLocks noGrp="1"/>
          </p:cNvGraphicFramePr>
          <p:nvPr>
            <p:extLst>
              <p:ext uri="{D42A27DB-BD31-4B8C-83A1-F6EECF244321}">
                <p14:modId xmlns:p14="http://schemas.microsoft.com/office/powerpoint/2010/main" val="2767889394"/>
              </p:ext>
            </p:extLst>
          </p:nvPr>
        </p:nvGraphicFramePr>
        <p:xfrm>
          <a:off x="2021218" y="2460569"/>
          <a:ext cx="8137514" cy="3381664"/>
        </p:xfrm>
        <a:graphic>
          <a:graphicData uri="http://schemas.openxmlformats.org/drawingml/2006/table">
            <a:tbl>
              <a:tblPr firstRow="1" firstCol="1" bandRow="1">
                <a:tableStyleId>{5C22544A-7EE6-4342-B048-85BDC9FD1C3A}</a:tableStyleId>
              </a:tblPr>
              <a:tblGrid>
                <a:gridCol w="1903227">
                  <a:extLst>
                    <a:ext uri="{9D8B030D-6E8A-4147-A177-3AD203B41FA5}">
                      <a16:colId xmlns:a16="http://schemas.microsoft.com/office/drawing/2014/main" val="1437292959"/>
                    </a:ext>
                  </a:extLst>
                </a:gridCol>
                <a:gridCol w="6234287">
                  <a:extLst>
                    <a:ext uri="{9D8B030D-6E8A-4147-A177-3AD203B41FA5}">
                      <a16:colId xmlns:a16="http://schemas.microsoft.com/office/drawing/2014/main" val="3625909650"/>
                    </a:ext>
                  </a:extLst>
                </a:gridCol>
              </a:tblGrid>
              <a:tr h="122605">
                <a:tc>
                  <a:txBody>
                    <a:bodyPr/>
                    <a:lstStyle/>
                    <a:p>
                      <a:pPr marL="0" marR="0" algn="ctr">
                        <a:lnSpc>
                          <a:spcPct val="107000"/>
                        </a:lnSpc>
                        <a:spcBef>
                          <a:spcPts val="0"/>
                        </a:spcBef>
                        <a:spcAft>
                          <a:spcPts val="0"/>
                        </a:spcAft>
                      </a:pPr>
                      <a:r>
                        <a:rPr lang="en-US" sz="1600" dirty="0">
                          <a:effectLst/>
                        </a:rPr>
                        <a:t>Name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gn="ctr">
                        <a:lnSpc>
                          <a:spcPct val="107000"/>
                        </a:lnSpc>
                        <a:spcBef>
                          <a:spcPts val="0"/>
                        </a:spcBef>
                        <a:spcAft>
                          <a:spcPts val="0"/>
                        </a:spcAft>
                      </a:pPr>
                      <a:r>
                        <a:rPr lang="en-US" sz="1600" dirty="0">
                          <a:effectLst/>
                        </a:rPr>
                        <a:t>Project Examples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extLst>
                  <a:ext uri="{0D108BD9-81ED-4DB2-BD59-A6C34878D82A}">
                    <a16:rowId xmlns:a16="http://schemas.microsoft.com/office/drawing/2014/main" val="942217530"/>
                  </a:ext>
                </a:extLst>
              </a:tr>
              <a:tr h="122605">
                <a:tc>
                  <a:txBody>
                    <a:bodyPr/>
                    <a:lstStyle/>
                    <a:p>
                      <a:pPr marL="0" marR="0">
                        <a:lnSpc>
                          <a:spcPct val="107000"/>
                        </a:lnSpc>
                        <a:spcBef>
                          <a:spcPts val="0"/>
                        </a:spcBef>
                        <a:spcAft>
                          <a:spcPts val="0"/>
                        </a:spcAft>
                      </a:pPr>
                      <a:r>
                        <a:rPr lang="en-US" sz="1600" dirty="0">
                          <a:effectLst/>
                        </a:rPr>
                        <a:t>Christian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Application ID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66344295"/>
                  </a:ext>
                </a:extLst>
              </a:tr>
              <a:tr h="245211">
                <a:tc>
                  <a:txBody>
                    <a:bodyPr/>
                    <a:lstStyle/>
                    <a:p>
                      <a:pPr marL="0" marR="0">
                        <a:lnSpc>
                          <a:spcPct val="107000"/>
                        </a:lnSpc>
                        <a:spcBef>
                          <a:spcPts val="0"/>
                        </a:spcBef>
                        <a:spcAft>
                          <a:spcPts val="0"/>
                        </a:spcAft>
                      </a:pPr>
                      <a:r>
                        <a:rPr lang="en-US" sz="1600" dirty="0">
                          <a:effectLst/>
                        </a:rPr>
                        <a:t>Brendan 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70546686"/>
                  </a:ext>
                </a:extLst>
              </a:tr>
              <a:tr h="122605">
                <a:tc>
                  <a:txBody>
                    <a:bodyPr/>
                    <a:lstStyle/>
                    <a:p>
                      <a:pPr marL="0" marR="0">
                        <a:lnSpc>
                          <a:spcPct val="107000"/>
                        </a:lnSpc>
                        <a:spcBef>
                          <a:spcPts val="0"/>
                        </a:spcBef>
                        <a:spcAft>
                          <a:spcPts val="0"/>
                        </a:spcAft>
                      </a:pPr>
                      <a:r>
                        <a:rPr lang="en-US" sz="1600" dirty="0">
                          <a:effectLst/>
                        </a:rPr>
                        <a:t>Jack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221867009"/>
                  </a:ext>
                </a:extLst>
              </a:tr>
              <a:tr h="233585">
                <a:tc>
                  <a:txBody>
                    <a:bodyPr/>
                    <a:lstStyle/>
                    <a:p>
                      <a:pPr marL="0" marR="0">
                        <a:lnSpc>
                          <a:spcPct val="107000"/>
                        </a:lnSpc>
                        <a:spcBef>
                          <a:spcPts val="0"/>
                        </a:spcBef>
                        <a:spcAft>
                          <a:spcPts val="0"/>
                        </a:spcAft>
                      </a:pPr>
                      <a:r>
                        <a:rPr lang="en-US" sz="1600" dirty="0">
                          <a:effectLst/>
                        </a:rPr>
                        <a:t>Matthew 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Mitigating Routing Hijacking Attacks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03797941"/>
                  </a:ext>
                </a:extLst>
              </a:tr>
              <a:tr h="245211">
                <a:tc>
                  <a:txBody>
                    <a:bodyPr/>
                    <a:lstStyle/>
                    <a:p>
                      <a:pPr marL="0" marR="0">
                        <a:lnSpc>
                          <a:spcPct val="107000"/>
                        </a:lnSpc>
                        <a:spcBef>
                          <a:spcPts val="0"/>
                        </a:spcBef>
                        <a:spcAft>
                          <a:spcPts val="0"/>
                        </a:spcAft>
                      </a:pPr>
                      <a:r>
                        <a:rPr lang="en-US" sz="1600" dirty="0">
                          <a:effectLst/>
                        </a:rPr>
                        <a:t>Chris 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Protection against Reconnaissance and Scan Attacks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000758313"/>
                  </a:ext>
                </a:extLst>
              </a:tr>
              <a:tr h="122605">
                <a:tc>
                  <a:txBody>
                    <a:bodyPr/>
                    <a:lstStyle/>
                    <a:p>
                      <a:pPr marL="0" marR="0">
                        <a:lnSpc>
                          <a:spcPct val="107000"/>
                        </a:lnSpc>
                        <a:spcBef>
                          <a:spcPts val="0"/>
                        </a:spcBef>
                        <a:spcAft>
                          <a:spcPts val="0"/>
                        </a:spcAft>
                      </a:pPr>
                      <a:r>
                        <a:rPr lang="en-US" sz="1600" dirty="0">
                          <a:effectLst/>
                        </a:rPr>
                        <a:t>Jack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Policy-based Forwarding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515415369"/>
                  </a:ext>
                </a:extLst>
              </a:tr>
              <a:tr h="233585">
                <a:tc>
                  <a:txBody>
                    <a:bodyPr/>
                    <a:lstStyle/>
                    <a:p>
                      <a:pPr marL="0" marR="0">
                        <a:lnSpc>
                          <a:spcPct val="107000"/>
                        </a:lnSpc>
                        <a:spcBef>
                          <a:spcPts val="0"/>
                        </a:spcBef>
                        <a:spcAft>
                          <a:spcPts val="0"/>
                        </a:spcAft>
                      </a:pPr>
                      <a:r>
                        <a:rPr lang="en-US" sz="1600" dirty="0">
                          <a:effectLst/>
                        </a:rPr>
                        <a:t>Matthew 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Policy-based Forwarding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131273083"/>
                  </a:ext>
                </a:extLst>
              </a:tr>
              <a:tr h="245211">
                <a:tc>
                  <a:txBody>
                    <a:bodyPr/>
                    <a:lstStyle/>
                    <a:p>
                      <a:pPr marL="0" marR="0">
                        <a:lnSpc>
                          <a:spcPct val="107000"/>
                        </a:lnSpc>
                        <a:spcBef>
                          <a:spcPts val="0"/>
                        </a:spcBef>
                        <a:spcAft>
                          <a:spcPts val="0"/>
                        </a:spcAft>
                      </a:pPr>
                      <a:r>
                        <a:rPr lang="en-US" sz="1600" dirty="0">
                          <a:effectLst/>
                        </a:rPr>
                        <a:t>Keegan 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An open-source library for computer networks and cybersecurity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4119448509"/>
                  </a:ext>
                </a:extLst>
              </a:tr>
              <a:tr h="271537">
                <a:tc>
                  <a:txBody>
                    <a:bodyPr/>
                    <a:lstStyle/>
                    <a:p>
                      <a:pPr marL="0" marR="0">
                        <a:lnSpc>
                          <a:spcPct val="107000"/>
                        </a:lnSpc>
                        <a:spcBef>
                          <a:spcPts val="0"/>
                        </a:spcBef>
                        <a:spcAft>
                          <a:spcPts val="0"/>
                        </a:spcAft>
                      </a:pPr>
                      <a:r>
                        <a:rPr lang="en-US" sz="1600" dirty="0">
                          <a:effectLst/>
                        </a:rPr>
                        <a:t>Dakota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Distributed Denial of Service (DDoS) Protection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1993651422"/>
                  </a:ext>
                </a:extLst>
              </a:tr>
              <a:tr h="245211">
                <a:tc>
                  <a:txBody>
                    <a:bodyPr/>
                    <a:lstStyle/>
                    <a:p>
                      <a:pPr marL="0" marR="0">
                        <a:lnSpc>
                          <a:spcPct val="107000"/>
                        </a:lnSpc>
                        <a:spcBef>
                          <a:spcPts val="0"/>
                        </a:spcBef>
                        <a:spcAft>
                          <a:spcPts val="0"/>
                        </a:spcAft>
                      </a:pPr>
                      <a:r>
                        <a:rPr lang="en-US" sz="1600" dirty="0">
                          <a:effectLst/>
                        </a:rPr>
                        <a:t>Lauren 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Protection against Bruteforce Attacks with NGFW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682482967"/>
                  </a:ext>
                </a:extLst>
              </a:tr>
              <a:tr h="122605">
                <a:tc>
                  <a:txBody>
                    <a:bodyPr/>
                    <a:lstStyle/>
                    <a:p>
                      <a:pPr marL="0" marR="0">
                        <a:lnSpc>
                          <a:spcPct val="107000"/>
                        </a:lnSpc>
                        <a:spcBef>
                          <a:spcPts val="0"/>
                        </a:spcBef>
                        <a:spcAft>
                          <a:spcPts val="0"/>
                        </a:spcAft>
                      </a:pPr>
                      <a:r>
                        <a:rPr lang="en-US" sz="1600" dirty="0">
                          <a:effectLst/>
                        </a:rPr>
                        <a:t>Josue 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a:effectLst/>
                        </a:rPr>
                        <a:t>Site to site VPN with NGFWs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3828220062"/>
                  </a:ext>
                </a:extLst>
              </a:tr>
              <a:tr h="367816">
                <a:tc>
                  <a:txBody>
                    <a:bodyPr/>
                    <a:lstStyle/>
                    <a:p>
                      <a:pPr marL="0" marR="0">
                        <a:lnSpc>
                          <a:spcPct val="107000"/>
                        </a:lnSpc>
                        <a:spcBef>
                          <a:spcPts val="0"/>
                        </a:spcBef>
                        <a:spcAft>
                          <a:spcPts val="0"/>
                        </a:spcAft>
                      </a:pPr>
                      <a:r>
                        <a:rPr lang="en-US" sz="1600" dirty="0">
                          <a:effectLst/>
                        </a:rPr>
                        <a:t>Brian 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solidFill>
                      <a:schemeClr val="accent2"/>
                    </a:solidFill>
                  </a:tcPr>
                </a:tc>
                <a:tc>
                  <a:txBody>
                    <a:bodyPr/>
                    <a:lstStyle/>
                    <a:p>
                      <a:pPr marL="0" marR="0">
                        <a:lnSpc>
                          <a:spcPct val="107000"/>
                        </a:lnSpc>
                        <a:spcBef>
                          <a:spcPts val="0"/>
                        </a:spcBef>
                        <a:spcAft>
                          <a:spcPts val="0"/>
                        </a:spcAft>
                      </a:pPr>
                      <a:r>
                        <a:rPr lang="en-US" sz="1600" dirty="0">
                          <a:effectLst/>
                        </a:rPr>
                        <a:t>Distributed Denial of Service (DDoS) Protection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60" marR="45660" marT="0" marB="0" anchor="b"/>
                </a:tc>
                <a:extLst>
                  <a:ext uri="{0D108BD9-81ED-4DB2-BD59-A6C34878D82A}">
                    <a16:rowId xmlns:a16="http://schemas.microsoft.com/office/drawing/2014/main" val="2489976558"/>
                  </a:ext>
                </a:extLst>
              </a:tr>
            </a:tbl>
          </a:graphicData>
        </a:graphic>
      </p:graphicFrame>
      <p:sp>
        <p:nvSpPr>
          <p:cNvPr id="2" name="TextBox 1">
            <a:extLst>
              <a:ext uri="{FF2B5EF4-FFF2-40B4-BE49-F238E27FC236}">
                <a16:creationId xmlns:a16="http://schemas.microsoft.com/office/drawing/2014/main" id="{79638244-D12C-D11D-836E-A1639F93FB3B}"/>
              </a:ext>
            </a:extLst>
          </p:cNvPr>
          <p:cNvSpPr txBox="1"/>
          <p:nvPr/>
        </p:nvSpPr>
        <p:spPr>
          <a:xfrm rot="5400000">
            <a:off x="6096782" y="5860187"/>
            <a:ext cx="466794" cy="430887"/>
          </a:xfrm>
          <a:prstGeom prst="rect">
            <a:avLst/>
          </a:prstGeom>
          <a:noFill/>
        </p:spPr>
        <p:txBody>
          <a:bodyPr wrap="none" rtlCol="0">
            <a:spAutoFit/>
          </a:bodyPr>
          <a:lstStyle/>
          <a:p>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94452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35508" lvl="1" indent="-342900">
              <a:spcBef>
                <a:spcPts val="600"/>
              </a:spcBef>
              <a:buClr>
                <a:schemeClr val="accent2"/>
              </a:buClr>
              <a:buFont typeface="+mj-lt"/>
              <a:buAutoNum type="arabicPeriod" startAt="3"/>
            </a:pPr>
            <a:r>
              <a:rPr lang="en-US" dirty="0"/>
              <a:t>Deploy virtual equipment pods on a virtual platform</a:t>
            </a:r>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15</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9" name="Picture 2">
            <a:extLst>
              <a:ext uri="{FF2B5EF4-FFF2-40B4-BE49-F238E27FC236}">
                <a16:creationId xmlns:a16="http://schemas.microsoft.com/office/drawing/2014/main" id="{4DAB6646-E855-E8A8-C448-28B5BB6FF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439" y="2177967"/>
            <a:ext cx="6884070" cy="315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6651D12-3A62-048B-0D0E-68BA8C8B3954}"/>
              </a:ext>
            </a:extLst>
          </p:cNvPr>
          <p:cNvSpPr txBox="1"/>
          <p:nvPr/>
        </p:nvSpPr>
        <p:spPr>
          <a:xfrm>
            <a:off x="711730" y="1966474"/>
            <a:ext cx="4306529" cy="2785378"/>
          </a:xfrm>
          <a:prstGeom prst="rect">
            <a:avLst/>
          </a:prstGeom>
          <a:noFill/>
        </p:spPr>
        <p:txBody>
          <a:bodyPr wrap="square">
            <a:spAutoFit/>
          </a:bodyPr>
          <a:lstStyle/>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Lawrence Berkeley National Lab</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SANS institute (“</a:t>
            </a:r>
            <a:r>
              <a:rPr kumimoji="0" lang="en-US"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girlsgocyber</a:t>
            </a: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Multiple higher-ed institutions</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International Networks at Indiana</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Fort Gordon</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Texas’ </a:t>
            </a:r>
            <a:r>
              <a:rPr kumimoji="0" lang="en-US"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Lonestart</a:t>
            </a: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REN</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Great Plains Network REN</a:t>
            </a: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404040"/>
                </a:solidFill>
                <a:effectLst/>
                <a:uLnTx/>
                <a:uFillTx/>
                <a:latin typeface="Arial" panose="020B0604020202020204" pitchFamily="34" charset="0"/>
                <a:cs typeface="Arial" panose="020B0604020202020204" pitchFamily="34" charset="0"/>
              </a:rPr>
              <a:t>New York State REN</a:t>
            </a:r>
            <a:endPar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578358" marR="0" lvl="1" indent="-285750" algn="just" defTabSz="914400" rtl="0" eaLnBrk="1" fontAlgn="auto" latinLnBrk="0" hangingPunct="1">
              <a:lnSpc>
                <a:spcPct val="90000"/>
              </a:lnSpc>
              <a:spcBef>
                <a:spcPts val="600"/>
              </a:spcBef>
              <a:spcAft>
                <a:spcPts val="0"/>
              </a:spcAft>
              <a:buClr>
                <a:srgbClr val="9B2D1F"/>
              </a:buClr>
              <a:buSzTx/>
              <a:buFont typeface="Wingdings" panose="05000000000000000000" pitchFamily="2" charset="2"/>
              <a:buChar char="Ø"/>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U.S. Army Cyber Center of Excellence (</a:t>
            </a:r>
            <a:r>
              <a:rPr kumimoji="0" lang="en-US" sz="15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CCoE</a:t>
            </a:r>
            <a:r>
              <a:rPr kumimoji="0" lang="en-US" sz="15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(Signal School)</a:t>
            </a:r>
          </a:p>
        </p:txBody>
      </p:sp>
    </p:spTree>
    <p:extLst>
      <p:ext uri="{BB962C8B-B14F-4D97-AF65-F5344CB8AC3E}">
        <p14:creationId xmlns:p14="http://schemas.microsoft.com/office/powerpoint/2010/main" val="2061920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ONR funded project, 2020-2022 (potential extension to 2026)</a:t>
            </a:r>
          </a:p>
          <a:p>
            <a:pPr marL="640271" lvl="1" indent="-347663">
              <a:spcBef>
                <a:spcPts val="600"/>
              </a:spcBef>
              <a:spcAft>
                <a:spcPts val="0"/>
              </a:spcAft>
              <a:buClr>
                <a:schemeClr val="accent2"/>
              </a:buClr>
              <a:buFont typeface="+mj-lt"/>
              <a:buAutoNum type="arabicPeriod" startAt="4"/>
            </a:pPr>
            <a:r>
              <a:rPr lang="en-US" dirty="0"/>
              <a:t>Develop cooperation among industry, government, higher-ed institutions</a:t>
            </a:r>
          </a:p>
          <a:p>
            <a:pPr marL="292608" lvl="1" indent="0">
              <a:spcBef>
                <a:spcPts val="600"/>
              </a:spcBef>
              <a:spcAft>
                <a:spcPts val="0"/>
              </a:spcAft>
              <a:buClr>
                <a:schemeClr val="accent2"/>
              </a:buClr>
              <a:buNone/>
            </a:pPr>
            <a:r>
              <a:rPr lang="en-US" sz="1500" dirty="0"/>
              <a:t>Internships, research experience, certs, professional platforms and tools: Palo Alto Networks, Cisco Systems, VMware, Intel, SRNL, LBNL, and others</a:t>
            </a:r>
            <a:endParaRPr lang="en-US" sz="1500" baseline="30000" dirty="0"/>
          </a:p>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16</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5 – Workforce Development Cybersecurity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10430628"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7" name="TextBox 6">
            <a:extLst>
              <a:ext uri="{FF2B5EF4-FFF2-40B4-BE49-F238E27FC236}">
                <a16:creationId xmlns:a16="http://schemas.microsoft.com/office/drawing/2014/main" id="{82B43ADF-BB2C-97B4-DED6-D997161AD00C}"/>
              </a:ext>
            </a:extLst>
          </p:cNvPr>
          <p:cNvSpPr txBox="1"/>
          <p:nvPr/>
        </p:nvSpPr>
        <p:spPr>
          <a:xfrm>
            <a:off x="5767338" y="4158490"/>
            <a:ext cx="4311437" cy="323165"/>
          </a:xfrm>
          <a:prstGeom prst="rect">
            <a:avLst/>
          </a:prstGeom>
          <a:noFill/>
        </p:spPr>
        <p:txBody>
          <a:bodyPr wrap="none" rtlCol="0">
            <a:spAutoFit/>
          </a:bodyPr>
          <a:lstStyle/>
          <a:p>
            <a:r>
              <a:rPr lang="en-US" sz="1500" b="1" dirty="0"/>
              <a:t>Next-generation </a:t>
            </a:r>
            <a:r>
              <a:rPr lang="en-US" sz="1500" dirty="0"/>
              <a:t>Firewall Virtual Machine + licenses</a:t>
            </a:r>
          </a:p>
        </p:txBody>
      </p:sp>
      <p:pic>
        <p:nvPicPr>
          <p:cNvPr id="8" name="Picture 7">
            <a:extLst>
              <a:ext uri="{FF2B5EF4-FFF2-40B4-BE49-F238E27FC236}">
                <a16:creationId xmlns:a16="http://schemas.microsoft.com/office/drawing/2014/main" id="{4F25F078-1613-C7A1-EE15-4224A119C474}"/>
              </a:ext>
            </a:extLst>
          </p:cNvPr>
          <p:cNvPicPr>
            <a:picLocks noChangeAspect="1"/>
          </p:cNvPicPr>
          <p:nvPr/>
        </p:nvPicPr>
        <p:blipFill>
          <a:blip r:embed="rId3"/>
          <a:stretch>
            <a:fillRect/>
          </a:stretch>
        </p:blipFill>
        <p:spPr>
          <a:xfrm>
            <a:off x="5784234" y="2517012"/>
            <a:ext cx="5165691" cy="3439287"/>
          </a:xfrm>
          <a:prstGeom prst="rect">
            <a:avLst/>
          </a:prstGeom>
          <a:ln>
            <a:solidFill>
              <a:schemeClr val="tx1"/>
            </a:solidFill>
          </a:ln>
        </p:spPr>
      </p:pic>
      <p:pic>
        <p:nvPicPr>
          <p:cNvPr id="9" name="Picture 8">
            <a:extLst>
              <a:ext uri="{FF2B5EF4-FFF2-40B4-BE49-F238E27FC236}">
                <a16:creationId xmlns:a16="http://schemas.microsoft.com/office/drawing/2014/main" id="{615C14C4-AD0D-B207-92A1-9E1C47F01CB6}"/>
              </a:ext>
            </a:extLst>
          </p:cNvPr>
          <p:cNvPicPr>
            <a:picLocks noChangeAspect="1"/>
          </p:cNvPicPr>
          <p:nvPr/>
        </p:nvPicPr>
        <p:blipFill>
          <a:blip r:embed="rId4"/>
          <a:stretch>
            <a:fillRect/>
          </a:stretch>
        </p:blipFill>
        <p:spPr>
          <a:xfrm>
            <a:off x="646478" y="2517012"/>
            <a:ext cx="4557080" cy="3395498"/>
          </a:xfrm>
          <a:prstGeom prst="rect">
            <a:avLst/>
          </a:prstGeom>
          <a:ln>
            <a:solidFill>
              <a:schemeClr val="tx1"/>
            </a:solidFill>
          </a:ln>
        </p:spPr>
      </p:pic>
    </p:spTree>
    <p:extLst>
      <p:ext uri="{BB962C8B-B14F-4D97-AF65-F5344CB8AC3E}">
        <p14:creationId xmlns:p14="http://schemas.microsoft.com/office/powerpoint/2010/main" val="1649284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17</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Cyberinfrastructure Lab - Impact</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697691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8" name="Picture 17">
            <a:extLst>
              <a:ext uri="{FF2B5EF4-FFF2-40B4-BE49-F238E27FC236}">
                <a16:creationId xmlns:a16="http://schemas.microsoft.com/office/drawing/2014/main" id="{8B536F45-5E15-3EEC-D10A-7AECD0B73A40}"/>
              </a:ext>
            </a:extLst>
          </p:cNvPr>
          <p:cNvPicPr>
            <a:picLocks noChangeAspect="1"/>
          </p:cNvPicPr>
          <p:nvPr/>
        </p:nvPicPr>
        <p:blipFill>
          <a:blip r:embed="rId3"/>
          <a:stretch>
            <a:fillRect/>
          </a:stretch>
        </p:blipFill>
        <p:spPr>
          <a:xfrm>
            <a:off x="736709" y="1232062"/>
            <a:ext cx="4152817" cy="3043013"/>
          </a:xfrm>
          <a:prstGeom prst="rect">
            <a:avLst/>
          </a:prstGeom>
          <a:ln>
            <a:solidFill>
              <a:schemeClr val="tx1"/>
            </a:solid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AC9F60BC-3989-0E26-1958-A29B91511477}"/>
              </a:ext>
            </a:extLst>
          </p:cNvPr>
          <p:cNvPicPr>
            <a:picLocks noChangeAspect="1"/>
          </p:cNvPicPr>
          <p:nvPr/>
        </p:nvPicPr>
        <p:blipFill>
          <a:blip r:embed="rId4"/>
          <a:stretch>
            <a:fillRect/>
          </a:stretch>
        </p:blipFill>
        <p:spPr>
          <a:xfrm>
            <a:off x="4373162" y="1934575"/>
            <a:ext cx="4418356" cy="3043014"/>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B8BC5C35-3A0D-2153-03DE-6C70FC01228B}"/>
              </a:ext>
            </a:extLst>
          </p:cNvPr>
          <p:cNvPicPr>
            <a:picLocks noChangeAspect="1"/>
          </p:cNvPicPr>
          <p:nvPr/>
        </p:nvPicPr>
        <p:blipFill>
          <a:blip r:embed="rId5"/>
          <a:stretch>
            <a:fillRect/>
          </a:stretch>
        </p:blipFill>
        <p:spPr>
          <a:xfrm>
            <a:off x="8525979" y="2249817"/>
            <a:ext cx="2604720" cy="389472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3232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18</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Cyberinfrastructure Lab - Impact</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697691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20" name="Picture 19">
            <a:extLst>
              <a:ext uri="{FF2B5EF4-FFF2-40B4-BE49-F238E27FC236}">
                <a16:creationId xmlns:a16="http://schemas.microsoft.com/office/drawing/2014/main" id="{A4449911-C232-6C81-45A5-0D81B6613773}"/>
              </a:ext>
            </a:extLst>
          </p:cNvPr>
          <p:cNvPicPr>
            <a:picLocks noChangeAspect="1"/>
          </p:cNvPicPr>
          <p:nvPr/>
        </p:nvPicPr>
        <p:blipFill>
          <a:blip r:embed="rId3"/>
          <a:stretch>
            <a:fillRect/>
          </a:stretch>
        </p:blipFill>
        <p:spPr>
          <a:xfrm>
            <a:off x="287129" y="1196350"/>
            <a:ext cx="6329982" cy="3004610"/>
          </a:xfrm>
          <a:prstGeom prst="rect">
            <a:avLst/>
          </a:prstGeom>
          <a:ln>
            <a:solidFill>
              <a:schemeClr val="tx1"/>
            </a:solid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6060C6C-B21B-2BED-F762-9BCA48C31A0B}"/>
              </a:ext>
            </a:extLst>
          </p:cNvPr>
          <p:cNvPicPr>
            <a:picLocks noChangeAspect="1"/>
          </p:cNvPicPr>
          <p:nvPr/>
        </p:nvPicPr>
        <p:blipFill>
          <a:blip r:embed="rId4"/>
          <a:stretch>
            <a:fillRect/>
          </a:stretch>
        </p:blipFill>
        <p:spPr>
          <a:xfrm>
            <a:off x="4808727" y="2851129"/>
            <a:ext cx="6891660" cy="31458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4604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292608" lvl="1" indent="0">
              <a:spcBef>
                <a:spcPts val="600"/>
              </a:spcBef>
              <a:spcAft>
                <a:spcPts val="0"/>
              </a:spcAft>
              <a:buClr>
                <a:schemeClr val="accent2"/>
              </a:buClr>
              <a:buNone/>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19</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2"/>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Cyberinfrastructure Lab - Impact</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6976916"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7" name="Picture 6">
            <a:extLst>
              <a:ext uri="{FF2B5EF4-FFF2-40B4-BE49-F238E27FC236}">
                <a16:creationId xmlns:a16="http://schemas.microsoft.com/office/drawing/2014/main" id="{4EE6CB75-BB84-D0B0-D09D-9C900F6EB0FE}"/>
              </a:ext>
            </a:extLst>
          </p:cNvPr>
          <p:cNvPicPr>
            <a:picLocks noChangeAspect="1"/>
          </p:cNvPicPr>
          <p:nvPr/>
        </p:nvPicPr>
        <p:blipFill>
          <a:blip r:embed="rId3"/>
          <a:stretch>
            <a:fillRect/>
          </a:stretch>
        </p:blipFill>
        <p:spPr>
          <a:xfrm>
            <a:off x="816078" y="1279004"/>
            <a:ext cx="5396694" cy="2673564"/>
          </a:xfrm>
          <a:prstGeom prst="rect">
            <a:avLst/>
          </a:prstGeom>
          <a:ln>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8A878259-65B6-04DF-57F6-B47E4E129FD7}"/>
              </a:ext>
            </a:extLst>
          </p:cNvPr>
          <p:cNvPicPr>
            <a:picLocks noChangeAspect="1"/>
          </p:cNvPicPr>
          <p:nvPr/>
        </p:nvPicPr>
        <p:blipFill>
          <a:blip r:embed="rId4"/>
          <a:stretch>
            <a:fillRect/>
          </a:stretch>
        </p:blipFill>
        <p:spPr>
          <a:xfrm>
            <a:off x="4661607" y="3414641"/>
            <a:ext cx="6714315" cy="267356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7860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lstStyle/>
          <a:p>
            <a:r>
              <a:rPr lang="en-US" dirty="0"/>
              <a:t>Members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97550" y="876301"/>
            <a:ext cx="2066137"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a:t>
            </a:fld>
            <a:endParaRPr lang="en-US" dirty="0"/>
          </a:p>
        </p:txBody>
      </p:sp>
      <p:pic>
        <p:nvPicPr>
          <p:cNvPr id="8" name="Picture 7">
            <a:extLst>
              <a:ext uri="{FF2B5EF4-FFF2-40B4-BE49-F238E27FC236}">
                <a16:creationId xmlns:a16="http://schemas.microsoft.com/office/drawing/2014/main" id="{4B65B620-36BE-4BAF-81C1-E51CA8FA1F69}"/>
              </a:ext>
            </a:extLst>
          </p:cNvPr>
          <p:cNvPicPr>
            <a:picLocks noChangeAspect="1"/>
          </p:cNvPicPr>
          <p:nvPr/>
        </p:nvPicPr>
        <p:blipFill>
          <a:blip r:embed="rId2"/>
          <a:stretch>
            <a:fillRect/>
          </a:stretch>
        </p:blipFill>
        <p:spPr>
          <a:xfrm>
            <a:off x="574258" y="1025506"/>
            <a:ext cx="2422942" cy="1896418"/>
          </a:xfrm>
          <a:prstGeom prst="rect">
            <a:avLst/>
          </a:prstGeom>
        </p:spPr>
      </p:pic>
      <p:sp>
        <p:nvSpPr>
          <p:cNvPr id="9" name="TextBox 8">
            <a:extLst>
              <a:ext uri="{FF2B5EF4-FFF2-40B4-BE49-F238E27FC236}">
                <a16:creationId xmlns:a16="http://schemas.microsoft.com/office/drawing/2014/main" id="{346DA93C-230D-4E82-BC68-48C498C92010}"/>
              </a:ext>
            </a:extLst>
          </p:cNvPr>
          <p:cNvSpPr txBox="1"/>
          <p:nvPr/>
        </p:nvSpPr>
        <p:spPr>
          <a:xfrm>
            <a:off x="262430" y="3105834"/>
            <a:ext cx="2921632" cy="646331"/>
          </a:xfrm>
          <a:prstGeom prst="rect">
            <a:avLst/>
          </a:prstGeom>
          <a:noFill/>
        </p:spPr>
        <p:txBody>
          <a:bodyPr wrap="square" rtlCol="0">
            <a:spAutoFit/>
          </a:bodyPr>
          <a:lstStyle/>
          <a:p>
            <a:pPr algn="ctr"/>
            <a:r>
              <a:rPr lang="en-US" dirty="0"/>
              <a:t>Dr. Jorge Crichigno</a:t>
            </a:r>
          </a:p>
          <a:p>
            <a:pPr algn="ctr"/>
            <a:r>
              <a:rPr lang="en-US" dirty="0"/>
              <a:t>Faculty Member, IIT</a:t>
            </a:r>
          </a:p>
        </p:txBody>
      </p:sp>
      <p:sp>
        <p:nvSpPr>
          <p:cNvPr id="24" name="TextBox 23">
            <a:extLst>
              <a:ext uri="{FF2B5EF4-FFF2-40B4-BE49-F238E27FC236}">
                <a16:creationId xmlns:a16="http://schemas.microsoft.com/office/drawing/2014/main" id="{3E342A14-355B-675F-8E1F-FACE96053038}"/>
              </a:ext>
            </a:extLst>
          </p:cNvPr>
          <p:cNvSpPr txBox="1"/>
          <p:nvPr/>
        </p:nvSpPr>
        <p:spPr>
          <a:xfrm>
            <a:off x="4622818" y="5730927"/>
            <a:ext cx="2921632" cy="646331"/>
          </a:xfrm>
          <a:prstGeom prst="rect">
            <a:avLst/>
          </a:prstGeom>
          <a:noFill/>
        </p:spPr>
        <p:txBody>
          <a:bodyPr wrap="square" rtlCol="0">
            <a:spAutoFit/>
          </a:bodyPr>
          <a:lstStyle/>
          <a:p>
            <a:pPr algn="ctr"/>
            <a:r>
              <a:rPr lang="en-US" dirty="0"/>
              <a:t>Ali Mazloum</a:t>
            </a:r>
          </a:p>
          <a:p>
            <a:pPr algn="ctr"/>
            <a:r>
              <a:rPr lang="en-US" dirty="0"/>
              <a:t>PhD Student</a:t>
            </a:r>
          </a:p>
        </p:txBody>
      </p:sp>
      <p:pic>
        <p:nvPicPr>
          <p:cNvPr id="30" name="Picture 29">
            <a:extLst>
              <a:ext uri="{FF2B5EF4-FFF2-40B4-BE49-F238E27FC236}">
                <a16:creationId xmlns:a16="http://schemas.microsoft.com/office/drawing/2014/main" id="{6BDCC9FD-E198-2CDE-096B-35FBD3624DC1}"/>
              </a:ext>
            </a:extLst>
          </p:cNvPr>
          <p:cNvPicPr>
            <a:picLocks noChangeAspect="1"/>
          </p:cNvPicPr>
          <p:nvPr/>
        </p:nvPicPr>
        <p:blipFill>
          <a:blip r:embed="rId3"/>
          <a:stretch>
            <a:fillRect/>
          </a:stretch>
        </p:blipFill>
        <p:spPr>
          <a:xfrm>
            <a:off x="5046441" y="1098023"/>
            <a:ext cx="2150725" cy="1896417"/>
          </a:xfrm>
          <a:prstGeom prst="rect">
            <a:avLst/>
          </a:prstGeom>
        </p:spPr>
      </p:pic>
      <p:pic>
        <p:nvPicPr>
          <p:cNvPr id="31" name="Picture 30">
            <a:extLst>
              <a:ext uri="{FF2B5EF4-FFF2-40B4-BE49-F238E27FC236}">
                <a16:creationId xmlns:a16="http://schemas.microsoft.com/office/drawing/2014/main" id="{2C3C0A8C-B036-12F6-0AE5-7DC0FB666029}"/>
              </a:ext>
            </a:extLst>
          </p:cNvPr>
          <p:cNvPicPr>
            <a:picLocks noChangeAspect="1"/>
          </p:cNvPicPr>
          <p:nvPr/>
        </p:nvPicPr>
        <p:blipFill>
          <a:blip r:embed="rId4"/>
          <a:stretch>
            <a:fillRect/>
          </a:stretch>
        </p:blipFill>
        <p:spPr>
          <a:xfrm>
            <a:off x="9007940" y="1119865"/>
            <a:ext cx="1948843" cy="1964128"/>
          </a:xfrm>
          <a:prstGeom prst="rect">
            <a:avLst/>
          </a:prstGeom>
        </p:spPr>
      </p:pic>
      <p:pic>
        <p:nvPicPr>
          <p:cNvPr id="32" name="Picture 31">
            <a:extLst>
              <a:ext uri="{FF2B5EF4-FFF2-40B4-BE49-F238E27FC236}">
                <a16:creationId xmlns:a16="http://schemas.microsoft.com/office/drawing/2014/main" id="{85BD8BBD-E0D6-A44C-0C1E-7C23175B7865}"/>
              </a:ext>
            </a:extLst>
          </p:cNvPr>
          <p:cNvPicPr>
            <a:picLocks noChangeAspect="1"/>
          </p:cNvPicPr>
          <p:nvPr/>
        </p:nvPicPr>
        <p:blipFill>
          <a:blip r:embed="rId5"/>
          <a:stretch>
            <a:fillRect/>
          </a:stretch>
        </p:blipFill>
        <p:spPr>
          <a:xfrm>
            <a:off x="739358" y="3936075"/>
            <a:ext cx="2089429" cy="1794853"/>
          </a:xfrm>
          <a:prstGeom prst="rect">
            <a:avLst/>
          </a:prstGeom>
        </p:spPr>
      </p:pic>
      <p:sp>
        <p:nvSpPr>
          <p:cNvPr id="33" name="TextBox 32">
            <a:extLst>
              <a:ext uri="{FF2B5EF4-FFF2-40B4-BE49-F238E27FC236}">
                <a16:creationId xmlns:a16="http://schemas.microsoft.com/office/drawing/2014/main" id="{D24C32CC-5360-7C68-A82C-F285B2C8BAF7}"/>
              </a:ext>
            </a:extLst>
          </p:cNvPr>
          <p:cNvSpPr txBox="1"/>
          <p:nvPr/>
        </p:nvSpPr>
        <p:spPr>
          <a:xfrm>
            <a:off x="169801" y="5730928"/>
            <a:ext cx="2921633" cy="646331"/>
          </a:xfrm>
          <a:prstGeom prst="rect">
            <a:avLst/>
          </a:prstGeom>
          <a:noFill/>
        </p:spPr>
        <p:txBody>
          <a:bodyPr wrap="square" rtlCol="0">
            <a:spAutoFit/>
          </a:bodyPr>
          <a:lstStyle/>
          <a:p>
            <a:pPr algn="ctr"/>
            <a:r>
              <a:rPr lang="en-US" b="0" i="0" dirty="0">
                <a:solidFill>
                  <a:srgbClr val="000000"/>
                </a:solidFill>
                <a:effectLst/>
                <a:latin typeface="Berlingske Sans"/>
              </a:rPr>
              <a:t>Ali </a:t>
            </a:r>
            <a:r>
              <a:rPr lang="en-US" b="0" i="0" dirty="0" err="1">
                <a:solidFill>
                  <a:srgbClr val="000000"/>
                </a:solidFill>
                <a:effectLst/>
                <a:latin typeface="Berlingske Sans"/>
              </a:rPr>
              <a:t>AlSabeh</a:t>
            </a:r>
            <a:endParaRPr lang="en-US" b="0" i="0" dirty="0">
              <a:solidFill>
                <a:srgbClr val="000000"/>
              </a:solidFill>
              <a:effectLst/>
              <a:latin typeface="Berlingske Sans"/>
            </a:endParaRPr>
          </a:p>
          <a:p>
            <a:pPr algn="ctr"/>
            <a:r>
              <a:rPr lang="en-US" b="0" i="0" dirty="0">
                <a:solidFill>
                  <a:srgbClr val="000000"/>
                </a:solidFill>
                <a:effectLst/>
                <a:latin typeface="Berlingske Sans"/>
              </a:rPr>
              <a:t>PhD Student</a:t>
            </a:r>
            <a:endParaRPr lang="en-US" dirty="0"/>
          </a:p>
        </p:txBody>
      </p:sp>
      <p:sp>
        <p:nvSpPr>
          <p:cNvPr id="34" name="TextBox 33">
            <a:extLst>
              <a:ext uri="{FF2B5EF4-FFF2-40B4-BE49-F238E27FC236}">
                <a16:creationId xmlns:a16="http://schemas.microsoft.com/office/drawing/2014/main" id="{2A8301F8-784E-046A-2765-14F3FF33FAE3}"/>
              </a:ext>
            </a:extLst>
          </p:cNvPr>
          <p:cNvSpPr txBox="1"/>
          <p:nvPr/>
        </p:nvSpPr>
        <p:spPr>
          <a:xfrm>
            <a:off x="8438864" y="3105834"/>
            <a:ext cx="2921632" cy="646331"/>
          </a:xfrm>
          <a:prstGeom prst="rect">
            <a:avLst/>
          </a:prstGeom>
          <a:noFill/>
        </p:spPr>
        <p:txBody>
          <a:bodyPr wrap="square" rtlCol="0">
            <a:spAutoFit/>
          </a:bodyPr>
          <a:lstStyle/>
          <a:p>
            <a:pPr algn="ctr"/>
            <a:r>
              <a:rPr lang="en-US" dirty="0"/>
              <a:t>Jose Gomez</a:t>
            </a:r>
          </a:p>
          <a:p>
            <a:pPr algn="ctr"/>
            <a:r>
              <a:rPr lang="en-US" dirty="0"/>
              <a:t>PhD Student</a:t>
            </a:r>
          </a:p>
        </p:txBody>
      </p:sp>
      <p:sp>
        <p:nvSpPr>
          <p:cNvPr id="35" name="TextBox 34">
            <a:extLst>
              <a:ext uri="{FF2B5EF4-FFF2-40B4-BE49-F238E27FC236}">
                <a16:creationId xmlns:a16="http://schemas.microsoft.com/office/drawing/2014/main" id="{B68A46FE-AB1D-BCB2-0081-12D513323461}"/>
              </a:ext>
            </a:extLst>
          </p:cNvPr>
          <p:cNvSpPr txBox="1"/>
          <p:nvPr/>
        </p:nvSpPr>
        <p:spPr>
          <a:xfrm>
            <a:off x="4660987" y="3105833"/>
            <a:ext cx="2921632" cy="646331"/>
          </a:xfrm>
          <a:prstGeom prst="rect">
            <a:avLst/>
          </a:prstGeom>
          <a:noFill/>
        </p:spPr>
        <p:txBody>
          <a:bodyPr wrap="square" rtlCol="0">
            <a:spAutoFit/>
          </a:bodyPr>
          <a:lstStyle/>
          <a:p>
            <a:pPr algn="ctr"/>
            <a:r>
              <a:rPr lang="en-US" dirty="0"/>
              <a:t>Elie </a:t>
            </a:r>
            <a:r>
              <a:rPr lang="en-US" dirty="0" err="1"/>
              <a:t>Kfoury</a:t>
            </a:r>
            <a:endParaRPr lang="en-US" dirty="0"/>
          </a:p>
          <a:p>
            <a:pPr algn="ctr"/>
            <a:r>
              <a:rPr lang="en-US" dirty="0"/>
              <a:t>PhD Student</a:t>
            </a:r>
          </a:p>
        </p:txBody>
      </p:sp>
      <p:pic>
        <p:nvPicPr>
          <p:cNvPr id="15" name="Picture 14">
            <a:extLst>
              <a:ext uri="{FF2B5EF4-FFF2-40B4-BE49-F238E27FC236}">
                <a16:creationId xmlns:a16="http://schemas.microsoft.com/office/drawing/2014/main" id="{48EEB3E8-E609-5F77-501B-6CF8020FAAF0}"/>
              </a:ext>
            </a:extLst>
          </p:cNvPr>
          <p:cNvPicPr>
            <a:picLocks noChangeAspect="1"/>
          </p:cNvPicPr>
          <p:nvPr/>
        </p:nvPicPr>
        <p:blipFill>
          <a:blip r:embed="rId6"/>
          <a:stretch>
            <a:fillRect/>
          </a:stretch>
        </p:blipFill>
        <p:spPr>
          <a:xfrm>
            <a:off x="5244084" y="3999761"/>
            <a:ext cx="1679100" cy="1685763"/>
          </a:xfrm>
          <a:prstGeom prst="rect">
            <a:avLst/>
          </a:prstGeom>
        </p:spPr>
      </p:pic>
      <p:sp>
        <p:nvSpPr>
          <p:cNvPr id="36" name="TextBox 35">
            <a:extLst>
              <a:ext uri="{FF2B5EF4-FFF2-40B4-BE49-F238E27FC236}">
                <a16:creationId xmlns:a16="http://schemas.microsoft.com/office/drawing/2014/main" id="{F002F636-91AA-E76A-1FDC-8A88F8BA9A87}"/>
              </a:ext>
            </a:extLst>
          </p:cNvPr>
          <p:cNvSpPr txBox="1"/>
          <p:nvPr/>
        </p:nvSpPr>
        <p:spPr>
          <a:xfrm>
            <a:off x="8531010" y="5730927"/>
            <a:ext cx="2921632" cy="646331"/>
          </a:xfrm>
          <a:prstGeom prst="rect">
            <a:avLst/>
          </a:prstGeom>
          <a:noFill/>
        </p:spPr>
        <p:txBody>
          <a:bodyPr wrap="square" rtlCol="0">
            <a:spAutoFit/>
          </a:bodyPr>
          <a:lstStyle/>
          <a:p>
            <a:pPr algn="ctr"/>
            <a:r>
              <a:rPr lang="en-US" dirty="0"/>
              <a:t>Christian Vega</a:t>
            </a:r>
          </a:p>
          <a:p>
            <a:pPr algn="ctr"/>
            <a:r>
              <a:rPr lang="en-US" dirty="0"/>
              <a:t>PhD Student</a:t>
            </a:r>
          </a:p>
        </p:txBody>
      </p:sp>
      <p:pic>
        <p:nvPicPr>
          <p:cNvPr id="22" name="Picture 21">
            <a:extLst>
              <a:ext uri="{FF2B5EF4-FFF2-40B4-BE49-F238E27FC236}">
                <a16:creationId xmlns:a16="http://schemas.microsoft.com/office/drawing/2014/main" id="{D3725B8A-E948-D39E-8591-E9461EF48108}"/>
              </a:ext>
            </a:extLst>
          </p:cNvPr>
          <p:cNvPicPr>
            <a:picLocks noChangeAspect="1"/>
          </p:cNvPicPr>
          <p:nvPr/>
        </p:nvPicPr>
        <p:blipFill>
          <a:blip r:embed="rId7"/>
          <a:stretch>
            <a:fillRect/>
          </a:stretch>
        </p:blipFill>
        <p:spPr>
          <a:xfrm>
            <a:off x="9075834" y="4011508"/>
            <a:ext cx="1880949" cy="1703114"/>
          </a:xfrm>
          <a:prstGeom prst="rect">
            <a:avLst/>
          </a:prstGeom>
        </p:spPr>
      </p:pic>
      <p:pic>
        <p:nvPicPr>
          <p:cNvPr id="37" name="Picture 36">
            <a:extLst>
              <a:ext uri="{FF2B5EF4-FFF2-40B4-BE49-F238E27FC236}">
                <a16:creationId xmlns:a16="http://schemas.microsoft.com/office/drawing/2014/main" id="{2B8426C7-4996-15C2-A8D1-FD8B6067A61A}"/>
              </a:ext>
            </a:extLst>
          </p:cNvPr>
          <p:cNvPicPr>
            <a:picLocks noChangeAspect="1"/>
          </p:cNvPicPr>
          <p:nvPr/>
        </p:nvPicPr>
        <p:blipFill>
          <a:blip r:embed="rId8"/>
          <a:stretch>
            <a:fillRect/>
          </a:stretch>
        </p:blipFill>
        <p:spPr>
          <a:xfrm>
            <a:off x="175491" y="6459783"/>
            <a:ext cx="1720299" cy="365125"/>
          </a:xfrm>
          <a:prstGeom prst="rect">
            <a:avLst/>
          </a:prstGeom>
        </p:spPr>
      </p:pic>
    </p:spTree>
    <p:extLst>
      <p:ext uri="{BB962C8B-B14F-4D97-AF65-F5344CB8AC3E}">
        <p14:creationId xmlns:p14="http://schemas.microsoft.com/office/powerpoint/2010/main" val="1951160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20</a:t>
            </a:fld>
            <a:endParaRPr lang="en-US"/>
          </a:p>
        </p:txBody>
      </p:sp>
      <p:pic>
        <p:nvPicPr>
          <p:cNvPr id="9" name="Picture 8">
            <a:extLst>
              <a:ext uri="{FF2B5EF4-FFF2-40B4-BE49-F238E27FC236}">
                <a16:creationId xmlns:a16="http://schemas.microsoft.com/office/drawing/2014/main" id="{FDD3B6B7-7D6E-4AC1-8B35-B7711AE1E309}"/>
              </a:ext>
            </a:extLst>
          </p:cNvPr>
          <p:cNvPicPr>
            <a:picLocks noChangeAspect="1"/>
          </p:cNvPicPr>
          <p:nvPr/>
        </p:nvPicPr>
        <p:blipFill>
          <a:blip r:embed="rId2"/>
          <a:stretch>
            <a:fillRect/>
          </a:stretch>
        </p:blipFill>
        <p:spPr>
          <a:xfrm>
            <a:off x="175491" y="6459782"/>
            <a:ext cx="1720298" cy="365125"/>
          </a:xfrm>
          <a:prstGeom prst="rect">
            <a:avLst/>
          </a:prstGeom>
        </p:spPr>
      </p:pic>
      <p:pic>
        <p:nvPicPr>
          <p:cNvPr id="10" name="Picture 9">
            <a:extLst>
              <a:ext uri="{FF2B5EF4-FFF2-40B4-BE49-F238E27FC236}">
                <a16:creationId xmlns:a16="http://schemas.microsoft.com/office/drawing/2014/main" id="{4F68CCB4-EB84-4BFF-9534-F289C868CB08}"/>
              </a:ext>
            </a:extLst>
          </p:cNvPr>
          <p:cNvPicPr>
            <a:picLocks noChangeAspect="1"/>
          </p:cNvPicPr>
          <p:nvPr/>
        </p:nvPicPr>
        <p:blipFill>
          <a:blip r:embed="rId3"/>
          <a:stretch>
            <a:fillRect/>
          </a:stretch>
        </p:blipFill>
        <p:spPr>
          <a:xfrm>
            <a:off x="3249295" y="1287073"/>
            <a:ext cx="5693410" cy="3520194"/>
          </a:xfrm>
          <a:prstGeom prst="rect">
            <a:avLst/>
          </a:prstGeom>
        </p:spPr>
      </p:pic>
    </p:spTree>
    <p:extLst>
      <p:ext uri="{BB962C8B-B14F-4D97-AF65-F5344CB8AC3E}">
        <p14:creationId xmlns:p14="http://schemas.microsoft.com/office/powerpoint/2010/main" val="3980115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A209-383F-4C01-82CC-D2F99971FC58}"/>
              </a:ext>
            </a:extLst>
          </p:cNvPr>
          <p:cNvSpPr>
            <a:spLocks noGrp="1"/>
          </p:cNvSpPr>
          <p:nvPr>
            <p:ph type="title"/>
          </p:nvPr>
        </p:nvSpPr>
        <p:spPr/>
        <p:txBody>
          <a:bodyPr>
            <a:normAutofit/>
          </a:bodyPr>
          <a:lstStyle/>
          <a:p>
            <a:r>
              <a:rPr lang="en-US" dirty="0"/>
              <a:t>Project 1 – P4 Programmable Data Planes</a:t>
            </a:r>
          </a:p>
        </p:txBody>
      </p:sp>
      <p:cxnSp>
        <p:nvCxnSpPr>
          <p:cNvPr id="4" name="Straight Connector 3">
            <a:extLst>
              <a:ext uri="{FF2B5EF4-FFF2-40B4-BE49-F238E27FC236}">
                <a16:creationId xmlns:a16="http://schemas.microsoft.com/office/drawing/2014/main" id="{317C6886-4E51-4FCE-9CB6-B02F2B2FB8F0}"/>
              </a:ext>
            </a:extLst>
          </p:cNvPr>
          <p:cNvCxnSpPr>
            <a:cxnSpLocks/>
          </p:cNvCxnSpPr>
          <p:nvPr/>
        </p:nvCxnSpPr>
        <p:spPr>
          <a:xfrm>
            <a:off x="574258" y="881836"/>
            <a:ext cx="888724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3</a:t>
            </a:fld>
            <a:endParaRPr lang="en-US" dirty="0"/>
          </a:p>
        </p:txBody>
      </p:sp>
      <p:sp>
        <p:nvSpPr>
          <p:cNvPr id="15" name="Content Placeholder 2">
            <a:extLst>
              <a:ext uri="{FF2B5EF4-FFF2-40B4-BE49-F238E27FC236}">
                <a16:creationId xmlns:a16="http://schemas.microsoft.com/office/drawing/2014/main" id="{84519833-0A1B-0F6F-8E05-A9B4B3DE7BC2}"/>
              </a:ext>
            </a:extLst>
          </p:cNvPr>
          <p:cNvSpPr>
            <a:spLocks noGrp="1"/>
          </p:cNvSpPr>
          <p:nvPr>
            <p:ph idx="1"/>
          </p:nvPr>
        </p:nvSpPr>
        <p:spPr>
          <a:xfrm>
            <a:off x="597550" y="1028700"/>
            <a:ext cx="10984850" cy="4800599"/>
          </a:xfrm>
        </p:spPr>
        <p:txBody>
          <a:bodyPr/>
          <a:lstStyle/>
          <a:p>
            <a:pPr marL="292100" indent="-292100">
              <a:buClr>
                <a:schemeClr val="accent2"/>
              </a:buClr>
              <a:buFont typeface="Arial" panose="020B0604020202020204" pitchFamily="34" charset="0"/>
              <a:buChar char="•"/>
            </a:pPr>
            <a:r>
              <a:rPr lang="en-US" dirty="0"/>
              <a:t>NSF funded project, 2021-2025. URL: </a:t>
            </a:r>
            <a:r>
              <a:rPr lang="en-US" dirty="0">
                <a:hlinkClick r:id="rId2"/>
              </a:rPr>
              <a:t>https://tinyurl.com/2ew277rs</a:t>
            </a:r>
            <a:r>
              <a:rPr lang="en-US" dirty="0"/>
              <a:t> </a:t>
            </a:r>
          </a:p>
          <a:p>
            <a:pPr marL="292100" indent="-292100">
              <a:buClr>
                <a:schemeClr val="accent2"/>
              </a:buClr>
              <a:buFont typeface="Arial" panose="020B0604020202020204" pitchFamily="34" charset="0"/>
              <a:buChar char="•"/>
            </a:pPr>
            <a:r>
              <a:rPr lang="en-US" dirty="0"/>
              <a:t>It supports training and research on P4 programmable data planes –hardware-level network appliances–, recently developed by Intel</a:t>
            </a:r>
          </a:p>
          <a:p>
            <a:pPr marL="292100" indent="-292100">
              <a:buClr>
                <a:schemeClr val="accent2"/>
              </a:buClr>
              <a:buFont typeface="Arial" panose="020B0604020202020204" pitchFamily="34" charset="0"/>
              <a:buChar char="•"/>
            </a:pPr>
            <a:r>
              <a:rPr lang="en-US" dirty="0"/>
              <a:t>USC is developing applications on networking and cybersecurity that exploit the performance advantages of programmable data planes (agreement with Intel)</a:t>
            </a:r>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a:p>
            <a:pPr marL="292100" indent="-292100">
              <a:buFont typeface="Arial" panose="020B0604020202020204" pitchFamily="34" charset="0"/>
              <a:buChar char="•"/>
            </a:pPr>
            <a:endParaRPr lang="en-US" dirty="0"/>
          </a:p>
        </p:txBody>
      </p:sp>
      <p:pic>
        <p:nvPicPr>
          <p:cNvPr id="16" name="Picture 15">
            <a:extLst>
              <a:ext uri="{FF2B5EF4-FFF2-40B4-BE49-F238E27FC236}">
                <a16:creationId xmlns:a16="http://schemas.microsoft.com/office/drawing/2014/main" id="{FD6E3ABB-BCF2-AA45-2E3F-8145327E23CA}"/>
              </a:ext>
            </a:extLst>
          </p:cNvPr>
          <p:cNvPicPr>
            <a:picLocks noChangeAspect="1"/>
          </p:cNvPicPr>
          <p:nvPr/>
        </p:nvPicPr>
        <p:blipFill>
          <a:blip r:embed="rId3"/>
          <a:stretch>
            <a:fillRect/>
          </a:stretch>
        </p:blipFill>
        <p:spPr>
          <a:xfrm>
            <a:off x="175491" y="6459783"/>
            <a:ext cx="1720299" cy="365125"/>
          </a:xfrm>
          <a:prstGeom prst="rect">
            <a:avLst/>
          </a:prstGeom>
        </p:spPr>
      </p:pic>
      <p:pic>
        <p:nvPicPr>
          <p:cNvPr id="17" name="Picture 16">
            <a:extLst>
              <a:ext uri="{FF2B5EF4-FFF2-40B4-BE49-F238E27FC236}">
                <a16:creationId xmlns:a16="http://schemas.microsoft.com/office/drawing/2014/main" id="{9C5D3D2E-CE64-6D6C-CC43-B8B5E2E8CDB6}"/>
              </a:ext>
            </a:extLst>
          </p:cNvPr>
          <p:cNvPicPr>
            <a:picLocks noChangeAspect="1"/>
          </p:cNvPicPr>
          <p:nvPr/>
        </p:nvPicPr>
        <p:blipFill>
          <a:blip r:embed="rId4"/>
          <a:stretch>
            <a:fillRect/>
          </a:stretch>
        </p:blipFill>
        <p:spPr>
          <a:xfrm>
            <a:off x="3808852" y="3063984"/>
            <a:ext cx="4629091" cy="3194906"/>
          </a:xfrm>
          <a:prstGeom prst="rect">
            <a:avLst/>
          </a:prstGeom>
        </p:spPr>
      </p:pic>
    </p:spTree>
    <p:extLst>
      <p:ext uri="{BB962C8B-B14F-4D97-AF65-F5344CB8AC3E}">
        <p14:creationId xmlns:p14="http://schemas.microsoft.com/office/powerpoint/2010/main" val="62934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pPr defTabSz="457189">
              <a:defRPr/>
            </a:pPr>
            <a:fld id="{38C60F48-EAB5-A54D-B834-7AA360F30939}" type="slidenum">
              <a:rPr lang="en-US" sz="1051">
                <a:latin typeface="Calibri" panose="020F0502020204030204"/>
                <a:cs typeface="Arial"/>
                <a:sym typeface="Arial"/>
              </a:rPr>
              <a:pPr defTabSz="457189">
                <a:defRPr/>
              </a:pPr>
              <a:t>4</a:t>
            </a:fld>
            <a:endParaRPr lang="en-US" sz="1051">
              <a:latin typeface="Calibri" panose="020F0502020204030204"/>
              <a:cs typeface="Arial"/>
              <a:sym typeface="Arial"/>
            </a:endParaRPr>
          </a:p>
        </p:txBody>
      </p:sp>
      <p:sp>
        <p:nvSpPr>
          <p:cNvPr id="12" name="Content Placeholder 2">
            <a:extLst>
              <a:ext uri="{FF2B5EF4-FFF2-40B4-BE49-F238E27FC236}">
                <a16:creationId xmlns:a16="http://schemas.microsoft.com/office/drawing/2014/main" id="{61EDAAD2-235B-4BA9-82E4-729A161D1B45}"/>
              </a:ext>
            </a:extLst>
          </p:cNvPr>
          <p:cNvSpPr txBox="1">
            <a:spLocks/>
          </p:cNvSpPr>
          <p:nvPr/>
        </p:nvSpPr>
        <p:spPr>
          <a:xfrm>
            <a:off x="597550" y="1028701"/>
            <a:ext cx="10984850" cy="1460499"/>
          </a:xfrm>
          <a:prstGeom prst="rect">
            <a:avLst/>
          </a:prstGeom>
        </p:spPr>
        <p:txBody>
          <a:bodyPr vert="horz" lIns="0" tIns="60960" rIns="0" bIns="60960" rtlCol="0">
            <a:normAutofit/>
          </a:bodyPr>
          <a:lstStyle>
            <a:lvl1pPr marL="68580" indent="-68580" algn="just" defTabSz="685800" rtl="0" eaLnBrk="1" latinLnBrk="0" hangingPunct="1">
              <a:lnSpc>
                <a:spcPct val="100000"/>
              </a:lnSpc>
              <a:spcBef>
                <a:spcPts val="225"/>
              </a:spcBef>
              <a:spcAft>
                <a:spcPts val="225"/>
              </a:spcAft>
              <a:buClr>
                <a:schemeClr val="accent1"/>
              </a:buClr>
              <a:buSzPct val="100000"/>
              <a:buFont typeface="Calibri" panose="020F0502020204030204" pitchFamily="34" charset="0"/>
              <a:buChar char=" "/>
              <a:defRPr sz="16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288036" indent="-137160" algn="just" defTabSz="685800" rtl="0" eaLnBrk="1" latinLnBrk="0" hangingPunct="1">
              <a:lnSpc>
                <a:spcPct val="90000"/>
              </a:lnSpc>
              <a:spcBef>
                <a:spcPts val="150"/>
              </a:spcBef>
              <a:spcAft>
                <a:spcPts val="150"/>
              </a:spcAft>
              <a:buClr>
                <a:schemeClr val="accent1"/>
              </a:buClr>
              <a:buFont typeface="Calibri" pitchFamily="34" charset="0"/>
              <a:buChar char="◦"/>
              <a:defRPr sz="13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425196" indent="-137160" algn="just" defTabSz="685800" rtl="0" eaLnBrk="1" latinLnBrk="0" hangingPunct="1">
              <a:lnSpc>
                <a:spcPct val="90000"/>
              </a:lnSpc>
              <a:spcBef>
                <a:spcPts val="150"/>
              </a:spcBef>
              <a:spcAft>
                <a:spcPts val="15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just" defTabSz="685800" rtl="0" eaLnBrk="1" latinLnBrk="0" hangingPunct="1">
              <a:lnSpc>
                <a:spcPct val="90000"/>
              </a:lnSpc>
              <a:spcBef>
                <a:spcPts val="150"/>
              </a:spcBef>
              <a:spcAft>
                <a:spcPts val="150"/>
              </a:spcAft>
              <a:buClr>
                <a:schemeClr val="accent1"/>
              </a:buClr>
              <a:buFont typeface="Calibri" pitchFamily="34" charset="0"/>
              <a:buChar char="◦"/>
              <a:defRPr sz="9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699516" indent="-137160" algn="just" defTabSz="685800" rtl="0" eaLnBrk="1" latinLnBrk="0" hangingPunct="1">
              <a:lnSpc>
                <a:spcPct val="90000"/>
              </a:lnSpc>
              <a:spcBef>
                <a:spcPts val="150"/>
              </a:spcBef>
              <a:spcAft>
                <a:spcPts val="150"/>
              </a:spcAft>
              <a:buClr>
                <a:schemeClr val="accent1"/>
              </a:buClr>
              <a:buFont typeface="Calibri" pitchFamily="34" charset="0"/>
              <a:buChar char="◦"/>
              <a:defRPr sz="7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292093" indent="-292093" defTabSz="914377">
              <a:spcBef>
                <a:spcPts val="300"/>
              </a:spcBef>
              <a:spcAft>
                <a:spcPts val="300"/>
              </a:spcAft>
              <a:buClr>
                <a:srgbClr val="9B2D1F"/>
              </a:buClr>
              <a:buFont typeface="Arial" panose="020B0604020202020204" pitchFamily="34" charset="0"/>
              <a:buChar char="•"/>
              <a:defRPr/>
            </a:pPr>
            <a:r>
              <a:rPr lang="en-US" sz="2200" dirty="0">
                <a:solidFill>
                  <a:prstClr val="black">
                    <a:lumMod val="75000"/>
                    <a:lumOff val="25000"/>
                  </a:prstClr>
                </a:solidFill>
                <a:sym typeface="Arial"/>
              </a:rPr>
              <a:t>Analogy, networks (programmable data planes) and other computing domains</a:t>
            </a:r>
          </a:p>
          <a:p>
            <a:pPr marL="292093" indent="-292093" defTabSz="914377">
              <a:spcBef>
                <a:spcPts val="300"/>
              </a:spcBef>
              <a:spcAft>
                <a:spcPts val="300"/>
              </a:spcAft>
              <a:buClr>
                <a:srgbClr val="D34817"/>
              </a:buClr>
              <a:buFont typeface="Arial" panose="020B0604020202020204" pitchFamily="34" charset="0"/>
              <a:buChar char="•"/>
              <a:defRPr/>
            </a:pPr>
            <a:endParaRPr lang="en-US" sz="2200" dirty="0">
              <a:solidFill>
                <a:prstClr val="black">
                  <a:lumMod val="75000"/>
                  <a:lumOff val="25000"/>
                </a:prstClr>
              </a:solidFill>
              <a:sym typeface="Arial"/>
            </a:endParaRPr>
          </a:p>
        </p:txBody>
      </p:sp>
      <p:graphicFrame>
        <p:nvGraphicFramePr>
          <p:cNvPr id="9" name="Table 9">
            <a:extLst>
              <a:ext uri="{FF2B5EF4-FFF2-40B4-BE49-F238E27FC236}">
                <a16:creationId xmlns:a16="http://schemas.microsoft.com/office/drawing/2014/main" id="{0D3C8913-2D48-44BD-A266-4A66906A2935}"/>
              </a:ext>
            </a:extLst>
          </p:cNvPr>
          <p:cNvGraphicFramePr>
            <a:graphicFrameLocks noGrp="1"/>
          </p:cNvGraphicFramePr>
          <p:nvPr>
            <p:extLst>
              <p:ext uri="{D42A27DB-BD31-4B8C-83A1-F6EECF244321}">
                <p14:modId xmlns:p14="http://schemas.microsoft.com/office/powerpoint/2010/main" val="4181311474"/>
              </p:ext>
            </p:extLst>
          </p:nvPr>
        </p:nvGraphicFramePr>
        <p:xfrm>
          <a:off x="815124" y="1850021"/>
          <a:ext cx="10545372" cy="3901531"/>
        </p:xfrm>
        <a:graphic>
          <a:graphicData uri="http://schemas.openxmlformats.org/drawingml/2006/table">
            <a:tbl>
              <a:tblPr firstRow="1" bandRow="1">
                <a:tableStyleId>{5C22544A-7EE6-4342-B048-85BDC9FD1C3A}</a:tableStyleId>
              </a:tblPr>
              <a:tblGrid>
                <a:gridCol w="2556777">
                  <a:extLst>
                    <a:ext uri="{9D8B030D-6E8A-4147-A177-3AD203B41FA5}">
                      <a16:colId xmlns:a16="http://schemas.microsoft.com/office/drawing/2014/main" val="816637463"/>
                    </a:ext>
                  </a:extLst>
                </a:gridCol>
                <a:gridCol w="1157360">
                  <a:extLst>
                    <a:ext uri="{9D8B030D-6E8A-4147-A177-3AD203B41FA5}">
                      <a16:colId xmlns:a16="http://schemas.microsoft.com/office/drawing/2014/main" val="1055559926"/>
                    </a:ext>
                  </a:extLst>
                </a:gridCol>
                <a:gridCol w="4130327">
                  <a:extLst>
                    <a:ext uri="{9D8B030D-6E8A-4147-A177-3AD203B41FA5}">
                      <a16:colId xmlns:a16="http://schemas.microsoft.com/office/drawing/2014/main" val="3445079695"/>
                    </a:ext>
                  </a:extLst>
                </a:gridCol>
                <a:gridCol w="2700908">
                  <a:extLst>
                    <a:ext uri="{9D8B030D-6E8A-4147-A177-3AD203B41FA5}">
                      <a16:colId xmlns:a16="http://schemas.microsoft.com/office/drawing/2014/main" val="2031938623"/>
                    </a:ext>
                  </a:extLst>
                </a:gridCol>
              </a:tblGrid>
              <a:tr h="726532">
                <a:tc>
                  <a:txBody>
                    <a:bodyPr/>
                    <a:lstStyle/>
                    <a:p>
                      <a:pPr algn="ctr"/>
                      <a:r>
                        <a:rPr lang="en-US" sz="1900" dirty="0">
                          <a:latin typeface="Arial" panose="020B0604020202020204" pitchFamily="34" charset="0"/>
                          <a:cs typeface="Arial" panose="020B0604020202020204" pitchFamily="34" charset="0"/>
                        </a:rPr>
                        <a:t>Domain</a:t>
                      </a:r>
                    </a:p>
                  </a:txBody>
                  <a:tcPr marL="121920" marR="121920" marT="60960" marB="60960">
                    <a:solidFill>
                      <a:schemeClr val="accent2"/>
                    </a:solidFill>
                  </a:tcPr>
                </a:tc>
                <a:tc>
                  <a:txBody>
                    <a:bodyPr/>
                    <a:lstStyle/>
                    <a:p>
                      <a:pPr algn="ctr"/>
                      <a:r>
                        <a:rPr lang="en-US" sz="1900" dirty="0">
                          <a:latin typeface="Arial" panose="020B0604020202020204" pitchFamily="34" charset="0"/>
                          <a:cs typeface="Arial" panose="020B0604020202020204" pitchFamily="34" charset="0"/>
                        </a:rPr>
                        <a:t>Year</a:t>
                      </a:r>
                    </a:p>
                  </a:txBody>
                  <a:tcPr marL="121920" marR="121920" marT="60960" marB="60960">
                    <a:solidFill>
                      <a:schemeClr val="accent2"/>
                    </a:solidFill>
                  </a:tcPr>
                </a:tc>
                <a:tc>
                  <a:txBody>
                    <a:bodyPr/>
                    <a:lstStyle/>
                    <a:p>
                      <a:pPr algn="ctr"/>
                      <a:r>
                        <a:rPr lang="en-US" sz="1900" dirty="0">
                          <a:latin typeface="Arial" panose="020B0604020202020204" pitchFamily="34" charset="0"/>
                          <a:cs typeface="Arial" panose="020B0604020202020204" pitchFamily="34" charset="0"/>
                        </a:rPr>
                        <a:t>Processing Unit</a:t>
                      </a:r>
                    </a:p>
                  </a:txBody>
                  <a:tcPr marL="121920" marR="121920" marT="60960" marB="60960">
                    <a:solidFill>
                      <a:schemeClr val="accent2"/>
                    </a:solidFill>
                  </a:tcPr>
                </a:tc>
                <a:tc>
                  <a:txBody>
                    <a:bodyPr/>
                    <a:lstStyle/>
                    <a:p>
                      <a:pPr algn="ctr"/>
                      <a:r>
                        <a:rPr lang="en-US" sz="1900" dirty="0">
                          <a:latin typeface="Arial" panose="020B0604020202020204" pitchFamily="34" charset="0"/>
                          <a:cs typeface="Arial" panose="020B0604020202020204" pitchFamily="34" charset="0"/>
                        </a:rPr>
                        <a:t>Main Language/s</a:t>
                      </a:r>
                    </a:p>
                  </a:txBody>
                  <a:tcPr marL="121920" marR="121920" marT="60960" marB="60960">
                    <a:solidFill>
                      <a:schemeClr val="accent2"/>
                    </a:solidFill>
                  </a:tcPr>
                </a:tc>
                <a:extLst>
                  <a:ext uri="{0D108BD9-81ED-4DB2-BD59-A6C34878D82A}">
                    <a16:rowId xmlns:a16="http://schemas.microsoft.com/office/drawing/2014/main" val="2823166586"/>
                  </a:ext>
                </a:extLst>
              </a:tr>
              <a:tr h="494453">
                <a:tc>
                  <a:txBody>
                    <a:bodyPr/>
                    <a:lstStyle/>
                    <a:p>
                      <a:r>
                        <a:rPr lang="en-US" sz="1900" dirty="0">
                          <a:latin typeface="Arial" panose="020B0604020202020204" pitchFamily="34" charset="0"/>
                          <a:cs typeface="Arial" panose="020B0604020202020204" pitchFamily="34" charset="0"/>
                        </a:rPr>
                        <a:t>General computing</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1971</a:t>
                      </a:r>
                    </a:p>
                  </a:txBody>
                  <a:tcPr marL="121920" marR="121920" marT="60960" marB="60960"/>
                </a:tc>
                <a:tc>
                  <a:txBody>
                    <a:bodyPr/>
                    <a:lstStyle/>
                    <a:p>
                      <a:r>
                        <a:rPr lang="en-US" sz="1900" dirty="0">
                          <a:latin typeface="Arial" panose="020B0604020202020204" pitchFamily="34" charset="0"/>
                          <a:cs typeface="Arial" panose="020B0604020202020204" pitchFamily="34" charset="0"/>
                        </a:rPr>
                        <a:t>Central Processing Unit (CPU)</a:t>
                      </a:r>
                    </a:p>
                  </a:txBody>
                  <a:tcPr marL="121920" marR="121920" marT="60960" marB="60960"/>
                </a:tc>
                <a:tc>
                  <a:txBody>
                    <a:bodyPr/>
                    <a:lstStyle/>
                    <a:p>
                      <a:r>
                        <a:rPr lang="en-US" sz="1900" dirty="0">
                          <a:latin typeface="Arial" panose="020B0604020202020204" pitchFamily="34" charset="0"/>
                          <a:cs typeface="Arial" panose="020B0604020202020204" pitchFamily="34" charset="0"/>
                        </a:rPr>
                        <a:t>C, Java, Phyton, etc.</a:t>
                      </a:r>
                    </a:p>
                  </a:txBody>
                  <a:tcPr marL="121920" marR="121920" marT="60960" marB="60960"/>
                </a:tc>
                <a:extLst>
                  <a:ext uri="{0D108BD9-81ED-4DB2-BD59-A6C34878D82A}">
                    <a16:rowId xmlns:a16="http://schemas.microsoft.com/office/drawing/2014/main" val="1870898751"/>
                  </a:ext>
                </a:extLst>
              </a:tr>
              <a:tr h="494453">
                <a:tc>
                  <a:txBody>
                    <a:bodyPr/>
                    <a:lstStyle/>
                    <a:p>
                      <a:r>
                        <a:rPr lang="en-US" sz="1900" dirty="0">
                          <a:latin typeface="Arial" panose="020B0604020202020204" pitchFamily="34" charset="0"/>
                          <a:cs typeface="Arial" panose="020B0604020202020204" pitchFamily="34" charset="0"/>
                        </a:rPr>
                        <a:t>Signal processing</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1979</a:t>
                      </a:r>
                    </a:p>
                  </a:txBody>
                  <a:tcPr marL="121920" marR="121920" marT="60960" marB="60960"/>
                </a:tc>
                <a:tc>
                  <a:txBody>
                    <a:bodyPr/>
                    <a:lstStyle/>
                    <a:p>
                      <a:r>
                        <a:rPr lang="en-US" sz="1900" dirty="0">
                          <a:latin typeface="Arial" panose="020B0604020202020204" pitchFamily="34" charset="0"/>
                          <a:cs typeface="Arial" panose="020B0604020202020204" pitchFamily="34" charset="0"/>
                        </a:rPr>
                        <a:t>Digital Signal Processor (DSP)</a:t>
                      </a:r>
                    </a:p>
                  </a:txBody>
                  <a:tcPr marL="121920" marR="121920" marT="60960" marB="60960"/>
                </a:tc>
                <a:tc>
                  <a:txBody>
                    <a:bodyPr/>
                    <a:lstStyle/>
                    <a:p>
                      <a:r>
                        <a:rPr lang="en-US" sz="1900" dirty="0" err="1">
                          <a:latin typeface="Arial" panose="020B0604020202020204" pitchFamily="34" charset="0"/>
                          <a:cs typeface="Arial" panose="020B0604020202020204" pitchFamily="34" charset="0"/>
                        </a:rPr>
                        <a:t>Matlab</a:t>
                      </a:r>
                      <a:endParaRPr lang="en-US" sz="19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91304219"/>
                  </a:ext>
                </a:extLst>
              </a:tr>
              <a:tr h="690880">
                <a:tc>
                  <a:txBody>
                    <a:bodyPr/>
                    <a:lstStyle/>
                    <a:p>
                      <a:r>
                        <a:rPr lang="en-US" sz="1900" dirty="0">
                          <a:latin typeface="Arial" panose="020B0604020202020204" pitchFamily="34" charset="0"/>
                          <a:cs typeface="Arial" panose="020B0604020202020204" pitchFamily="34" charset="0"/>
                        </a:rPr>
                        <a:t>Graphics</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1994</a:t>
                      </a:r>
                    </a:p>
                  </a:txBody>
                  <a:tcPr marL="121920" marR="121920" marT="60960" marB="60960"/>
                </a:tc>
                <a:tc>
                  <a:txBody>
                    <a:bodyPr/>
                    <a:lstStyle/>
                    <a:p>
                      <a:r>
                        <a:rPr lang="en-US" sz="1900" dirty="0">
                          <a:latin typeface="Arial" panose="020B0604020202020204" pitchFamily="34" charset="0"/>
                          <a:cs typeface="Arial" panose="020B0604020202020204" pitchFamily="34" charset="0"/>
                        </a:rPr>
                        <a:t>Graphics Processing Unit (GPU)</a:t>
                      </a:r>
                    </a:p>
                  </a:txBody>
                  <a:tcPr marL="121920" marR="121920" marT="60960" marB="60960"/>
                </a:tc>
                <a:tc>
                  <a:txBody>
                    <a:bodyPr/>
                    <a:lstStyle/>
                    <a:p>
                      <a:r>
                        <a:rPr lang="en-US" sz="1900" dirty="0">
                          <a:latin typeface="Arial" panose="020B0604020202020204" pitchFamily="34" charset="0"/>
                          <a:cs typeface="Arial" panose="020B0604020202020204" pitchFamily="34" charset="0"/>
                        </a:rPr>
                        <a:t>Open Computing Language</a:t>
                      </a:r>
                    </a:p>
                  </a:txBody>
                  <a:tcPr marL="121920" marR="121920" marT="60960" marB="60960"/>
                </a:tc>
                <a:extLst>
                  <a:ext uri="{0D108BD9-81ED-4DB2-BD59-A6C34878D82A}">
                    <a16:rowId xmlns:a16="http://schemas.microsoft.com/office/drawing/2014/main" val="1670012817"/>
                  </a:ext>
                </a:extLst>
              </a:tr>
              <a:tr h="494453">
                <a:tc>
                  <a:txBody>
                    <a:bodyPr/>
                    <a:lstStyle/>
                    <a:p>
                      <a:r>
                        <a:rPr lang="en-US" sz="1900" dirty="0">
                          <a:latin typeface="Arial" panose="020B0604020202020204" pitchFamily="34" charset="0"/>
                          <a:cs typeface="Arial" panose="020B0604020202020204" pitchFamily="34" charset="0"/>
                        </a:rPr>
                        <a:t>Machine learning</a:t>
                      </a:r>
                    </a:p>
                  </a:txBody>
                  <a:tcPr marL="121920" marR="121920" marT="60960" marB="60960"/>
                </a:tc>
                <a:tc>
                  <a:txBody>
                    <a:bodyPr/>
                    <a:lstStyle/>
                    <a:p>
                      <a:pPr algn="ctr"/>
                      <a:r>
                        <a:rPr lang="en-US" sz="1900" dirty="0">
                          <a:latin typeface="Arial" panose="020B0604020202020204" pitchFamily="34" charset="0"/>
                          <a:cs typeface="Arial" panose="020B0604020202020204" pitchFamily="34" charset="0"/>
                        </a:rPr>
                        <a:t>2015</a:t>
                      </a:r>
                    </a:p>
                  </a:txBody>
                  <a:tcPr marL="121920" marR="121920" marT="60960" marB="60960"/>
                </a:tc>
                <a:tc>
                  <a:txBody>
                    <a:bodyPr/>
                    <a:lstStyle/>
                    <a:p>
                      <a:r>
                        <a:rPr lang="en-US" sz="1900" dirty="0">
                          <a:latin typeface="Arial" panose="020B0604020202020204" pitchFamily="34" charset="0"/>
                          <a:cs typeface="Arial" panose="020B0604020202020204" pitchFamily="34" charset="0"/>
                        </a:rPr>
                        <a:t>Tensor Processing Unit (TPU)</a:t>
                      </a:r>
                    </a:p>
                  </a:txBody>
                  <a:tcPr marL="121920" marR="121920" marT="60960" marB="60960"/>
                </a:tc>
                <a:tc>
                  <a:txBody>
                    <a:bodyPr/>
                    <a:lstStyle/>
                    <a:p>
                      <a:r>
                        <a:rPr lang="en-US" sz="1900" dirty="0">
                          <a:latin typeface="Arial" panose="020B0604020202020204" pitchFamily="34" charset="0"/>
                          <a:cs typeface="Arial" panose="020B0604020202020204" pitchFamily="34" charset="0"/>
                        </a:rPr>
                        <a:t>Tensor Flow</a:t>
                      </a:r>
                    </a:p>
                  </a:txBody>
                  <a:tcPr marL="121920" marR="121920" marT="60960" marB="60960"/>
                </a:tc>
                <a:extLst>
                  <a:ext uri="{0D108BD9-81ED-4DB2-BD59-A6C34878D82A}">
                    <a16:rowId xmlns:a16="http://schemas.microsoft.com/office/drawing/2014/main" val="3142968921"/>
                  </a:ext>
                </a:extLst>
              </a:tr>
              <a:tr h="690880">
                <a:tc>
                  <a:txBody>
                    <a:bodyPr/>
                    <a:lstStyle/>
                    <a:p>
                      <a:r>
                        <a:rPr lang="en-US" sz="1900" b="1" dirty="0">
                          <a:solidFill>
                            <a:srgbClr val="FF0000"/>
                          </a:solidFill>
                          <a:latin typeface="Arial" panose="020B0604020202020204" pitchFamily="34" charset="0"/>
                          <a:cs typeface="Arial" panose="020B0604020202020204" pitchFamily="34" charset="0"/>
                        </a:rPr>
                        <a:t>Computer networks</a:t>
                      </a:r>
                    </a:p>
                  </a:txBody>
                  <a:tcPr marL="121920" marR="121920" marT="60960" marB="60960"/>
                </a:tc>
                <a:tc>
                  <a:txBody>
                    <a:bodyPr/>
                    <a:lstStyle/>
                    <a:p>
                      <a:pPr algn="ctr"/>
                      <a:r>
                        <a:rPr lang="en-US" sz="1900" b="1" dirty="0">
                          <a:solidFill>
                            <a:srgbClr val="FF0000"/>
                          </a:solidFill>
                          <a:latin typeface="Arial" panose="020B0604020202020204" pitchFamily="34" charset="0"/>
                          <a:cs typeface="Arial" panose="020B0604020202020204" pitchFamily="34" charset="0"/>
                        </a:rPr>
                        <a:t>2017</a:t>
                      </a:r>
                    </a:p>
                  </a:txBody>
                  <a:tcPr marL="121920" marR="121920" marT="60960" marB="60960"/>
                </a:tc>
                <a:tc>
                  <a:txBody>
                    <a:bodyPr/>
                    <a:lstStyle/>
                    <a:p>
                      <a:r>
                        <a:rPr lang="en-US" sz="1900" b="1" dirty="0">
                          <a:solidFill>
                            <a:srgbClr val="FF0000"/>
                          </a:solidFill>
                          <a:latin typeface="Arial" panose="020B0604020202020204" pitchFamily="34" charset="0"/>
                          <a:cs typeface="Arial" panose="020B0604020202020204" pitchFamily="34" charset="0"/>
                        </a:rPr>
                        <a:t>Protocol Independent Switch Architecture (PISA) (programmable data plane)</a:t>
                      </a:r>
                    </a:p>
                  </a:txBody>
                  <a:tcPr marL="121920" marR="121920" marT="60960" marB="60960"/>
                </a:tc>
                <a:tc>
                  <a:txBody>
                    <a:bodyPr/>
                    <a:lstStyle/>
                    <a:p>
                      <a:r>
                        <a:rPr lang="en-US" sz="1900" b="1" dirty="0">
                          <a:solidFill>
                            <a:srgbClr val="FF0000"/>
                          </a:solidFill>
                          <a:latin typeface="Arial" panose="020B0604020202020204" pitchFamily="34" charset="0"/>
                          <a:cs typeface="Arial" panose="020B0604020202020204" pitchFamily="34" charset="0"/>
                        </a:rPr>
                        <a:t>P4</a:t>
                      </a:r>
                    </a:p>
                  </a:txBody>
                  <a:tcPr marL="121920" marR="121920" marT="60960" marB="60960"/>
                </a:tc>
                <a:extLst>
                  <a:ext uri="{0D108BD9-81ED-4DB2-BD59-A6C34878D82A}">
                    <a16:rowId xmlns:a16="http://schemas.microsoft.com/office/drawing/2014/main" val="168509930"/>
                  </a:ext>
                </a:extLst>
              </a:tr>
            </a:tbl>
          </a:graphicData>
        </a:graphic>
      </p:graphicFrame>
      <p:pic>
        <p:nvPicPr>
          <p:cNvPr id="10" name="Picture 9">
            <a:extLst>
              <a:ext uri="{FF2B5EF4-FFF2-40B4-BE49-F238E27FC236}">
                <a16:creationId xmlns:a16="http://schemas.microsoft.com/office/drawing/2014/main" id="{2E53D46D-693D-4E1B-A873-F62DCFD1B31A}"/>
              </a:ext>
            </a:extLst>
          </p:cNvPr>
          <p:cNvPicPr>
            <a:picLocks noChangeAspect="1"/>
          </p:cNvPicPr>
          <p:nvPr/>
        </p:nvPicPr>
        <p:blipFill>
          <a:blip r:embed="rId2"/>
          <a:stretch>
            <a:fillRect/>
          </a:stretch>
        </p:blipFill>
        <p:spPr>
          <a:xfrm>
            <a:off x="175491" y="6459783"/>
            <a:ext cx="1720299" cy="365125"/>
          </a:xfrm>
          <a:prstGeom prst="rect">
            <a:avLst/>
          </a:prstGeom>
        </p:spPr>
      </p:pic>
      <p:sp>
        <p:nvSpPr>
          <p:cNvPr id="11" name="Title 1">
            <a:extLst>
              <a:ext uri="{FF2B5EF4-FFF2-40B4-BE49-F238E27FC236}">
                <a16:creationId xmlns:a16="http://schemas.microsoft.com/office/drawing/2014/main" id="{DA8B9890-E8BA-9761-41DA-75135060BEF1}"/>
              </a:ext>
            </a:extLst>
          </p:cNvPr>
          <p:cNvSpPr>
            <a:spLocks noGrp="1"/>
          </p:cNvSpPr>
          <p:nvPr>
            <p:ph type="title"/>
          </p:nvPr>
        </p:nvSpPr>
        <p:spPr>
          <a:xfrm>
            <a:off x="597550" y="1"/>
            <a:ext cx="10984850" cy="888999"/>
          </a:xfrm>
        </p:spPr>
        <p:txBody>
          <a:bodyPr>
            <a:normAutofit/>
          </a:bodyPr>
          <a:lstStyle/>
          <a:p>
            <a:r>
              <a:rPr lang="en-US" dirty="0"/>
              <a:t>Project 1 – P4 Programmable Data Planes</a:t>
            </a:r>
          </a:p>
        </p:txBody>
      </p:sp>
      <p:cxnSp>
        <p:nvCxnSpPr>
          <p:cNvPr id="13" name="Straight Connector 12">
            <a:extLst>
              <a:ext uri="{FF2B5EF4-FFF2-40B4-BE49-F238E27FC236}">
                <a16:creationId xmlns:a16="http://schemas.microsoft.com/office/drawing/2014/main" id="{B6B964E3-987B-F2DB-ED6B-FE8DCEC94910}"/>
              </a:ext>
            </a:extLst>
          </p:cNvPr>
          <p:cNvCxnSpPr>
            <a:cxnSpLocks/>
          </p:cNvCxnSpPr>
          <p:nvPr/>
        </p:nvCxnSpPr>
        <p:spPr>
          <a:xfrm>
            <a:off x="574258" y="881836"/>
            <a:ext cx="888724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60021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E.g., Offloading media relay tasks to switch’s data plane</a:t>
            </a:r>
          </a:p>
          <a:p>
            <a:pPr marL="640271" lvl="1" indent="-347663">
              <a:spcBef>
                <a:spcPts val="600"/>
              </a:spcBef>
              <a:spcAft>
                <a:spcPts val="0"/>
              </a:spcAft>
              <a:buClr>
                <a:schemeClr val="accent2"/>
              </a:buClr>
              <a:buFont typeface="Wingdings" panose="05000000000000000000" pitchFamily="2" charset="2"/>
              <a:buChar char="Ø"/>
            </a:pPr>
            <a:r>
              <a:rPr lang="en-US" dirty="0"/>
              <a:t>Orders of magnitude faster than general-purpose CPU</a:t>
            </a:r>
          </a:p>
          <a:p>
            <a:pPr marL="640271" lvl="1" indent="-347663">
              <a:spcBef>
                <a:spcPts val="600"/>
              </a:spcBef>
              <a:spcAft>
                <a:spcPts val="0"/>
              </a:spcAft>
              <a:buClr>
                <a:schemeClr val="accent2"/>
              </a:buClr>
              <a:buFont typeface="Wingdings" panose="05000000000000000000" pitchFamily="2" charset="2"/>
              <a:buChar char="Ø"/>
            </a:pPr>
            <a:r>
              <a:rPr lang="en-US" dirty="0"/>
              <a:t>Limited instruction set (e.g., no multiplication, no division, simple operations)</a:t>
            </a:r>
          </a:p>
          <a:p>
            <a:pPr marL="0" indent="0">
              <a:spcBef>
                <a:spcPts val="600"/>
              </a:spcBef>
              <a:spcAft>
                <a:spcPts val="0"/>
              </a:spcAft>
              <a:buClr>
                <a:schemeClr val="accent2"/>
              </a:buClr>
              <a:buNone/>
            </a:pPr>
            <a:endParaRPr lang="en-US" dirty="0"/>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5</a:t>
            </a:fld>
            <a:endParaRPr lang="en-US"/>
          </a:p>
        </p:txBody>
      </p:sp>
      <p:pic>
        <p:nvPicPr>
          <p:cNvPr id="7" name="Picture 6">
            <a:extLst>
              <a:ext uri="{FF2B5EF4-FFF2-40B4-BE49-F238E27FC236}">
                <a16:creationId xmlns:a16="http://schemas.microsoft.com/office/drawing/2014/main" id="{4836C462-9880-4F95-8327-FE740D6AE15C}"/>
              </a:ext>
            </a:extLst>
          </p:cNvPr>
          <p:cNvPicPr>
            <a:picLocks noChangeAspect="1"/>
          </p:cNvPicPr>
          <p:nvPr/>
        </p:nvPicPr>
        <p:blipFill>
          <a:blip r:embed="rId2"/>
          <a:stretch>
            <a:fillRect/>
          </a:stretch>
        </p:blipFill>
        <p:spPr>
          <a:xfrm>
            <a:off x="686201" y="2745353"/>
            <a:ext cx="4267199" cy="2445703"/>
          </a:xfrm>
          <a:prstGeom prst="rect">
            <a:avLst/>
          </a:prstGeom>
        </p:spPr>
      </p:pic>
      <p:graphicFrame>
        <p:nvGraphicFramePr>
          <p:cNvPr id="8" name="Table 7">
            <a:extLst>
              <a:ext uri="{FF2B5EF4-FFF2-40B4-BE49-F238E27FC236}">
                <a16:creationId xmlns:a16="http://schemas.microsoft.com/office/drawing/2014/main" id="{2748FB13-CAC9-46C5-B490-923D7744AE81}"/>
              </a:ext>
            </a:extLst>
          </p:cNvPr>
          <p:cNvGraphicFramePr>
            <a:graphicFrameLocks noGrp="1"/>
          </p:cNvGraphicFramePr>
          <p:nvPr>
            <p:extLst>
              <p:ext uri="{D42A27DB-BD31-4B8C-83A1-F6EECF244321}">
                <p14:modId xmlns:p14="http://schemas.microsoft.com/office/powerpoint/2010/main" val="2594203149"/>
              </p:ext>
            </p:extLst>
          </p:nvPr>
        </p:nvGraphicFramePr>
        <p:xfrm>
          <a:off x="5815829" y="2480880"/>
          <a:ext cx="5589589" cy="1213956"/>
        </p:xfrm>
        <a:graphic>
          <a:graphicData uri="http://schemas.openxmlformats.org/drawingml/2006/table">
            <a:tbl>
              <a:tblPr/>
              <a:tblGrid>
                <a:gridCol w="889771">
                  <a:extLst>
                    <a:ext uri="{9D8B030D-6E8A-4147-A177-3AD203B41FA5}">
                      <a16:colId xmlns:a16="http://schemas.microsoft.com/office/drawing/2014/main" val="1899566845"/>
                    </a:ext>
                  </a:extLst>
                </a:gridCol>
                <a:gridCol w="2674374">
                  <a:extLst>
                    <a:ext uri="{9D8B030D-6E8A-4147-A177-3AD203B41FA5}">
                      <a16:colId xmlns:a16="http://schemas.microsoft.com/office/drawing/2014/main" val="1632571523"/>
                    </a:ext>
                  </a:extLst>
                </a:gridCol>
                <a:gridCol w="2025444">
                  <a:extLst>
                    <a:ext uri="{9D8B030D-6E8A-4147-A177-3AD203B41FA5}">
                      <a16:colId xmlns:a16="http://schemas.microsoft.com/office/drawing/2014/main" val="3870497211"/>
                    </a:ext>
                  </a:extLst>
                </a:gridCol>
              </a:tblGrid>
              <a:tr h="198120">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Programmable Switch</a:t>
                      </a:r>
                    </a:p>
                  </a:txBody>
                  <a:tcPr marL="7620" marR="7620" marT="7620" marB="0" anchor="b">
                    <a:lnL>
                      <a:noFill/>
                    </a:lnL>
                    <a:lnR>
                      <a:noFill/>
                    </a:lnR>
                    <a:lnT>
                      <a:noFill/>
                    </a:lnT>
                    <a:lnB>
                      <a:noFill/>
                    </a:lnB>
                    <a:solidFill>
                      <a:schemeClr val="bg1">
                        <a:lumMod val="85000"/>
                      </a:schemeClr>
                    </a:solidFill>
                  </a:tcPr>
                </a:tc>
                <a:tc>
                  <a:txBody>
                    <a:bodyPr/>
                    <a:lstStyle/>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General-purpose </a:t>
                      </a:r>
                    </a:p>
                    <a:p>
                      <a:pPr algn="ctr" fontAlgn="b"/>
                      <a:r>
                        <a:rPr lang="en-US" sz="1400" b="1" i="0" u="none" strike="noStrike" dirty="0">
                          <a:solidFill>
                            <a:srgbClr val="000000"/>
                          </a:solidFill>
                          <a:effectLst/>
                          <a:latin typeface="Arial" panose="020B0604020202020204" pitchFamily="34" charset="0"/>
                          <a:cs typeface="Arial" panose="020B0604020202020204" pitchFamily="34" charset="0"/>
                        </a:rPr>
                        <a:t>CPU</a:t>
                      </a:r>
                    </a:p>
                  </a:txBody>
                  <a:tcPr marL="7620" marR="7620" marT="7620" marB="0" anchor="b">
                    <a:lnL>
                      <a:noFill/>
                    </a:lnL>
                    <a:lnR>
                      <a:noFill/>
                    </a:lnR>
                    <a:lnT>
                      <a:noFill/>
                    </a:lnT>
                    <a:lnB>
                      <a:noFill/>
                    </a:lnB>
                    <a:solidFill>
                      <a:schemeClr val="bg1">
                        <a:lumMod val="85000"/>
                      </a:schemeClr>
                    </a:solidFill>
                  </a:tcPr>
                </a:tc>
                <a:extLst>
                  <a:ext uri="{0D108BD9-81ED-4DB2-BD59-A6C34878D82A}">
                    <a16:rowId xmlns:a16="http://schemas.microsoft.com/office/drawing/2014/main" val="3708064026"/>
                  </a:ext>
                </a:extLst>
              </a:tr>
              <a:tr h="198120">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Cost</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$6,000 </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$ 10,000 - 25,000</a:t>
                      </a:r>
                    </a:p>
                  </a:txBody>
                  <a:tcPr marL="7620" marR="7620" marT="762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2797348303"/>
                  </a:ext>
                </a:extLst>
              </a:tr>
              <a:tr h="309675">
                <a:tc>
                  <a:txBody>
                    <a:bodyPr/>
                    <a:lstStyle/>
                    <a:p>
                      <a:pPr algn="l" fontAlgn="b"/>
                      <a:r>
                        <a:rPr lang="en-US" sz="1400" b="1" i="0" u="none" strike="noStrike" dirty="0">
                          <a:solidFill>
                            <a:srgbClr val="000000"/>
                          </a:solidFill>
                          <a:effectLst/>
                          <a:latin typeface="Arial" panose="020B0604020202020204" pitchFamily="34" charset="0"/>
                          <a:cs typeface="Arial" panose="020B0604020202020204" pitchFamily="34" charset="0"/>
                        </a:rPr>
                        <a:t>Capacity</a:t>
                      </a:r>
                    </a:p>
                  </a:txBody>
                  <a:tcPr marL="7620" marR="7620" marT="762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~35,000,000 connections/switch</a:t>
                      </a:r>
                    </a:p>
                  </a:txBody>
                  <a:tcPr marL="7620" marR="7620" marT="7620" marB="0" anchor="b">
                    <a:lnL>
                      <a:noFill/>
                    </a:lnL>
                    <a:lnR>
                      <a:noFill/>
                    </a:lnR>
                    <a:lnT>
                      <a:noFill/>
                    </a:lnT>
                    <a:lnB>
                      <a:noFill/>
                    </a:lnB>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~500 connections/core</a:t>
                      </a:r>
                    </a:p>
                  </a:txBody>
                  <a:tcPr marL="7620" marR="7620" marT="7620" marB="0" anchor="b">
                    <a:lnL>
                      <a:noFill/>
                    </a:lnL>
                    <a:lnR>
                      <a:noFill/>
                    </a:lnR>
                    <a:lnT>
                      <a:noFill/>
                    </a:lnT>
                    <a:lnB>
                      <a:noFill/>
                    </a:lnB>
                  </a:tcPr>
                </a:tc>
                <a:extLst>
                  <a:ext uri="{0D108BD9-81ED-4DB2-BD59-A6C34878D82A}">
                    <a16:rowId xmlns:a16="http://schemas.microsoft.com/office/drawing/2014/main" val="861402047"/>
                  </a:ext>
                </a:extLst>
              </a:tr>
              <a:tr h="248961">
                <a:tc>
                  <a:txBody>
                    <a:bodyPr/>
                    <a:lstStyle/>
                    <a:p>
                      <a:pPr algn="l" fontAlgn="b"/>
                      <a:r>
                        <a:rPr lang="en-US" sz="1400" b="1" i="0" u="none" strike="noStrike">
                          <a:solidFill>
                            <a:srgbClr val="000000"/>
                          </a:solidFill>
                          <a:effectLst/>
                          <a:latin typeface="Arial" panose="020B0604020202020204" pitchFamily="34" charset="0"/>
                          <a:cs typeface="Arial" panose="020B0604020202020204" pitchFamily="34" charset="0"/>
                        </a:rPr>
                        <a:t>Latency</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a:solidFill>
                            <a:srgbClr val="000000"/>
                          </a:solidFill>
                          <a:effectLst/>
                          <a:latin typeface="Arial" panose="020B0604020202020204" pitchFamily="34" charset="0"/>
                          <a:cs typeface="Arial" panose="020B0604020202020204" pitchFamily="34" charset="0"/>
                        </a:rPr>
                        <a:t>400 nanoseconds</a:t>
                      </a:r>
                    </a:p>
                  </a:txBody>
                  <a:tcPr marL="7620" marR="7620" marT="7620" marB="0" anchor="b">
                    <a:lnL>
                      <a:noFill/>
                    </a:lnL>
                    <a:lnR>
                      <a:noFill/>
                    </a:lnR>
                    <a:lnT>
                      <a:noFill/>
                    </a:lnT>
                    <a:lnB>
                      <a:noFill/>
                    </a:lnB>
                    <a:solidFill>
                      <a:schemeClr val="bg1">
                        <a:lumMod val="95000"/>
                      </a:schemeClr>
                    </a:solidFill>
                  </a:tcPr>
                </a:tc>
                <a:tc>
                  <a:txBody>
                    <a:bodyPr/>
                    <a:lstStyle/>
                    <a:p>
                      <a:pPr algn="r" fontAlgn="b"/>
                      <a:r>
                        <a:rPr lang="en-US" sz="1400" b="0" i="0" u="none" strike="noStrike" dirty="0">
                          <a:solidFill>
                            <a:srgbClr val="000000"/>
                          </a:solidFill>
                          <a:effectLst/>
                          <a:latin typeface="Arial" panose="020B0604020202020204" pitchFamily="34" charset="0"/>
                          <a:cs typeface="Arial" panose="020B0604020202020204" pitchFamily="34" charset="0"/>
                        </a:rPr>
                        <a:t>Tens-hundreds of msec</a:t>
                      </a:r>
                    </a:p>
                  </a:txBody>
                  <a:tcPr marL="7620" marR="7620" marT="762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3293733065"/>
                  </a:ext>
                </a:extLst>
              </a:tr>
            </a:tbl>
          </a:graphicData>
        </a:graphic>
      </p:graphicFrame>
      <p:sp>
        <p:nvSpPr>
          <p:cNvPr id="10" name="TextBox 9">
            <a:extLst>
              <a:ext uri="{FF2B5EF4-FFF2-40B4-BE49-F238E27FC236}">
                <a16:creationId xmlns:a16="http://schemas.microsoft.com/office/drawing/2014/main" id="{48364B7B-233B-47E3-8D21-31B753ED94F6}"/>
              </a:ext>
            </a:extLst>
          </p:cNvPr>
          <p:cNvSpPr txBox="1"/>
          <p:nvPr/>
        </p:nvSpPr>
        <p:spPr>
          <a:xfrm>
            <a:off x="6376172" y="2159085"/>
            <a:ext cx="4233851" cy="323165"/>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Application example: media (voice) relay server</a:t>
            </a:r>
          </a:p>
        </p:txBody>
      </p:sp>
      <p:pic>
        <p:nvPicPr>
          <p:cNvPr id="21" name="Picture 20">
            <a:extLst>
              <a:ext uri="{FF2B5EF4-FFF2-40B4-BE49-F238E27FC236}">
                <a16:creationId xmlns:a16="http://schemas.microsoft.com/office/drawing/2014/main" id="{98709F83-822F-4718-A572-18EACA704141}"/>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3" name="Title 1">
            <a:extLst>
              <a:ext uri="{FF2B5EF4-FFF2-40B4-BE49-F238E27FC236}">
                <a16:creationId xmlns:a16="http://schemas.microsoft.com/office/drawing/2014/main" id="{AA813AED-8F1A-A58E-4454-000459AF573D}"/>
              </a:ext>
            </a:extLst>
          </p:cNvPr>
          <p:cNvSpPr>
            <a:spLocks noGrp="1"/>
          </p:cNvSpPr>
          <p:nvPr>
            <p:ph type="title"/>
          </p:nvPr>
        </p:nvSpPr>
        <p:spPr>
          <a:xfrm>
            <a:off x="597550" y="1"/>
            <a:ext cx="10984850" cy="888999"/>
          </a:xfrm>
        </p:spPr>
        <p:txBody>
          <a:bodyPr>
            <a:normAutofit/>
          </a:bodyPr>
          <a:lstStyle/>
          <a:p>
            <a:r>
              <a:rPr lang="en-US" dirty="0"/>
              <a:t>Project 1 – P4 Programmable Data Planes</a:t>
            </a:r>
          </a:p>
        </p:txBody>
      </p:sp>
      <p:cxnSp>
        <p:nvCxnSpPr>
          <p:cNvPr id="14" name="Straight Connector 13">
            <a:extLst>
              <a:ext uri="{FF2B5EF4-FFF2-40B4-BE49-F238E27FC236}">
                <a16:creationId xmlns:a16="http://schemas.microsoft.com/office/drawing/2014/main" id="{5569FE29-9B85-08EE-C860-F02489FE6221}"/>
              </a:ext>
            </a:extLst>
          </p:cNvPr>
          <p:cNvCxnSpPr>
            <a:cxnSpLocks/>
          </p:cNvCxnSpPr>
          <p:nvPr/>
        </p:nvCxnSpPr>
        <p:spPr>
          <a:xfrm>
            <a:off x="574258" y="881836"/>
            <a:ext cx="8887242"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1" name="Picture 10">
            <a:extLst>
              <a:ext uri="{FF2B5EF4-FFF2-40B4-BE49-F238E27FC236}">
                <a16:creationId xmlns:a16="http://schemas.microsoft.com/office/drawing/2014/main" id="{A57BC071-0BE7-F984-9D48-8C767C8E4DF2}"/>
              </a:ext>
            </a:extLst>
          </p:cNvPr>
          <p:cNvPicPr>
            <a:picLocks noChangeAspect="1"/>
          </p:cNvPicPr>
          <p:nvPr/>
        </p:nvPicPr>
        <p:blipFill>
          <a:blip r:embed="rId4"/>
          <a:stretch>
            <a:fillRect/>
          </a:stretch>
        </p:blipFill>
        <p:spPr>
          <a:xfrm>
            <a:off x="7238601" y="3801574"/>
            <a:ext cx="3134431" cy="2552912"/>
          </a:xfrm>
          <a:prstGeom prst="rect">
            <a:avLst/>
          </a:prstGeom>
        </p:spPr>
      </p:pic>
    </p:spTree>
    <p:extLst>
      <p:ext uri="{BB962C8B-B14F-4D97-AF65-F5344CB8AC3E}">
        <p14:creationId xmlns:p14="http://schemas.microsoft.com/office/powerpoint/2010/main" val="275811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https://tinyurl.com/3a48wvtu</a:t>
            </a:r>
            <a:endParaRPr lang="en-US" dirty="0"/>
          </a:p>
          <a:p>
            <a:pPr marL="347663" indent="-347663">
              <a:spcBef>
                <a:spcPts val="600"/>
              </a:spcBef>
              <a:spcAft>
                <a:spcPts val="0"/>
              </a:spcAft>
              <a:buClr>
                <a:schemeClr val="accent2"/>
              </a:buClr>
              <a:buFont typeface="Arial" panose="020B0604020202020204" pitchFamily="34" charset="0"/>
              <a:buChar char="•"/>
            </a:pPr>
            <a:r>
              <a:rPr lang="en-US" dirty="0"/>
              <a:t>Remove the software-based ‘bottlenecks’ by offloading functionality to switch ASIC</a:t>
            </a:r>
          </a:p>
          <a:p>
            <a:pPr marL="640271" lvl="1" indent="-347663">
              <a:spcBef>
                <a:spcPts val="600"/>
              </a:spcBef>
              <a:spcAft>
                <a:spcPts val="0"/>
              </a:spcAft>
              <a:buClr>
                <a:schemeClr val="accent2"/>
              </a:buClr>
              <a:buFont typeface="Wingdings" panose="05000000000000000000" pitchFamily="2" charset="2"/>
              <a:buChar char="Ø"/>
            </a:pPr>
            <a:r>
              <a:rPr lang="en-US" dirty="0"/>
              <a:t>Parse and analyze DNS traffic solely in the data plane</a:t>
            </a:r>
          </a:p>
          <a:p>
            <a:pPr marL="640271" lvl="1" indent="-347663">
              <a:spcBef>
                <a:spcPts val="600"/>
              </a:spcBef>
              <a:spcAft>
                <a:spcPts val="0"/>
              </a:spcAft>
              <a:buClr>
                <a:schemeClr val="accent2"/>
              </a:buClr>
              <a:buFont typeface="Wingdings" panose="05000000000000000000" pitchFamily="2" charset="2"/>
              <a:buChar char="Ø"/>
            </a:pPr>
            <a:r>
              <a:rPr lang="en-US" dirty="0"/>
              <a:t>Extract domain names and apply filtering rules</a:t>
            </a:r>
          </a:p>
          <a:p>
            <a:pPr marL="640271" lvl="1" indent="-347663">
              <a:spcBef>
                <a:spcPts val="600"/>
              </a:spcBef>
              <a:spcAft>
                <a:spcPts val="0"/>
              </a:spcAft>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6</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2 – DNS and Internet-scale IoT 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727210"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4" name="Picture 3">
            <a:extLst>
              <a:ext uri="{FF2B5EF4-FFF2-40B4-BE49-F238E27FC236}">
                <a16:creationId xmlns:a16="http://schemas.microsoft.com/office/drawing/2014/main" id="{1BB50B74-CC36-10C7-071C-4D5CA3DDD72F}"/>
              </a:ext>
            </a:extLst>
          </p:cNvPr>
          <p:cNvPicPr>
            <a:picLocks noChangeAspect="1"/>
          </p:cNvPicPr>
          <p:nvPr/>
        </p:nvPicPr>
        <p:blipFill>
          <a:blip r:embed="rId4"/>
          <a:stretch>
            <a:fillRect/>
          </a:stretch>
        </p:blipFill>
        <p:spPr>
          <a:xfrm>
            <a:off x="1003785" y="2598336"/>
            <a:ext cx="4106902" cy="3696986"/>
          </a:xfrm>
          <a:prstGeom prst="rect">
            <a:avLst/>
          </a:prstGeom>
        </p:spPr>
      </p:pic>
      <p:pic>
        <p:nvPicPr>
          <p:cNvPr id="8" name="Picture 7">
            <a:extLst>
              <a:ext uri="{FF2B5EF4-FFF2-40B4-BE49-F238E27FC236}">
                <a16:creationId xmlns:a16="http://schemas.microsoft.com/office/drawing/2014/main" id="{E221B2B5-8FD6-6649-AE8D-AB3E6E066803}"/>
              </a:ext>
            </a:extLst>
          </p:cNvPr>
          <p:cNvPicPr>
            <a:picLocks noChangeAspect="1"/>
          </p:cNvPicPr>
          <p:nvPr/>
        </p:nvPicPr>
        <p:blipFill>
          <a:blip r:embed="rId5"/>
          <a:stretch>
            <a:fillRect/>
          </a:stretch>
        </p:blipFill>
        <p:spPr>
          <a:xfrm>
            <a:off x="6544410" y="2682394"/>
            <a:ext cx="3974879" cy="3612928"/>
          </a:xfrm>
          <a:prstGeom prst="rect">
            <a:avLst/>
          </a:prstGeom>
        </p:spPr>
      </p:pic>
    </p:spTree>
    <p:extLst>
      <p:ext uri="{BB962C8B-B14F-4D97-AF65-F5344CB8AC3E}">
        <p14:creationId xmlns:p14="http://schemas.microsoft.com/office/powerpoint/2010/main" val="147847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https://tinyurl.com/3a48wvtu</a:t>
            </a:r>
            <a:endParaRPr lang="en-US" dirty="0"/>
          </a:p>
          <a:p>
            <a:pPr marL="347663" indent="-347663">
              <a:spcBef>
                <a:spcPts val="600"/>
              </a:spcBef>
              <a:spcAft>
                <a:spcPts val="0"/>
              </a:spcAft>
              <a:buClr>
                <a:schemeClr val="accent2"/>
              </a:buClr>
              <a:buFont typeface="Arial" panose="020B0604020202020204" pitchFamily="34" charset="0"/>
              <a:buChar char="•"/>
            </a:pPr>
            <a:r>
              <a:rPr lang="en-US" dirty="0"/>
              <a:t>Analyze IoT data worldwide from the Darknet; E.g.,</a:t>
            </a:r>
          </a:p>
          <a:p>
            <a:pPr marL="640271" lvl="1" indent="-347663">
              <a:spcBef>
                <a:spcPts val="600"/>
              </a:spcBef>
              <a:spcAft>
                <a:spcPts val="0"/>
              </a:spcAft>
              <a:buClr>
                <a:schemeClr val="accent2"/>
              </a:buClr>
              <a:buFont typeface="Wingdings" panose="05000000000000000000" pitchFamily="2" charset="2"/>
              <a:buChar char="Ø"/>
            </a:pPr>
            <a:r>
              <a:rPr lang="en-US" dirty="0"/>
              <a:t>Global distribution of exploited IoT devices</a:t>
            </a:r>
          </a:p>
          <a:p>
            <a:pPr marL="640271" lvl="1" indent="-347663">
              <a:spcBef>
                <a:spcPts val="600"/>
              </a:spcBef>
              <a:spcAft>
                <a:spcPts val="0"/>
              </a:spcAft>
              <a:buClr>
                <a:schemeClr val="accent2"/>
              </a:buClr>
              <a:buFont typeface="Wingdings" panose="05000000000000000000" pitchFamily="2" charset="2"/>
              <a:buChar char="Ø"/>
            </a:pPr>
            <a:r>
              <a:rPr lang="en-US" dirty="0"/>
              <a:t>Malware behavior</a:t>
            </a:r>
          </a:p>
          <a:p>
            <a:pPr marL="347663" indent="-347663">
              <a:spcBef>
                <a:spcPts val="600"/>
              </a:spcBef>
              <a:buClr>
                <a:schemeClr val="accent2"/>
              </a:buClr>
              <a:buFont typeface="Arial" panose="020B0604020202020204" pitchFamily="34" charset="0"/>
              <a:buChar char="•"/>
            </a:pPr>
            <a:endParaRPr lang="en-US" dirty="0"/>
          </a:p>
          <a:p>
            <a:pPr marL="584708" lvl="1" indent="-292100">
              <a:spcBef>
                <a:spcPts val="600"/>
              </a:spcBef>
              <a:buFont typeface="Wingdings" panose="05000000000000000000" pitchFamily="2" charset="2"/>
              <a:buChar char="Ø"/>
            </a:pPr>
            <a:endParaRPr lang="en-US" dirty="0"/>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7</a:t>
            </a:fld>
            <a:endParaRPr lang="en-US"/>
          </a:p>
        </p:txBody>
      </p:sp>
      <p:pic>
        <p:nvPicPr>
          <p:cNvPr id="9" name="Picture 8">
            <a:extLst>
              <a:ext uri="{FF2B5EF4-FFF2-40B4-BE49-F238E27FC236}">
                <a16:creationId xmlns:a16="http://schemas.microsoft.com/office/drawing/2014/main" id="{C7DCA053-3FAA-4FCD-9439-2606F4D1B626}"/>
              </a:ext>
            </a:extLst>
          </p:cNvPr>
          <p:cNvPicPr>
            <a:picLocks noChangeAspect="1"/>
          </p:cNvPicPr>
          <p:nvPr/>
        </p:nvPicPr>
        <p:blipFill>
          <a:blip r:embed="rId3"/>
          <a:stretch>
            <a:fillRect/>
          </a:stretch>
        </p:blipFill>
        <p:spPr>
          <a:xfrm>
            <a:off x="432901" y="2721089"/>
            <a:ext cx="6269006" cy="3108211"/>
          </a:xfrm>
          <a:prstGeom prst="rect">
            <a:avLst/>
          </a:prstGeom>
          <a:solidFill>
            <a:schemeClr val="tx1"/>
          </a:solidFill>
          <a:ln>
            <a:solidFill>
              <a:schemeClr val="tx1"/>
            </a:solidFill>
          </a:ln>
        </p:spPr>
      </p:pic>
      <p:sp>
        <p:nvSpPr>
          <p:cNvPr id="13" name="Rectangle 12">
            <a:extLst>
              <a:ext uri="{FF2B5EF4-FFF2-40B4-BE49-F238E27FC236}">
                <a16:creationId xmlns:a16="http://schemas.microsoft.com/office/drawing/2014/main" id="{6DB65DAE-A533-470E-9DF5-581717BDF186}"/>
              </a:ext>
            </a:extLst>
          </p:cNvPr>
          <p:cNvSpPr/>
          <p:nvPr/>
        </p:nvSpPr>
        <p:spPr>
          <a:xfrm>
            <a:off x="432901" y="5907041"/>
            <a:ext cx="6269006" cy="292388"/>
          </a:xfrm>
          <a:prstGeom prst="rect">
            <a:avLst/>
          </a:prstGeom>
        </p:spPr>
        <p:txBody>
          <a:bodyPr wrap="square">
            <a:spAutoFit/>
          </a:bodyPr>
          <a:lstStyle/>
          <a:p>
            <a:pPr algn="ctr"/>
            <a:r>
              <a:rPr lang="en-US" sz="1300" dirty="0"/>
              <a:t>Global distribution of exploited IoT devices</a:t>
            </a:r>
          </a:p>
        </p:txBody>
      </p:sp>
      <p:pic>
        <p:nvPicPr>
          <p:cNvPr id="15" name="Picture 14">
            <a:extLst>
              <a:ext uri="{FF2B5EF4-FFF2-40B4-BE49-F238E27FC236}">
                <a16:creationId xmlns:a16="http://schemas.microsoft.com/office/drawing/2014/main" id="{B4973489-F8EA-48EC-A3E8-ECA09093A75B}"/>
              </a:ext>
            </a:extLst>
          </p:cNvPr>
          <p:cNvPicPr>
            <a:picLocks noChangeAspect="1"/>
          </p:cNvPicPr>
          <p:nvPr/>
        </p:nvPicPr>
        <p:blipFill>
          <a:blip r:embed="rId4"/>
          <a:stretch>
            <a:fillRect/>
          </a:stretch>
        </p:blipFill>
        <p:spPr>
          <a:xfrm>
            <a:off x="7851443" y="2721088"/>
            <a:ext cx="3076494" cy="3108211"/>
          </a:xfrm>
          <a:prstGeom prst="rect">
            <a:avLst/>
          </a:prstGeom>
          <a:ln>
            <a:solidFill>
              <a:schemeClr val="tx1"/>
            </a:solidFill>
          </a:ln>
        </p:spPr>
      </p:pic>
      <p:sp>
        <p:nvSpPr>
          <p:cNvPr id="17" name="Rectangle 16">
            <a:extLst>
              <a:ext uri="{FF2B5EF4-FFF2-40B4-BE49-F238E27FC236}">
                <a16:creationId xmlns:a16="http://schemas.microsoft.com/office/drawing/2014/main" id="{4B8C3CC8-0C6C-44E1-A45A-35F0B870D286}"/>
              </a:ext>
            </a:extLst>
          </p:cNvPr>
          <p:cNvSpPr/>
          <p:nvPr/>
        </p:nvSpPr>
        <p:spPr>
          <a:xfrm>
            <a:off x="7851443" y="5907041"/>
            <a:ext cx="3153443" cy="292388"/>
          </a:xfrm>
          <a:prstGeom prst="rect">
            <a:avLst/>
          </a:prstGeom>
        </p:spPr>
        <p:txBody>
          <a:bodyPr wrap="square">
            <a:spAutoFit/>
          </a:bodyPr>
          <a:lstStyle/>
          <a:p>
            <a:pPr algn="ctr"/>
            <a:r>
              <a:rPr lang="en-US" sz="1300" dirty="0"/>
              <a:t>Malware exploiting default credentials</a:t>
            </a:r>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5"/>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2 – DNS and Internet-scale IoT Security</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727210" cy="7164"/>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458657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984851"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https://tinyurl.com/mw6dv8ma</a:t>
            </a:r>
            <a:endParaRPr lang="en-US" dirty="0"/>
          </a:p>
          <a:p>
            <a:pPr marL="584708" lvl="1" indent="-292100">
              <a:spcBef>
                <a:spcPts val="600"/>
              </a:spcBef>
              <a:buClr>
                <a:schemeClr val="accent2"/>
              </a:buClr>
              <a:buFont typeface="Wingdings" panose="05000000000000000000" pitchFamily="2" charset="2"/>
              <a:buChar char="Ø"/>
            </a:pPr>
            <a:r>
              <a:rPr lang="en-US" dirty="0"/>
              <a:t>Online training platform for high-speed networks and cybersecurity</a:t>
            </a:r>
          </a:p>
          <a:p>
            <a:pPr marL="584708" lvl="1" indent="-292100">
              <a:spcBef>
                <a:spcPts val="600"/>
              </a:spcBef>
              <a:buClr>
                <a:schemeClr val="accent2"/>
              </a:buClr>
              <a:buFont typeface="Wingdings" panose="05000000000000000000" pitchFamily="2" charset="2"/>
              <a:buChar char="Ø"/>
            </a:pPr>
            <a:r>
              <a:rPr lang="en-US" dirty="0"/>
              <a:t>Cooperation with LBNL, Internet2, Research and Education Networks (RENs)</a:t>
            </a:r>
          </a:p>
          <a:p>
            <a:pPr marL="292608" lvl="1" indent="0">
              <a:spcBef>
                <a:spcPts val="600"/>
              </a:spcBef>
              <a:buClr>
                <a:schemeClr val="accent2"/>
              </a:buClr>
              <a:buNone/>
            </a:pPr>
            <a:r>
              <a:rPr lang="en-US" dirty="0"/>
              <a:t>     (TX’s LEARN, NY’s NYSERNET, CO’s Front Range </a:t>
            </a:r>
            <a:r>
              <a:rPr lang="en-US" dirty="0" err="1"/>
              <a:t>GigaPop</a:t>
            </a:r>
            <a:r>
              <a:rPr lang="en-US" dirty="0"/>
              <a:t>, GA’s SOX, </a:t>
            </a:r>
          </a:p>
          <a:p>
            <a:pPr marL="292608" lvl="1" indent="0">
              <a:spcBef>
                <a:spcPts val="600"/>
              </a:spcBef>
              <a:buClr>
                <a:schemeClr val="accent2"/>
              </a:buClr>
              <a:buNone/>
            </a:pPr>
            <a:r>
              <a:rPr lang="en-US" dirty="0"/>
              <a:t>     Midwest’s Great Plain Network, etc.)</a:t>
            </a:r>
          </a:p>
          <a:p>
            <a:pPr marL="584708" lvl="1" indent="-292100">
              <a:spcBef>
                <a:spcPts val="600"/>
              </a:spcBef>
              <a:buClr>
                <a:schemeClr val="accent2"/>
              </a:buClr>
              <a:buFont typeface="Wingdings" panose="05000000000000000000" pitchFamily="2" charset="2"/>
              <a:buChar char="Ø"/>
            </a:pPr>
            <a:r>
              <a:rPr lang="en-US" dirty="0"/>
              <a:t>Training approximately between 500-1,000 IT professionals per year </a:t>
            </a:r>
          </a:p>
          <a:p>
            <a:pPr marL="292608" lvl="1" indent="0">
              <a:spcBef>
                <a:spcPts val="600"/>
              </a:spcBef>
              <a:buClr>
                <a:schemeClr val="accent2"/>
              </a:buClr>
              <a:buNone/>
            </a:pPr>
            <a:r>
              <a:rPr lang="en-US" dirty="0"/>
              <a:t>     –engineers, system admins, PhD students –nationwide </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8</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3 – </a:t>
            </a:r>
            <a:r>
              <a:rPr lang="en-US" dirty="0" err="1"/>
              <a:t>Cybertraining</a:t>
            </a:r>
            <a:r>
              <a:rPr lang="en-US" dirty="0"/>
              <a:t> High-Speed Networks</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930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5" name="Picture 14">
            <a:extLst>
              <a:ext uri="{FF2B5EF4-FFF2-40B4-BE49-F238E27FC236}">
                <a16:creationId xmlns:a16="http://schemas.microsoft.com/office/drawing/2014/main" id="{5E0BB195-39ED-8EC1-33C5-01D28AAFCE55}"/>
              </a:ext>
            </a:extLst>
          </p:cNvPr>
          <p:cNvPicPr>
            <a:picLocks noChangeAspect="1"/>
          </p:cNvPicPr>
          <p:nvPr/>
        </p:nvPicPr>
        <p:blipFill>
          <a:blip r:embed="rId4"/>
          <a:stretch>
            <a:fillRect/>
          </a:stretch>
        </p:blipFill>
        <p:spPr>
          <a:xfrm>
            <a:off x="4044043" y="3545249"/>
            <a:ext cx="4103914" cy="2548327"/>
          </a:xfrm>
          <a:prstGeom prst="rect">
            <a:avLst/>
          </a:prstGeom>
        </p:spPr>
      </p:pic>
      <p:sp>
        <p:nvSpPr>
          <p:cNvPr id="17" name="TextBox 16">
            <a:extLst>
              <a:ext uri="{FF2B5EF4-FFF2-40B4-BE49-F238E27FC236}">
                <a16:creationId xmlns:a16="http://schemas.microsoft.com/office/drawing/2014/main" id="{D0CC31C4-D3E2-9055-50BE-3BB80E7A2DAC}"/>
              </a:ext>
            </a:extLst>
          </p:cNvPr>
          <p:cNvSpPr txBox="1"/>
          <p:nvPr/>
        </p:nvSpPr>
        <p:spPr>
          <a:xfrm>
            <a:off x="4044043" y="6106592"/>
            <a:ext cx="4103914" cy="292388"/>
          </a:xfrm>
          <a:prstGeom prst="rect">
            <a:avLst/>
          </a:prstGeom>
          <a:noFill/>
        </p:spPr>
        <p:txBody>
          <a:bodyPr wrap="square">
            <a:spAutoFit/>
          </a:bodyPr>
          <a:lstStyle/>
          <a:p>
            <a:pPr algn="ctr"/>
            <a:r>
              <a:rPr lang="en-US" sz="1300" dirty="0">
                <a:effectLst/>
                <a:latin typeface="Arial" panose="020B0604020202020204" pitchFamily="34" charset="0"/>
                <a:ea typeface="Calibri" panose="020F0502020204030204" pitchFamily="34" charset="0"/>
                <a:cs typeface="Arial" panose="020B0604020202020204" pitchFamily="34" charset="0"/>
              </a:rPr>
              <a:t>Platform enables ESnet-type network in the cloud</a:t>
            </a:r>
            <a:endParaRPr 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97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348B2-A502-4478-977C-9683494609FC}"/>
              </a:ext>
            </a:extLst>
          </p:cNvPr>
          <p:cNvSpPr>
            <a:spLocks noGrp="1"/>
          </p:cNvSpPr>
          <p:nvPr>
            <p:ph idx="1"/>
          </p:nvPr>
        </p:nvSpPr>
        <p:spPr>
          <a:xfrm>
            <a:off x="597549" y="1028700"/>
            <a:ext cx="10031122" cy="4800599"/>
          </a:xfrm>
        </p:spPr>
        <p:txBody>
          <a:bodyPr/>
          <a:lstStyle/>
          <a:p>
            <a:pPr marL="347663" indent="-347663">
              <a:spcBef>
                <a:spcPts val="600"/>
              </a:spcBef>
              <a:spcAft>
                <a:spcPts val="0"/>
              </a:spcAft>
              <a:buClr>
                <a:schemeClr val="accent2"/>
              </a:buClr>
              <a:buFont typeface="Arial" panose="020B0604020202020204" pitchFamily="34" charset="0"/>
              <a:buChar char="•"/>
            </a:pPr>
            <a:r>
              <a:rPr lang="en-US" dirty="0"/>
              <a:t>NSF funded project, 2019-2023. URL: </a:t>
            </a:r>
            <a:r>
              <a:rPr lang="en-US" dirty="0">
                <a:hlinkClick r:id="rId2"/>
              </a:rPr>
              <a:t>https://tinyurl.com/mw6dv8ma</a:t>
            </a:r>
            <a:endParaRPr lang="en-US" dirty="0"/>
          </a:p>
          <a:p>
            <a:pPr marL="584708" lvl="1" indent="-292100">
              <a:spcBef>
                <a:spcPts val="600"/>
              </a:spcBef>
              <a:buClr>
                <a:schemeClr val="accent2"/>
              </a:buClr>
              <a:buFont typeface="Wingdings" panose="05000000000000000000" pitchFamily="2" charset="2"/>
              <a:buChar char="Ø"/>
            </a:pPr>
            <a:r>
              <a:rPr lang="en-US" dirty="0"/>
              <a:t>Established internships related to IT and cybersecurity with SRNL</a:t>
            </a:r>
          </a:p>
        </p:txBody>
      </p:sp>
      <p:sp>
        <p:nvSpPr>
          <p:cNvPr id="6" name="Slide Number Placeholder 5">
            <a:extLst>
              <a:ext uri="{FF2B5EF4-FFF2-40B4-BE49-F238E27FC236}">
                <a16:creationId xmlns:a16="http://schemas.microsoft.com/office/drawing/2014/main" id="{FA7F987D-8125-4449-B24B-5D69203C7C4A}"/>
              </a:ext>
            </a:extLst>
          </p:cNvPr>
          <p:cNvSpPr>
            <a:spLocks noGrp="1"/>
          </p:cNvSpPr>
          <p:nvPr>
            <p:ph type="sldNum" sz="quarter" idx="12"/>
          </p:nvPr>
        </p:nvSpPr>
        <p:spPr/>
        <p:txBody>
          <a:bodyPr/>
          <a:lstStyle/>
          <a:p>
            <a:fld id="{38C60F48-EAB5-A54D-B834-7AA360F30939}" type="slidenum">
              <a:rPr lang="en-US" smtClean="0"/>
              <a:t>9</a:t>
            </a:fld>
            <a:endParaRPr lang="en-US"/>
          </a:p>
        </p:txBody>
      </p:sp>
      <p:pic>
        <p:nvPicPr>
          <p:cNvPr id="22" name="Picture 21">
            <a:extLst>
              <a:ext uri="{FF2B5EF4-FFF2-40B4-BE49-F238E27FC236}">
                <a16:creationId xmlns:a16="http://schemas.microsoft.com/office/drawing/2014/main" id="{4A571F3C-2CE5-4472-89EC-2AC8BD4A352E}"/>
              </a:ext>
            </a:extLst>
          </p:cNvPr>
          <p:cNvPicPr>
            <a:picLocks noChangeAspect="1"/>
          </p:cNvPicPr>
          <p:nvPr/>
        </p:nvPicPr>
        <p:blipFill>
          <a:blip r:embed="rId3"/>
          <a:stretch>
            <a:fillRect/>
          </a:stretch>
        </p:blipFill>
        <p:spPr>
          <a:xfrm>
            <a:off x="175491" y="6459782"/>
            <a:ext cx="1720298" cy="365125"/>
          </a:xfrm>
          <a:prstGeom prst="rect">
            <a:avLst/>
          </a:prstGeom>
        </p:spPr>
      </p:pic>
      <p:sp>
        <p:nvSpPr>
          <p:cNvPr id="14" name="Title 1">
            <a:extLst>
              <a:ext uri="{FF2B5EF4-FFF2-40B4-BE49-F238E27FC236}">
                <a16:creationId xmlns:a16="http://schemas.microsoft.com/office/drawing/2014/main" id="{7F0C61A5-03A0-C95D-0F4D-AEB2297FE55E}"/>
              </a:ext>
            </a:extLst>
          </p:cNvPr>
          <p:cNvSpPr>
            <a:spLocks noGrp="1"/>
          </p:cNvSpPr>
          <p:nvPr>
            <p:ph type="title"/>
          </p:nvPr>
        </p:nvSpPr>
        <p:spPr>
          <a:xfrm>
            <a:off x="597550" y="1"/>
            <a:ext cx="10984850" cy="888999"/>
          </a:xfrm>
        </p:spPr>
        <p:txBody>
          <a:bodyPr>
            <a:normAutofit/>
          </a:bodyPr>
          <a:lstStyle/>
          <a:p>
            <a:r>
              <a:rPr lang="en-US" dirty="0"/>
              <a:t>Project 3 – </a:t>
            </a:r>
            <a:r>
              <a:rPr lang="en-US" dirty="0" err="1"/>
              <a:t>Cybertraining</a:t>
            </a:r>
            <a:r>
              <a:rPr lang="en-US" dirty="0"/>
              <a:t> High-Speed Networks</a:t>
            </a:r>
          </a:p>
        </p:txBody>
      </p:sp>
      <p:cxnSp>
        <p:nvCxnSpPr>
          <p:cNvPr id="16" name="Straight Connector 15">
            <a:extLst>
              <a:ext uri="{FF2B5EF4-FFF2-40B4-BE49-F238E27FC236}">
                <a16:creationId xmlns:a16="http://schemas.microsoft.com/office/drawing/2014/main" id="{C09BF71A-77B4-BD3D-FE9A-629710D1EA05}"/>
              </a:ext>
            </a:extLst>
          </p:cNvPr>
          <p:cNvCxnSpPr>
            <a:cxnSpLocks/>
          </p:cNvCxnSpPr>
          <p:nvPr/>
        </p:nvCxnSpPr>
        <p:spPr>
          <a:xfrm>
            <a:off x="574258" y="881836"/>
            <a:ext cx="9930709" cy="0"/>
          </a:xfrm>
          <a:prstGeom prst="line">
            <a:avLst/>
          </a:prstGeom>
          <a:noFill/>
          <a:ln w="25400" cap="flat" cmpd="sng" algn="ctr">
            <a:solidFill>
              <a:schemeClr val="accent2"/>
            </a:solidFill>
            <a:prstDash val="solid"/>
          </a:ln>
          <a:effectLst>
            <a:outerShdw blurRad="40000" dist="20000" dir="5400000" rotWithShape="0">
              <a:srgbClr val="000000">
                <a:alpha val="38000"/>
              </a:srgbClr>
            </a:outerShdw>
          </a:effectLst>
        </p:spPr>
      </p:cxnSp>
      <p:pic>
        <p:nvPicPr>
          <p:cNvPr id="10" name="Picture 9">
            <a:extLst>
              <a:ext uri="{FF2B5EF4-FFF2-40B4-BE49-F238E27FC236}">
                <a16:creationId xmlns:a16="http://schemas.microsoft.com/office/drawing/2014/main" id="{1EEB2E13-C762-E974-9489-E0A4B9A396E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92505"/>
            <a:ext cx="4780919" cy="3336795"/>
          </a:xfrm>
          <a:prstGeom prst="rect">
            <a:avLst/>
          </a:prstGeom>
          <a:noFill/>
          <a:ln>
            <a:solidFill>
              <a:schemeClr val="tx1"/>
            </a:solidFill>
          </a:ln>
          <a:effectLst>
            <a:outerShdw blurRad="50800" dist="38100" dir="2700000" algn="tl" rotWithShape="0">
              <a:prstClr val="black">
                <a:alpha val="40000"/>
              </a:prstClr>
            </a:outerShdw>
          </a:effectLst>
        </p:spPr>
      </p:pic>
      <p:graphicFrame>
        <p:nvGraphicFramePr>
          <p:cNvPr id="11" name="Object 10">
            <a:extLst>
              <a:ext uri="{FF2B5EF4-FFF2-40B4-BE49-F238E27FC236}">
                <a16:creationId xmlns:a16="http://schemas.microsoft.com/office/drawing/2014/main" id="{51B6A4F2-E59D-DAF8-271B-FD58FAF1863E}"/>
              </a:ext>
            </a:extLst>
          </p:cNvPr>
          <p:cNvGraphicFramePr>
            <a:graphicFrameLocks noChangeAspect="1"/>
          </p:cNvGraphicFramePr>
          <p:nvPr/>
        </p:nvGraphicFramePr>
        <p:xfrm>
          <a:off x="6652753" y="2442889"/>
          <a:ext cx="4428781" cy="3455486"/>
        </p:xfrm>
        <a:graphic>
          <a:graphicData uri="http://schemas.openxmlformats.org/presentationml/2006/ole">
            <mc:AlternateContent xmlns:mc="http://schemas.openxmlformats.org/markup-compatibility/2006">
              <mc:Choice xmlns:v="urn:schemas-microsoft-com:vml" Requires="v">
                <p:oleObj name="Visio" r:id="rId5" imgW="8039109" imgH="6286311" progId="Visio.Drawing.15">
                  <p:embed/>
                </p:oleObj>
              </mc:Choice>
              <mc:Fallback>
                <p:oleObj name="Visio" r:id="rId5" imgW="8039109" imgH="6286311" progId="Visio.Drawing.15">
                  <p:embed/>
                  <p:pic>
                    <p:nvPicPr>
                      <p:cNvPr id="11" name="Object 10">
                        <a:extLst>
                          <a:ext uri="{FF2B5EF4-FFF2-40B4-BE49-F238E27FC236}">
                            <a16:creationId xmlns:a16="http://schemas.microsoft.com/office/drawing/2014/main" id="{51B6A4F2-E59D-DAF8-271B-FD58FAF186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2753" y="2442889"/>
                        <a:ext cx="4428781" cy="3455486"/>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4BC80A4D-BC51-7F21-0E5D-CE4D8CFAC047}"/>
              </a:ext>
            </a:extLst>
          </p:cNvPr>
          <p:cNvSpPr txBox="1"/>
          <p:nvPr/>
        </p:nvSpPr>
        <p:spPr>
          <a:xfrm>
            <a:off x="6725265" y="5898375"/>
            <a:ext cx="4437882" cy="292388"/>
          </a:xfrm>
          <a:prstGeom prst="rect">
            <a:avLst/>
          </a:prstGeom>
          <a:noFill/>
        </p:spPr>
        <p:txBody>
          <a:bodyPr wrap="none" rtlCol="0">
            <a:spAutoFit/>
          </a:bodyPr>
          <a:lstStyle/>
          <a:p>
            <a:r>
              <a:rPr lang="en-US" sz="1300" dirty="0">
                <a:latin typeface="Arial" panose="020B0604020202020204" pitchFamily="34" charset="0"/>
                <a:cs typeface="Arial" panose="020B0604020202020204" pitchFamily="34" charset="0"/>
              </a:rPr>
              <a:t>Steve </a:t>
            </a:r>
            <a:r>
              <a:rPr lang="en-US" sz="1300" dirty="0" err="1">
                <a:latin typeface="Arial" panose="020B0604020202020204" pitchFamily="34" charset="0"/>
                <a:cs typeface="Arial" panose="020B0604020202020204" pitchFamily="34" charset="0"/>
              </a:rPr>
              <a:t>Tibrea</a:t>
            </a:r>
            <a:r>
              <a:rPr lang="en-US" sz="1300" dirty="0">
                <a:latin typeface="Arial" panose="020B0604020202020204" pitchFamily="34" charset="0"/>
                <a:cs typeface="Arial" panose="020B0604020202020204" pitchFamily="34" charset="0"/>
              </a:rPr>
              <a:t>, former CIO, SRNL; interns; Jorge Crichigno</a:t>
            </a:r>
          </a:p>
        </p:txBody>
      </p:sp>
    </p:spTree>
    <p:extLst>
      <p:ext uri="{BB962C8B-B14F-4D97-AF65-F5344CB8AC3E}">
        <p14:creationId xmlns:p14="http://schemas.microsoft.com/office/powerpoint/2010/main" val="3322459576"/>
      </p:ext>
    </p:extLst>
  </p:cSld>
  <p:clrMapOvr>
    <a:masterClrMapping/>
  </p:clrMapOvr>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10129</TotalTime>
  <Words>1293</Words>
  <Application>Microsoft Office PowerPoint</Application>
  <PresentationFormat>Widescreen</PresentationFormat>
  <Paragraphs>229</Paragraphs>
  <Slides>20</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Arial</vt:lpstr>
      <vt:lpstr>Berlingske Sans</vt:lpstr>
      <vt:lpstr>Calibri</vt:lpstr>
      <vt:lpstr>Calibri Light</vt:lpstr>
      <vt:lpstr>Roboto</vt:lpstr>
      <vt:lpstr>Wingdings</vt:lpstr>
      <vt:lpstr>Retrospect</vt:lpstr>
      <vt:lpstr>Visio</vt:lpstr>
      <vt:lpstr>PowerPoint Presentation</vt:lpstr>
      <vt:lpstr>Members</vt:lpstr>
      <vt:lpstr>Project 1 – P4 Programmable Data Planes</vt:lpstr>
      <vt:lpstr>Project 1 – P4 Programmable Data Planes</vt:lpstr>
      <vt:lpstr>Project 1 – P4 Programmable Data Planes</vt:lpstr>
      <vt:lpstr>Project 2 – DNS and Internet-scale IoT Security</vt:lpstr>
      <vt:lpstr>Project 2 – DNS and Internet-scale IoT Security</vt:lpstr>
      <vt:lpstr>Project 3 – Cybertraining High-Speed Networks</vt:lpstr>
      <vt:lpstr>Project 3 – Cybertraining High-Speed Networks</vt:lpstr>
      <vt:lpstr>Project 3 – Cybertraining High-Speed Networks</vt:lpstr>
      <vt:lpstr>Project 4 – Advanced Tech Education</vt:lpstr>
      <vt:lpstr>Project 4 – Advanced Tech Education</vt:lpstr>
      <vt:lpstr>Project 5 – Workforce Development Cybersecurity</vt:lpstr>
      <vt:lpstr>Project 5 – Workforce Development Cybersecurity</vt:lpstr>
      <vt:lpstr>Project 5 – Workforce Development Cybersecurity</vt:lpstr>
      <vt:lpstr>Project 5 – Workforce Development Cybersecurity</vt:lpstr>
      <vt:lpstr>Cyberinfrastructure Lab - Impact</vt:lpstr>
      <vt:lpstr>Cyberinfrastructure Lab - Impact</vt:lpstr>
      <vt:lpstr>Cyberinfrastructure Lab - Impact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Kfoury, Elie</cp:lastModifiedBy>
  <cp:revision>91</cp:revision>
  <dcterms:created xsi:type="dcterms:W3CDTF">2020-04-03T21:33:21Z</dcterms:created>
  <dcterms:modified xsi:type="dcterms:W3CDTF">2022-06-12T17:23:27Z</dcterms:modified>
</cp:coreProperties>
</file>