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70" r:id="rId2"/>
    <p:sldMasterId id="2147483684" r:id="rId3"/>
  </p:sldMasterIdLst>
  <p:notesMasterIdLst>
    <p:notesMasterId r:id="rId51"/>
  </p:notesMasterIdLst>
  <p:sldIdLst>
    <p:sldId id="1219" r:id="rId4"/>
    <p:sldId id="353" r:id="rId5"/>
    <p:sldId id="367" r:id="rId6"/>
    <p:sldId id="366" r:id="rId7"/>
    <p:sldId id="1195" r:id="rId8"/>
    <p:sldId id="1220" r:id="rId9"/>
    <p:sldId id="1221" r:id="rId10"/>
    <p:sldId id="389" r:id="rId11"/>
    <p:sldId id="2044" r:id="rId12"/>
    <p:sldId id="391" r:id="rId13"/>
    <p:sldId id="317" r:id="rId14"/>
    <p:sldId id="265" r:id="rId15"/>
    <p:sldId id="291" r:id="rId16"/>
    <p:sldId id="338" r:id="rId17"/>
    <p:sldId id="339" r:id="rId18"/>
    <p:sldId id="340" r:id="rId19"/>
    <p:sldId id="341" r:id="rId20"/>
    <p:sldId id="303" r:id="rId21"/>
    <p:sldId id="342" r:id="rId22"/>
    <p:sldId id="343" r:id="rId23"/>
    <p:sldId id="2058" r:id="rId24"/>
    <p:sldId id="345" r:id="rId25"/>
    <p:sldId id="350" r:id="rId26"/>
    <p:sldId id="347" r:id="rId27"/>
    <p:sldId id="348" r:id="rId28"/>
    <p:sldId id="321" r:id="rId29"/>
    <p:sldId id="1218" r:id="rId30"/>
    <p:sldId id="292" r:id="rId31"/>
    <p:sldId id="294" r:id="rId32"/>
    <p:sldId id="296" r:id="rId33"/>
    <p:sldId id="298" r:id="rId34"/>
    <p:sldId id="300" r:id="rId35"/>
    <p:sldId id="301" r:id="rId36"/>
    <p:sldId id="306" r:id="rId37"/>
    <p:sldId id="307" r:id="rId38"/>
    <p:sldId id="308" r:id="rId39"/>
    <p:sldId id="309" r:id="rId40"/>
    <p:sldId id="310" r:id="rId41"/>
    <p:sldId id="311" r:id="rId42"/>
    <p:sldId id="314" r:id="rId43"/>
    <p:sldId id="2051" r:id="rId44"/>
    <p:sldId id="2052" r:id="rId45"/>
    <p:sldId id="2053" r:id="rId46"/>
    <p:sldId id="2054" r:id="rId47"/>
    <p:sldId id="2055" r:id="rId48"/>
    <p:sldId id="2056" r:id="rId49"/>
    <p:sldId id="2057" r:id="rId5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Pw8QyrTnIbupgNR47iYY4ctbe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A6BD4-C716-45DA-95B5-033662D340DC}" v="209" dt="2022-03-01T13:40:13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customschemas.google.com/relationships/presentationmetadata" Target="metadata"/><Relationship Id="rId58" Type="http://schemas.microsoft.com/office/2015/10/relationships/revisionInfo" Target="revisionInfo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23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891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70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60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07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70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135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46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396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41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MLP: Multilayer perceptron; LR: Logistic Regression; GNB: Gaussian Naive Bayes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297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671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259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86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14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7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20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646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77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490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0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9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140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295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961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74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1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6589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79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A7EA5-CD47-3F4B-9BAF-50ACD632C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15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71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16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78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>
            <a:normAutofit/>
          </a:bodyPr>
          <a:lstStyle>
            <a:lvl1pPr algn="l">
              <a:defRPr sz="28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9979" y="1076546"/>
            <a:ext cx="7918598" cy="24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162" y="771526"/>
            <a:ext cx="8238638" cy="360044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150"/>
              </a:spcAft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150"/>
              </a:spcAft>
              <a:defRPr/>
            </a:lvl3pPr>
            <a:lvl4pPr algn="just">
              <a:spcAft>
                <a:spcPts val="15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150"/>
              </a:spcAft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63" y="4844838"/>
            <a:ext cx="984019" cy="273844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8388-23E1-2440-BB5C-049C649F9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2C27-54EB-A342-8800-55CC2EE6B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D2EA5-2A8A-5549-8FB8-90BA5A9B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8EFCB-98A3-084A-9E2E-6B50A1C8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175A5-540B-344B-B7D6-F31365B2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6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400"/>
            <a:ext cx="8686800" cy="47982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24800" y="4926807"/>
            <a:ext cx="1066800" cy="159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702C-BA5F-8D4B-B23D-DEB8E47CE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1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"/>
            <a:ext cx="7543800" cy="8054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6567" y="4860611"/>
            <a:ext cx="984019" cy="273844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29979" y="1076546"/>
            <a:ext cx="7918598" cy="24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2960" y="1081272"/>
            <a:ext cx="7543800" cy="3245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3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327" y="4844839"/>
            <a:ext cx="21959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065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22960" y="1303384"/>
            <a:ext cx="75474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51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CC9BB-F5B2-2246-8876-717E4CE8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6FDF8-A409-5A48-98FD-46DEB6DC5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EAF3-8756-F443-8BA7-952C3EBB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A4DB-3B7B-5E4C-92C6-EF6A0E7A479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4F68-5556-5B4B-B093-EAC36DD28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E6ED-CD23-784F-A89C-73289897A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22960" y="1303384"/>
            <a:ext cx="75474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4F5FB99-55B3-14C8-9B9A-0F60AE6A9497}"/>
              </a:ext>
            </a:extLst>
          </p:cNvPr>
          <p:cNvSpPr/>
          <p:nvPr userDrawn="1"/>
        </p:nvSpPr>
        <p:spPr>
          <a:xfrm>
            <a:off x="-1" y="4800600"/>
            <a:ext cx="9141619" cy="358675"/>
          </a:xfrm>
          <a:prstGeom prst="rect">
            <a:avLst/>
          </a:prstGeom>
          <a:solidFill>
            <a:srgbClr val="9B2D1F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15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ce.sc.edu/cyberinfra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pnnzpu4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143000" y="527539"/>
            <a:ext cx="6885363" cy="35433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Overview of P4 Programmable Switches 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Applications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Jorge Crichigno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of Engineering and Computing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http://ce.sc.edu/cyberinfra/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University of Beirut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Online – Thursday April 6,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4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0857" y="120223"/>
            <a:ext cx="8416443" cy="4798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 P4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7D98702C-BA5F-8D4B-B23D-DEB8E47CE420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89340" y="2542692"/>
            <a:ext cx="1124342" cy="1626876"/>
            <a:chOff x="1485649" y="3204985"/>
            <a:chExt cx="1124341" cy="2169168"/>
          </a:xfrm>
        </p:grpSpPr>
        <p:sp>
          <p:nvSpPr>
            <p:cNvPr id="8" name="Rectangle 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40101" y="2547973"/>
            <a:ext cx="1124342" cy="1626876"/>
            <a:chOff x="1485649" y="3204985"/>
            <a:chExt cx="1124341" cy="2169168"/>
          </a:xfrm>
        </p:grpSpPr>
        <p:sp>
          <p:nvSpPr>
            <p:cNvPr id="11" name="Rectangle 10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90658" y="2554172"/>
            <a:ext cx="1124342" cy="1626876"/>
            <a:chOff x="1485649" y="3204985"/>
            <a:chExt cx="1124341" cy="2169168"/>
          </a:xfrm>
        </p:grpSpPr>
        <p:sp>
          <p:nvSpPr>
            <p:cNvPr id="14" name="Rectangle 13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9801" y="2563132"/>
            <a:ext cx="1124342" cy="1626876"/>
            <a:chOff x="1485649" y="3204985"/>
            <a:chExt cx="1124341" cy="2169168"/>
          </a:xfrm>
        </p:grpSpPr>
        <p:sp>
          <p:nvSpPr>
            <p:cNvPr id="17" name="Rectangle 16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15209" y="2793622"/>
            <a:ext cx="389388" cy="1191971"/>
            <a:chOff x="2488822" y="2403406"/>
            <a:chExt cx="529093" cy="158929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8600" y="2744437"/>
            <a:ext cx="381108" cy="1191971"/>
            <a:chOff x="2488822" y="2403406"/>
            <a:chExt cx="529093" cy="1589294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834352" y="2619217"/>
            <a:ext cx="909363" cy="1479832"/>
            <a:chOff x="2449931" y="225721"/>
            <a:chExt cx="909363" cy="1973109"/>
          </a:xfrm>
        </p:grpSpPr>
        <p:sp>
          <p:nvSpPr>
            <p:cNvPr id="53" name="Rectangle 52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8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Trapezoid 59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rapezoid 60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Trapezoid 61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Trapezoid 62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233753" y="2635887"/>
            <a:ext cx="909363" cy="1479832"/>
            <a:chOff x="2449931" y="225721"/>
            <a:chExt cx="909363" cy="1973109"/>
          </a:xfrm>
        </p:grpSpPr>
        <p:sp>
          <p:nvSpPr>
            <p:cNvPr id="66" name="Rectangle 65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rapezoid 71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4" name="Trapezoid 73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Trapezoid 74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Trapezoid 75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Trapezoid 76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98917" y="2638144"/>
            <a:ext cx="909363" cy="1479832"/>
            <a:chOff x="2449931" y="225721"/>
            <a:chExt cx="909363" cy="1973109"/>
          </a:xfrm>
        </p:grpSpPr>
        <p:sp>
          <p:nvSpPr>
            <p:cNvPr id="79" name="Rectangle 78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Trapezoid 86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Trapezoid 87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Trapezoid 88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Trapezoid 89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30034" y="2659410"/>
            <a:ext cx="909363" cy="1479832"/>
            <a:chOff x="2449931" y="225721"/>
            <a:chExt cx="909363" cy="1973109"/>
          </a:xfrm>
        </p:grpSpPr>
        <p:sp>
          <p:nvSpPr>
            <p:cNvPr id="92" name="Rectangle 91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Trapezoid 97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rapezoid 98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Trapezoid 99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Trapezoid 100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2" name="Trapezoid 101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7478672" y="2563031"/>
            <a:ext cx="842815" cy="163835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621" tIns="0" rIns="116621" bIns="58311" rtlCol="0" anchor="ctr"/>
          <a:lstStyle/>
          <a:p>
            <a:pPr algn="ctr" defTabSz="685800">
              <a:lnSpc>
                <a:spcPts val="1425"/>
              </a:lnSpc>
              <a:buClrTx/>
            </a:pPr>
            <a:r>
              <a:rPr lang="en-US" sz="1500" kern="12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10132" y="2786806"/>
            <a:ext cx="552334" cy="519142"/>
            <a:chOff x="8131589" y="4009362"/>
            <a:chExt cx="552334" cy="692189"/>
          </a:xfrm>
          <a:noFill/>
        </p:grpSpPr>
        <p:grpSp>
          <p:nvGrpSpPr>
            <p:cNvPr id="20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5" name="Freeform 24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2" name="Freeform 21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7610875" y="3482380"/>
            <a:ext cx="552334" cy="519142"/>
            <a:chOff x="8131589" y="4009362"/>
            <a:chExt cx="552334" cy="692189"/>
          </a:xfrm>
          <a:noFill/>
        </p:grpSpPr>
        <p:grpSp>
          <p:nvGrpSpPr>
            <p:cNvPr id="106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11" name="Freeform 110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08" name="Freeform 107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4" name="Straight Arrow Connector 113"/>
          <p:cNvCxnSpPr>
            <a:stCxn id="121" idx="3"/>
            <a:endCxn id="9" idx="1"/>
          </p:cNvCxnSpPr>
          <p:nvPr/>
        </p:nvCxnSpPr>
        <p:spPr>
          <a:xfrm flipV="1">
            <a:off x="1328160" y="3351823"/>
            <a:ext cx="361180" cy="933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3"/>
            <a:endCxn id="15" idx="1"/>
          </p:cNvCxnSpPr>
          <p:nvPr/>
        </p:nvCxnSpPr>
        <p:spPr>
          <a:xfrm>
            <a:off x="4264443" y="3357104"/>
            <a:ext cx="326216" cy="619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4" idx="3"/>
            <a:endCxn id="18" idx="1"/>
          </p:cNvCxnSpPr>
          <p:nvPr/>
        </p:nvCxnSpPr>
        <p:spPr>
          <a:xfrm>
            <a:off x="5715000" y="3371920"/>
            <a:ext cx="304800" cy="3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" idx="3"/>
            <a:endCxn id="207" idx="1"/>
          </p:cNvCxnSpPr>
          <p:nvPr/>
        </p:nvCxnSpPr>
        <p:spPr>
          <a:xfrm>
            <a:off x="7144143" y="3372262"/>
            <a:ext cx="334529" cy="99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" idx="3"/>
            <a:endCxn id="12" idx="1"/>
          </p:cNvCxnSpPr>
          <p:nvPr/>
        </p:nvCxnSpPr>
        <p:spPr>
          <a:xfrm flipV="1">
            <a:off x="2813682" y="3357103"/>
            <a:ext cx="326418" cy="333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827166" y="2638144"/>
            <a:ext cx="54044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buClrTx/>
            </a:pP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Memory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480324" y="2651843"/>
            <a:ext cx="2099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buClrTx/>
            </a:pP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234009"/>
            <a:ext cx="126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Programmable</a:t>
            </a:r>
            <a:b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Parser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605574" y="2552741"/>
            <a:ext cx="722586" cy="1616828"/>
            <a:chOff x="605574" y="1959131"/>
            <a:chExt cx="722586" cy="1616828"/>
          </a:xfrm>
        </p:grpSpPr>
        <p:sp>
          <p:nvSpPr>
            <p:cNvPr id="121" name="Rectangle 12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16621" tIns="0" rIns="116621" bIns="58311" rtlCol="0" anchor="ctr"/>
            <a:lstStyle/>
            <a:p>
              <a:pPr algn="ctr" defTabSz="685800">
                <a:lnSpc>
                  <a:spcPts val="1425"/>
                </a:lnSpc>
                <a:buClrTx/>
              </a:pPr>
              <a:r>
                <a:rPr lang="en-US" sz="1500" kern="120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78" name="Curved Connector 177"/>
            <p:cNvCxnSpPr>
              <a:stCxn id="3" idx="0"/>
              <a:endCxn id="172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urved Connector 187"/>
            <p:cNvCxnSpPr>
              <a:stCxn id="3" idx="4"/>
              <a:endCxn id="171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urved Connector 188"/>
            <p:cNvCxnSpPr>
              <a:stCxn id="172" idx="4"/>
              <a:endCxn id="172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urved Connector 189"/>
            <p:cNvCxnSpPr>
              <a:stCxn id="172" idx="3"/>
              <a:endCxn id="173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>
              <a:stCxn id="171" idx="6"/>
              <a:endCxn id="174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>
              <a:stCxn id="174" idx="4"/>
              <a:endCxn id="173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Left Brace 223"/>
          <p:cNvSpPr/>
          <p:nvPr/>
        </p:nvSpPr>
        <p:spPr>
          <a:xfrm rot="5400000" flipH="1">
            <a:off x="4306095" y="1600786"/>
            <a:ext cx="222268" cy="5467744"/>
          </a:xfrm>
          <a:prstGeom prst="leftBrace">
            <a:avLst>
              <a:gd name="adj1" fmla="val 43551"/>
              <a:gd name="adj2" fmla="val 498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8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544737" y="4410308"/>
            <a:ext cx="3585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Programmable </a:t>
            </a:r>
            <a:r>
              <a:rPr lang="en-US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Match-Action Pipeline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2864143" y="885969"/>
            <a:ext cx="3013003" cy="1248635"/>
            <a:chOff x="2864142" y="514645"/>
            <a:chExt cx="3013001" cy="1248635"/>
          </a:xfrm>
        </p:grpSpPr>
        <p:sp>
          <p:nvSpPr>
            <p:cNvPr id="137" name="Parallelogram 136"/>
            <p:cNvSpPr/>
            <p:nvPr/>
          </p:nvSpPr>
          <p:spPr>
            <a:xfrm>
              <a:off x="2864142" y="794006"/>
              <a:ext cx="2622258" cy="969274"/>
            </a:xfrm>
            <a:prstGeom prst="parallelogram">
              <a:avLst>
                <a:gd name="adj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defTabSz="685800">
                <a:buClrTx/>
              </a:pPr>
              <a:r>
                <a:rPr lang="en-US" sz="8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header_type</a:t>
              </a:r>
              <a:r>
                <a:rPr lang="en-US" sz="8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ethernet_t    { … }</a:t>
              </a:r>
            </a:p>
            <a:p>
              <a:pPr defTabSz="685800">
                <a:buClrTx/>
              </a:pPr>
              <a:r>
                <a:rPr lang="en-US" sz="8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header_type</a:t>
              </a:r>
              <a:r>
                <a:rPr lang="en-US" sz="8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l2_metadata_t { … }</a:t>
              </a:r>
            </a:p>
            <a:p>
              <a:pPr defTabSz="685800">
                <a:buClrTx/>
              </a:pPr>
              <a:endParaRPr lang="en-US" sz="800" kern="12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endParaRPr>
            </a:p>
            <a:p>
              <a:pPr defTabSz="685800">
                <a:buClrTx/>
              </a:pPr>
              <a:r>
                <a:rPr lang="en-US" sz="8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header</a:t>
              </a:r>
              <a:r>
                <a:rPr lang="en-US" sz="8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ethernet_t    ethernet;</a:t>
              </a:r>
            </a:p>
            <a:p>
              <a:pPr defTabSz="685800">
                <a:buClrTx/>
              </a:pPr>
              <a:r>
                <a:rPr lang="en-US" sz="8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header</a:t>
              </a:r>
              <a:r>
                <a:rPr lang="en-US" sz="8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vlan_tag_t    vlan_tag[2];</a:t>
              </a:r>
            </a:p>
            <a:p>
              <a:pPr defTabSz="685800">
                <a:buClrTx/>
              </a:pPr>
              <a:r>
                <a:rPr lang="en-US" sz="8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metadata </a:t>
              </a:r>
              <a:r>
                <a:rPr lang="en-US" sz="8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l2_metadata_t l2_meta;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945301" y="514645"/>
              <a:ext cx="293184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15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 Narrow"/>
                </a:rPr>
                <a:t>Header and Data Declarations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501" y="864867"/>
            <a:ext cx="2628900" cy="1677826"/>
            <a:chOff x="190500" y="493543"/>
            <a:chExt cx="2628900" cy="1677826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990600" y="1581150"/>
              <a:ext cx="0" cy="5902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534575" y="493543"/>
              <a:ext cx="194397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en-US" sz="15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 Narrow"/>
                </a:rPr>
                <a:t>Parser Program</a:t>
              </a:r>
            </a:p>
          </p:txBody>
        </p:sp>
        <p:sp>
          <p:nvSpPr>
            <p:cNvPr id="140" name="Parallelogram 139"/>
            <p:cNvSpPr/>
            <p:nvPr/>
          </p:nvSpPr>
          <p:spPr>
            <a:xfrm>
              <a:off x="190500" y="803085"/>
              <a:ext cx="2628900" cy="964666"/>
            </a:xfrm>
            <a:prstGeom prst="parallelogram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defTabSz="685800">
                <a:buClrTx/>
              </a:pP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parser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</a:t>
              </a:r>
              <a:r>
                <a:rPr lang="en-US" sz="700" kern="12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parse_ethernet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{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</a:t>
              </a: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extract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(</a:t>
              </a:r>
              <a:r>
                <a:rPr lang="en-US" sz="700" kern="12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ethernet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);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</a:t>
              </a: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return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</a:t>
              </a: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switch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(</a:t>
              </a:r>
              <a:r>
                <a:rPr lang="en-US" sz="700" kern="12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ethernet.ethertype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) {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  0x8100 : </a:t>
              </a:r>
              <a:r>
                <a:rPr lang="en-US" sz="700" kern="12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parse_vlan_tag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;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  0x0800 : parse_ipv4;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  0x8847 : </a:t>
              </a:r>
              <a:r>
                <a:rPr lang="en-US" sz="700" kern="12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parse_mpls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;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  default: ingress;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}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203153" y="897626"/>
            <a:ext cx="5967653" cy="1674124"/>
            <a:chOff x="2203152" y="526302"/>
            <a:chExt cx="5967653" cy="1674124"/>
          </a:xfrm>
        </p:grpSpPr>
        <p:sp>
          <p:nvSpPr>
            <p:cNvPr id="141" name="TextBox 140"/>
            <p:cNvSpPr txBox="1"/>
            <p:nvPr/>
          </p:nvSpPr>
          <p:spPr>
            <a:xfrm>
              <a:off x="5715000" y="526302"/>
              <a:ext cx="22578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en-US" sz="15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Arial Narrow"/>
                </a:rPr>
                <a:t>Tables and Control Flow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6553200" y="1737858"/>
              <a:ext cx="0" cy="4625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reeform 130"/>
            <p:cNvSpPr/>
            <p:nvPr/>
          </p:nvSpPr>
          <p:spPr>
            <a:xfrm>
              <a:off x="2203152" y="1926991"/>
              <a:ext cx="4344934" cy="251613"/>
            </a:xfrm>
            <a:custGeom>
              <a:avLst/>
              <a:gdLst>
                <a:gd name="connsiteX0" fmla="*/ 4344934 w 4344934"/>
                <a:gd name="connsiteY0" fmla="*/ 0 h 251613"/>
                <a:gd name="connsiteX1" fmla="*/ 0 w 4344934"/>
                <a:gd name="connsiteY1" fmla="*/ 0 h 251613"/>
                <a:gd name="connsiteX2" fmla="*/ 0 w 4344934"/>
                <a:gd name="connsiteY2" fmla="*/ 251613 h 25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4934" h="251613">
                  <a:moveTo>
                    <a:pt x="4344934" y="0"/>
                  </a:moveTo>
                  <a:lnTo>
                    <a:pt x="0" y="0"/>
                  </a:lnTo>
                  <a:lnTo>
                    <a:pt x="0" y="25161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33" name="Straight Arrow Connector 132"/>
            <p:cNvCxnSpPr>
              <a:cxnSpLocks/>
            </p:cNvCxnSpPr>
            <p:nvPr/>
          </p:nvCxnSpPr>
          <p:spPr>
            <a:xfrm>
              <a:off x="3686711" y="1921236"/>
              <a:ext cx="0" cy="2501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5163146" y="1935135"/>
              <a:ext cx="0" cy="2501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Parallelogram 135"/>
            <p:cNvSpPr/>
            <p:nvPr/>
          </p:nvSpPr>
          <p:spPr>
            <a:xfrm>
              <a:off x="5541905" y="787994"/>
              <a:ext cx="2628900" cy="972703"/>
            </a:xfrm>
            <a:prstGeom prst="parallelogram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defTabSz="685800">
                <a:buClrTx/>
              </a:pP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table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</a:t>
              </a:r>
              <a:r>
                <a:rPr lang="en-US" sz="700" kern="1200" dirty="0" err="1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port_table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{ … }</a:t>
              </a:r>
            </a:p>
            <a:p>
              <a:pPr defTabSz="685800">
                <a:buClrTx/>
              </a:pP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control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ingress {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</a:t>
              </a: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apply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(port_table);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</a:t>
              </a:r>
              <a:r>
                <a:rPr lang="en-US" sz="700" b="1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if</a:t>
              </a: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(l2_meta.vlan_tags == 0) {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    process_assign_vlan();</a:t>
              </a:r>
            </a:p>
            <a:p>
              <a:pPr defTabSz="685800">
                <a:buClrTx/>
              </a:pP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    }</a:t>
              </a:r>
              <a:b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</a:br>
              <a:r>
                <a:rPr lang="en-US" sz="700" kern="1200" dirty="0">
                  <a:solidFill>
                    <a:prstClr val="black"/>
                  </a:solidFill>
                  <a:latin typeface="Courier New" charset="0"/>
                  <a:ea typeface="Courier New" charset="0"/>
                  <a:cs typeface="Courier New" charset="0"/>
                </a:rPr>
                <a:t>}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534576" y="600045"/>
            <a:ext cx="3415632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3" name="Slide Number Placeholder 3">
            <a:extLst>
              <a:ext uri="{FF2B5EF4-FFF2-40B4-BE49-F238E27FC236}">
                <a16:creationId xmlns:a16="http://schemas.microsoft.com/office/drawing/2014/main" id="{A76864BE-02A7-42F2-B57A-ED59508616DA}"/>
              </a:ext>
            </a:extLst>
          </p:cNvPr>
          <p:cNvSpPr txBox="1">
            <a:spLocks/>
          </p:cNvSpPr>
          <p:nvPr/>
        </p:nvSpPr>
        <p:spPr>
          <a:xfrm>
            <a:off x="8015758" y="4863112"/>
            <a:ext cx="1066800" cy="1595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685800">
              <a:buClrTx/>
            </a:pPr>
            <a:fld id="{7D98702C-BA5F-8D4B-B23D-DEB8E47CE420}" type="slidenum">
              <a:rPr lang="en-US" sz="830" kern="1200" smtClean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pPr algn="r" defTabSz="685800">
                <a:buClrTx/>
              </a:pPr>
              <a:t>10</a:t>
            </a:fld>
            <a:endParaRPr lang="en-US" sz="83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75488E7-E5E1-45CC-B7B5-02585B423F76}"/>
              </a:ext>
            </a:extLst>
          </p:cNvPr>
          <p:cNvSpPr txBox="1"/>
          <p:nvPr/>
        </p:nvSpPr>
        <p:spPr>
          <a:xfrm>
            <a:off x="959690" y="4718595"/>
            <a:ext cx="73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11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C7469-CF33-4023-BCA6-999F548BBB25}"/>
              </a:ext>
            </a:extLst>
          </p:cNvPr>
          <p:cNvSpPr txBox="1">
            <a:spLocks/>
          </p:cNvSpPr>
          <p:nvPr/>
        </p:nvSpPr>
        <p:spPr>
          <a:xfrm>
            <a:off x="800100" y="857497"/>
            <a:ext cx="7543800" cy="417525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2325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Effective DGA Family Classification using a Hybrid Shallow and Deep Packet Inspection Technique on P4 Programmable Switches</a:t>
            </a:r>
            <a:r>
              <a:rPr lang="en-US" sz="2475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 </a:t>
            </a:r>
          </a:p>
          <a:p>
            <a:pPr defTabSz="685800">
              <a:buClrTx/>
            </a:pPr>
            <a:endParaRPr lang="en-US" sz="1800" spc="-38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  <a:p>
            <a:pPr defTabSz="685800">
              <a:buClrTx/>
            </a:pPr>
            <a:endParaRPr lang="en-US" sz="1800" spc="-38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  <a:p>
            <a:pPr defTabSz="685800">
              <a:buClrTx/>
            </a:pPr>
            <a:br>
              <a:rPr lang="en-US" sz="1800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</a:br>
            <a:r>
              <a:rPr lang="en-US" sz="1800" b="1" u="sng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Ali AlSabeh</a:t>
            </a:r>
            <a:r>
              <a:rPr lang="en-US" sz="1800" b="1" u="sng" spc="-38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1</a:t>
            </a:r>
            <a:r>
              <a:rPr lang="en-US" sz="1800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, Kurt Friday</a:t>
            </a:r>
            <a:r>
              <a:rPr lang="en-US" sz="1800" spc="-38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2</a:t>
            </a:r>
            <a:r>
              <a:rPr lang="en-US" sz="1800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, Jorge Crichigno</a:t>
            </a:r>
            <a:r>
              <a:rPr lang="en-US" sz="1800" spc="-38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1</a:t>
            </a:r>
            <a:r>
              <a:rPr lang="en-US" sz="1800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, Elias Bou-Harb</a:t>
            </a:r>
            <a:r>
              <a:rPr lang="en-US" sz="1800" spc="-38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 2</a:t>
            </a:r>
          </a:p>
          <a:p>
            <a:pPr defTabSz="685800">
              <a:buClrTx/>
            </a:pPr>
            <a:endParaRPr lang="en-US" sz="1800" spc="-38" baseline="300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  <a:p>
            <a:pPr defTabSz="685800">
              <a:buClrTx/>
            </a:pPr>
            <a:r>
              <a:rPr lang="en-US" sz="1800" spc="-38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1 </a:t>
            </a:r>
            <a:r>
              <a:rPr lang="en-US" sz="1800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University of South Carolina, SC</a:t>
            </a:r>
          </a:p>
          <a:p>
            <a:pPr defTabSz="685800">
              <a:buClrTx/>
            </a:pPr>
            <a:r>
              <a:rPr lang="en-US" sz="1800" spc="-38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2 </a:t>
            </a:r>
            <a:r>
              <a:rPr lang="en-US" sz="1800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The University of Texas at San Antonio, TX</a:t>
            </a:r>
          </a:p>
          <a:p>
            <a:pPr defTabSz="685800">
              <a:buClrTx/>
            </a:pPr>
            <a:endParaRPr lang="en-US" sz="1800" spc="-38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  <a:p>
            <a:pPr defTabSz="685800">
              <a:buClrTx/>
            </a:pPr>
            <a:r>
              <a:rPr lang="en-US" sz="1800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IEEE International Conference on Communications (ICC)</a:t>
            </a:r>
          </a:p>
          <a:p>
            <a:pPr defTabSz="685800">
              <a:buClrTx/>
            </a:pPr>
            <a:r>
              <a:rPr lang="en-US" sz="1800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 Rome, Italy - June 2023</a:t>
            </a:r>
          </a:p>
          <a:p>
            <a:pPr defTabSz="685800">
              <a:buClrTx/>
            </a:pPr>
            <a:endParaRPr lang="en-US" sz="1800" spc="-38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  <a:p>
            <a:pPr defTabSz="685800">
              <a:buClrTx/>
            </a:pPr>
            <a:endParaRPr lang="en-US" sz="1800" spc="-38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  <a:p>
            <a:pPr defTabSz="685800">
              <a:buClrTx/>
            </a:pPr>
            <a:endParaRPr lang="en-US" sz="1800" spc="-38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  <a:p>
            <a:pPr defTabSz="685800">
              <a:buClrTx/>
            </a:pPr>
            <a:endParaRPr lang="en-US" sz="1800" spc="-38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D8D68D4-4543-4F9A-A9EE-CFD9D3A8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</p:spPr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11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43A3194-8BA0-40F8-AE15-F3063CBD2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201" y="110746"/>
            <a:ext cx="1969598" cy="10044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6EA6BC-B9B3-46F5-757A-8F503ED5A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4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12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519177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2B47A9F-2FE3-A27B-8BA3-7EC56F2C93BE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8264884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</a:p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switches</a:t>
            </a:r>
          </a:p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system</a:t>
            </a:r>
          </a:p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and Evaluation</a:t>
            </a:r>
          </a:p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and Discussion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EDE6E-CA2B-C190-00B9-D1497011A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0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13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2083443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1D964E1-65A7-9948-3AB5-720895FDF5E3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8264884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Attackers often use a Command and Control (C2) server to establish communication and send commands to infected machines for malicious acts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with the C2 server can either be static or dynamic</a:t>
            </a:r>
          </a:p>
          <a:p>
            <a:pPr marL="476631" lvl="1" indent="-257175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communication: the C2 server has a fixed IP address and domain name</a:t>
            </a:r>
          </a:p>
          <a:p>
            <a:pPr marL="476631" lvl="1" indent="-257175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communication: the C2 server’s IP and/or domain name change frequently</a:t>
            </a: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Generation Algorithms (DGAs) are the de facto dynamic C2 communication method used by malware, including botnets, ransomware, and many others</a:t>
            </a:r>
            <a:r>
              <a:rPr lang="en-US" sz="15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771AE-58E6-2185-0457-DF8509A321D5}"/>
              </a:ext>
            </a:extLst>
          </p:cNvPr>
          <p:cNvSpPr txBox="1"/>
          <p:nvPr/>
        </p:nvSpPr>
        <p:spPr>
          <a:xfrm>
            <a:off x="451413" y="4545224"/>
            <a:ext cx="83956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buClrTx/>
            </a:pPr>
            <a:r>
              <a:rPr lang="en-US" sz="900" kern="1200" baseline="30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1 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“Dynamic Resolution: Domain Generation Algorithms.” [Online]. Available: https://tinyurl.com/44hz9hpm.</a:t>
            </a:r>
            <a:endParaRPr lang="en-US" sz="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B0EB0D-FF1B-93C8-653C-D3D1854321A8}"/>
              </a:ext>
            </a:extLst>
          </p:cNvPr>
          <p:cNvCxnSpPr>
            <a:cxnSpLocks/>
          </p:cNvCxnSpPr>
          <p:nvPr/>
        </p:nvCxnSpPr>
        <p:spPr>
          <a:xfrm>
            <a:off x="451413" y="4545224"/>
            <a:ext cx="55042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9808859-14ED-E242-0EC7-CA4335809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6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DGA Attacks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14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2220350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B81A337-001B-C963-4D4A-A8E7D52B7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79" y="1113099"/>
            <a:ext cx="3299870" cy="3086309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309AF9B-D17B-6621-F35D-D79057DE17EE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4747394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DGAs evade domain-based firewall controls by frequently changing the domain name selected from a large pool of candidates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malware makes Domain Name System (DNS) queries in an attempt to resolve the IP addresses of these generated domains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 few IPs will typically be registered and associated with the C2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Non-Existent Domain (NXD) responses will coincide with the remainder of the DNS queries, denoting that the domain is not registered or the DNS server could not resolve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F679E-37E6-49B4-D0BF-00FFDAABB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9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Existing Mitigation Strategies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4863537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1D964E1-65A7-9948-3AB5-720895FDF5E3}"/>
              </a:ext>
            </a:extLst>
          </p:cNvPr>
          <p:cNvSpPr txBox="1">
            <a:spLocks/>
          </p:cNvSpPr>
          <p:nvPr/>
        </p:nvSpPr>
        <p:spPr>
          <a:xfrm>
            <a:off x="822961" y="933829"/>
            <a:ext cx="7543800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AAF0E-4639-4C8D-A8C8-9AD636652B66}"/>
              </a:ext>
            </a:extLst>
          </p:cNvPr>
          <p:cNvSpPr txBox="1"/>
          <p:nvPr/>
        </p:nvSpPr>
        <p:spPr>
          <a:xfrm>
            <a:off x="451413" y="4487474"/>
            <a:ext cx="839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buClrTx/>
            </a:pPr>
            <a:r>
              <a:rPr lang="en-US" sz="900" kern="1200" baseline="30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1  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Drichel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N.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Faerber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U. Meyer, “First Step Towards Explainable DGA Multiclass Classification,” in The 16th International Conference on Availability, Reliability and Security, pp. 1–13, 2021.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727C6C-67E2-8E25-927C-EFA570CF0313}"/>
              </a:ext>
            </a:extLst>
          </p:cNvPr>
          <p:cNvCxnSpPr>
            <a:cxnSpLocks/>
          </p:cNvCxnSpPr>
          <p:nvPr/>
        </p:nvCxnSpPr>
        <p:spPr>
          <a:xfrm>
            <a:off x="451413" y="4501912"/>
            <a:ext cx="7915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C06916-1111-EC96-2C34-ABD75A7F6129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8264884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research efforts focus on DGA detection, i.e., they perform binary classification in order to segregate DGAs from benign traffic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 rely on contextual network traffic analysis (context-aware) or domain name analysis, without considering network traffic (context-less)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 to DGA detection,  it is helpful to classify DGA malware based on the family (Trojan, Backdoor, etc.)</a:t>
            </a: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multiclass classification of DGA families allows security professionals to assess the severity of the exploit and apply the appropriate remediation policies in the network</a:t>
            </a:r>
            <a:r>
              <a:rPr lang="en-US" sz="135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E4AD2-9918-53B8-6EEE-4AF649038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4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16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4" y="782664"/>
            <a:ext cx="1827443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36E469A-D723-16B7-3E15-A5149BAF6AD5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8264884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Context-aware approaches analyze the network traffic behavior to fingerprint DGAs</a:t>
            </a:r>
          </a:p>
          <a:p>
            <a:pPr marL="476631" lvl="1" indent="-257175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since they typically analyze batches of traffic offline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Context-less approaches obtain high accuracy with advanced ML models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need for a system that uses context-aware and context-less features to classify DGAs without degrading high-throughput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D5EB-73DC-3161-2FD3-5E27F106C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17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2414509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1D964E1-65A7-9948-3AB5-720895FDF5E3}"/>
              </a:ext>
            </a:extLst>
          </p:cNvPr>
          <p:cNvSpPr txBox="1">
            <a:spLocks/>
          </p:cNvSpPr>
          <p:nvPr/>
        </p:nvSpPr>
        <p:spPr>
          <a:xfrm>
            <a:off x="822961" y="933829"/>
            <a:ext cx="7543800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DE13D47-5079-0D31-D92F-582351533A30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4747394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DGA binary and multiclass classification</a:t>
            </a:r>
          </a:p>
          <a:p>
            <a:pPr marL="433769" lvl="1" indent="-214313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[1, 2] use NetFlow and an SDN controller to collect context-aware features</a:t>
            </a:r>
          </a:p>
          <a:p>
            <a:pPr marL="433769" lvl="1" indent="-214313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uses ML models on context-aware and context-less features on batches of DNS traffic </a:t>
            </a:r>
          </a:p>
          <a:p>
            <a:pPr marL="433769" lvl="1" indent="-214313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[4-7] use machine learning trained on features of the domain name (statistical, structural, linguistic, etc.)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DGA multiclass classification</a:t>
            </a:r>
          </a:p>
          <a:p>
            <a:pPr marL="433769" lvl="1" indent="-214313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[8] and [9] extract numerous features from a domain name to classify DGAs</a:t>
            </a:r>
          </a:p>
          <a:p>
            <a:pPr marL="531638" lvl="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0FCC5862-60F7-BFE2-7B92-583584CA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479" y="1280338"/>
            <a:ext cx="3475116" cy="1855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82D5A-459D-F784-F901-7F9AF9981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1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Overview P4 Switches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18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882462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id="{9E46E3EA-0780-4B50-813F-4B27A6E19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553" y="4429526"/>
            <a:ext cx="1263487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342900">
              <a:buClrTx/>
            </a:pPr>
            <a:r>
              <a:rPr lang="en-US" altLang="en-US" sz="975" dirty="0">
                <a:solidFill>
                  <a:prstClr val="black"/>
                </a:solidFill>
              </a:rPr>
              <a:t>Programmable chip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50AC62-F722-417F-91CA-1EB723F60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48" y="2971801"/>
            <a:ext cx="2804115" cy="156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E106A6C8-B0F0-44D5-B76B-A4C3737D0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937" y="4520048"/>
            <a:ext cx="641522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342900">
              <a:buClrTx/>
            </a:pPr>
            <a:r>
              <a:rPr lang="en-US" altLang="en-US" sz="975" dirty="0">
                <a:solidFill>
                  <a:prstClr val="black"/>
                </a:solidFill>
              </a:rPr>
              <a:t>P4 code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414F86-581E-4676-9107-0FA2443E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640" y="3190562"/>
            <a:ext cx="1589995" cy="1238583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9962E68-0C7C-0441-BB56-A4033041BDC4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8264884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 switches permit programmer to program the data plane</a:t>
            </a:r>
          </a:p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packet processing</a:t>
            </a:r>
          </a:p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granularity in measurements</a:t>
            </a:r>
          </a:p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Per-packet traffic analysis and inspection</a:t>
            </a:r>
          </a:p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Stateful memory processing</a:t>
            </a:r>
          </a:p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P4 program compiles, it runs on the chip at line rate</a:t>
            </a:r>
          </a:p>
          <a:p>
            <a:pPr marL="476631" lvl="1" indent="-257175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Wingdings" panose="05000000000000000000" pitchFamily="2" charset="2"/>
              <a:buChar char="Ø"/>
            </a:pPr>
            <a:endParaRPr lang="en-US" sz="15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68776-1AC8-4F90-A199-5CFFFBCB0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5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Proposed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19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082362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C885DEF0-74BB-20D0-98C2-8E00FD48A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998" y="1048129"/>
            <a:ext cx="3714368" cy="2773109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5E1EAC4-506E-F4FC-7866-8F728A749C96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4286003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P4 PDP switch collects and stores the context-aware features of the hosts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an NXD response is received, the switch performs DPI on the domain name to extract its context-less features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switch sends the collected features to the control plane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control plane runs the intelligence to classify the DGA family and initiate the appropriate incidence response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4F3F8-8A87-2512-5DA3-937786D7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Motivation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Overview of P4 programmable switches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Application examples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Offloading an application to the data plane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DGA classification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PhD opportunities at the University of South Carolina (USC)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 flipV="1">
            <a:off x="448163" y="657225"/>
            <a:ext cx="1388452" cy="1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2FE5F-2409-4DF6-96DD-473B4D04D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Proposed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20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082362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7FC5D80-56AC-118E-3D66-A192F28C1321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8264884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Context-aware features</a:t>
            </a:r>
          </a:p>
          <a:p>
            <a:pPr marL="476631" lvl="1" indent="-257175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characterizes the network behavior of DGAs while they attempt to contact the C2 server</a:t>
            </a:r>
          </a:p>
          <a:p>
            <a:pPr marL="476631" lvl="1" indent="-257175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host in the network, the following features are stored in the data plane:</a:t>
            </a:r>
          </a:p>
          <a:p>
            <a:pPr marL="570929" lvl="2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IPs contacted</a:t>
            </a:r>
          </a:p>
          <a:p>
            <a:pPr marL="570929" lvl="2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Inter-arrival Time (IAT) between such IP packets</a:t>
            </a:r>
          </a:p>
          <a:p>
            <a:pPr marL="570929" lvl="2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DNS requests made</a:t>
            </a:r>
          </a:p>
          <a:p>
            <a:pPr marL="570929" lvl="2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it takes to for the first NXD response to arrive</a:t>
            </a:r>
          </a:p>
          <a:p>
            <a:pPr marL="570929" lvl="2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IAT between subsequent NXD responses</a:t>
            </a:r>
          </a:p>
          <a:p>
            <a:pPr marL="476631" lvl="1" indent="-257175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 in the data plane without involving the control plane (until an NXD response is received)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2A9D2-0F6E-F4CB-C476-1A5A0FE97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72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Proposed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21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082362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F37504-74A8-E5E6-3017-6A30EE9E3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89" y="3199497"/>
            <a:ext cx="3518631" cy="828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C83D8B-2416-73D4-8588-A6A2ADA7B3D7}"/>
              </a:ext>
            </a:extLst>
          </p:cNvPr>
          <p:cNvSpPr txBox="1"/>
          <p:nvPr/>
        </p:nvSpPr>
        <p:spPr>
          <a:xfrm>
            <a:off x="5182141" y="3489004"/>
            <a:ext cx="31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         is the frequency of the bigram b in the subdomain </a:t>
            </a:r>
            <a:r>
              <a:rPr lang="en-US" sz="1200" i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</a:t>
            </a: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805187-EB03-F012-FAD9-94CA1FC35415}"/>
              </a:ext>
            </a:extLst>
          </p:cNvPr>
          <p:cNvSpPr txBox="1">
            <a:spLocks/>
          </p:cNvSpPr>
          <p:nvPr/>
        </p:nvSpPr>
        <p:spPr>
          <a:xfrm>
            <a:off x="451413" y="964372"/>
            <a:ext cx="8264884" cy="3568766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Context-less features</a:t>
            </a:r>
          </a:p>
          <a:p>
            <a:pPr marL="476631" lvl="1" indent="-257175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computes the bigram of the domain name; a bigram model may suffice to predict whether a domain name is a legitimate human readable domain</a:t>
            </a:r>
          </a:p>
          <a:p>
            <a:pPr marL="476631" lvl="1" indent="-257175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Otherwise, if a domain is comprised nearly entirely of low frequency bigrams, then the domain would likely be random</a:t>
            </a:r>
          </a:p>
          <a:p>
            <a:pPr marL="476631" lvl="1" indent="-257175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NXD response, the data plane computes the score of the domain name:</a:t>
            </a:r>
          </a:p>
          <a:p>
            <a:pPr marL="570929" lvl="2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Randomness of a domain name 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according to its bigram frequency</a:t>
            </a:r>
          </a:p>
          <a:p>
            <a:pPr marL="570929" lvl="2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CADE4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0929" lvl="2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CADE4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0929" lvl="2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CADE4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6616" lvl="2" indent="0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CADE4"/>
              </a:buClr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8089" lvl="3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CADE4"/>
              </a:buClr>
              <a:buFont typeface="Wingdings" panose="05000000000000000000" pitchFamily="2" charset="2"/>
              <a:buChar char="Ø"/>
            </a:pPr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8089" lvl="3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bigrams of “google” are: “$g”, “go”, “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“le”, “e$”</a:t>
            </a:r>
          </a:p>
          <a:p>
            <a:pPr marL="570929" lvl="2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CADE4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0D0AAD-FDA4-8632-25C2-EA943D5F5347}"/>
                  </a:ext>
                </a:extLst>
              </p:cNvPr>
              <p:cNvSpPr txBox="1"/>
              <p:nvPr/>
            </p:nvSpPr>
            <p:spPr>
              <a:xfrm>
                <a:off x="5743958" y="3508035"/>
                <a:ext cx="229550" cy="211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429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350" i="1" kern="120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lang="en-US" sz="1350" i="1" kern="120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lang="en-US" sz="1350" i="1" kern="120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lang="en-US" sz="1350" i="1" kern="120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sz="135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0D0AAD-FDA4-8632-25C2-EA943D5F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958" y="3508035"/>
                <a:ext cx="229550" cy="211533"/>
              </a:xfrm>
              <a:prstGeom prst="rect">
                <a:avLst/>
              </a:prstGeom>
              <a:blipFill>
                <a:blip r:embed="rId4"/>
                <a:stretch>
                  <a:fillRect l="-26316" r="-2632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BE79702-BB22-3B30-FB6D-E4BA9FABC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53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P4 Implementation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22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234762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5F8120B-1F29-C9A9-1BDE-17F08DE222E3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8264884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parser parses DNS packets in the data plane</a:t>
            </a:r>
          </a:p>
          <a:p>
            <a:pPr marL="433769" lvl="1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recirculation may be required for certain domain names</a:t>
            </a:r>
          </a:p>
          <a:p>
            <a:pPr marL="433769" lvl="1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compute the randomness of a domain, each bigram </a:t>
            </a:r>
            <a:r>
              <a:rPr lang="en-US" sz="135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applied to a Match-Action Table (MAT)</a:t>
            </a:r>
          </a:p>
          <a:p>
            <a:pPr marL="433769" lvl="1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frequencies of the bigrams are computed offline using the English dictionary; thus, the lower the score the more random the domain name</a:t>
            </a:r>
          </a:p>
          <a:p>
            <a:pPr marL="433769" lvl="1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MATs are pre-populated by the control plane with the frequency of each bigram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8561F-5939-5294-3ABB-A177CBCC1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23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4" y="782664"/>
            <a:ext cx="1856018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F5F2251-8360-6840-D0F1-DAC542CB3951}"/>
              </a:ext>
            </a:extLst>
          </p:cNvPr>
          <p:cNvSpPr txBox="1"/>
          <p:nvPr/>
        </p:nvSpPr>
        <p:spPr>
          <a:xfrm>
            <a:off x="451414" y="4545224"/>
            <a:ext cx="43636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buClrTx/>
            </a:pPr>
            <a:r>
              <a:rPr lang="en-US" sz="900" kern="1200" baseline="30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1 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P LOHMANN, “DGArchive.” [Online]. Available: https://tinyurl. com/yc6whwrc.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C74289-05C3-D1C2-458D-D741CAC47891}"/>
              </a:ext>
            </a:extLst>
          </p:cNvPr>
          <p:cNvCxnSpPr>
            <a:cxnSpLocks/>
          </p:cNvCxnSpPr>
          <p:nvPr/>
        </p:nvCxnSpPr>
        <p:spPr>
          <a:xfrm>
            <a:off x="451413" y="4545224"/>
            <a:ext cx="41205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F779848-EA31-611C-7B2F-FADDC9C72C76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8264884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</a:p>
          <a:p>
            <a:pPr marL="433769" lvl="1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 of GB of malware samples from cyber security websites were crawled</a:t>
            </a:r>
          </a:p>
          <a:p>
            <a:pPr marL="433769" lvl="1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resulting dataset includes 1,311 samples containing 50 DGA families</a:t>
            </a:r>
          </a:p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1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  <a:p>
            <a:pPr marL="433769" lvl="1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collected dataset was used to train ML models offline on a general-purpose CPU</a:t>
            </a:r>
          </a:p>
          <a:p>
            <a:pPr marL="433769" lvl="1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data was used for training and 20% for testing</a:t>
            </a:r>
          </a:p>
          <a:p>
            <a:pPr marL="433769" lvl="1" indent="-214313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5-fold Cross Validation (CV) was used to avoid overfitting the model</a:t>
            </a: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C8D34-809A-0BFA-1A4F-A4F87B241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52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24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4" y="782664"/>
            <a:ext cx="1856018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3E72B8A-86B6-1304-405A-B017AA272D31}"/>
              </a:ext>
            </a:extLst>
          </p:cNvPr>
          <p:cNvSpPr txBox="1">
            <a:spLocks/>
          </p:cNvSpPr>
          <p:nvPr/>
        </p:nvSpPr>
        <p:spPr>
          <a:xfrm>
            <a:off x="937260" y="1048129"/>
            <a:ext cx="7543800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 algn="just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6BF38B8-3E52-EEE7-2777-9D42B23A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33" y="2734629"/>
            <a:ext cx="7866734" cy="164217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501D0A6-CEBD-854F-F01E-695A14448DDB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8264884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(Acc), F1 score, and Precision (</a:t>
            </a:r>
            <a:r>
              <a:rPr lang="en-US" sz="16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</a:t>
            </a: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of different ML classifiers during the first 8 NXD responses received were reported </a:t>
            </a:r>
          </a:p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Forest (RF) model performed best</a:t>
            </a:r>
          </a:p>
          <a:p>
            <a:pPr marL="505206" lvl="1" indent="-285750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Accuracy (Acc) starts at 92% from the first NXD response received and reaches 95% by the 8</a:t>
            </a:r>
            <a:r>
              <a:rPr lang="en-US" sz="15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NXD response</a:t>
            </a:r>
          </a:p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E3282-B993-97D6-C6F0-86C263A3B1D5}"/>
              </a:ext>
            </a:extLst>
          </p:cNvPr>
          <p:cNvSpPr txBox="1"/>
          <p:nvPr/>
        </p:nvSpPr>
        <p:spPr>
          <a:xfrm>
            <a:off x="702024" y="4349575"/>
            <a:ext cx="7646645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buClrTx/>
            </a:pPr>
            <a:r>
              <a:rPr lang="en-US" sz="975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RF: Random Forest; SVM: Support Vector Machine; MLP: Multilayer perceptron; LR: Logistic Regression; GNB: Gaussian Naive Bayes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EC399-5232-9C6E-3A26-4354D1A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4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4" y="782664"/>
            <a:ext cx="1856018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444E0B02-7481-8C0B-A28A-B0870EEB7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325" y="1029511"/>
            <a:ext cx="2902442" cy="2479008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1AF371E-FD86-4D4F-AC75-AFE25C55B497}"/>
              </a:ext>
            </a:extLst>
          </p:cNvPr>
          <p:cNvSpPr txBox="1">
            <a:spLocks/>
          </p:cNvSpPr>
          <p:nvPr/>
        </p:nvSpPr>
        <p:spPr>
          <a:xfrm>
            <a:off x="451413" y="951911"/>
            <a:ext cx="4569583" cy="2335683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extraction time of our work and EXPLAIN</a:t>
            </a:r>
          </a:p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EXPLAIN’s available source code was tested on a general-purposed CPU with 64 GB RAM, 2.9 GHz processor with 8 cores</a:t>
            </a:r>
          </a:p>
          <a:p>
            <a:pPr marL="175022" indent="-175022" defTabSz="685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5B08B-10FF-D9D0-2D2D-3775CBFCB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09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Conclusion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26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4" y="782664"/>
            <a:ext cx="4656368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31BFFF2-3622-ECDF-7AE9-C69F15563A0D}"/>
              </a:ext>
            </a:extLst>
          </p:cNvPr>
          <p:cNvSpPr txBox="1">
            <a:spLocks/>
          </p:cNvSpPr>
          <p:nvPr/>
        </p:nvSpPr>
        <p:spPr>
          <a:xfrm>
            <a:off x="451413" y="933829"/>
            <a:ext cx="8264884" cy="351953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work, we propose a hybrid feature extraction technique  relying on context-aware and context-less features to classify DGA families</a:t>
            </a:r>
          </a:p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Context-aware features characterize the network traffic behavior of the DGAs and require shallow packet inspection (no degradation to the throughput)</a:t>
            </a:r>
          </a:p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Context-less features study the statistical and structural characteristics of the domain names relating to NXDs using DPI</a:t>
            </a:r>
          </a:p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50 DGA families analyzed, the proposed approach achieves 92% accuracy with RF classifier from the first NXD response and reaches up to 98% by the 8</a:t>
            </a:r>
            <a:r>
              <a:rPr lang="en-US" sz="165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NXD response</a:t>
            </a:r>
          </a:p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A20000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future, we aim to explore other techniques that are robust against encrypted DNS traffic, in addition to collecting more DGA families</a:t>
            </a:r>
          </a:p>
          <a:p>
            <a:pPr marL="175022" indent="-175022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en-US" sz="165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2EA1-B5FD-5A04-039A-DBE68B4C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8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27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143000" y="432392"/>
            <a:ext cx="6885363" cy="39411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Offloading Media Traffic to </a:t>
            </a:r>
          </a:p>
          <a:p>
            <a:pPr algn="ctr" defTabSz="342900">
              <a:buClrTx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 Programmable Data Plane Switches</a:t>
            </a:r>
          </a:p>
          <a:p>
            <a:pPr algn="ctr" defTabSz="342900">
              <a:buClrTx/>
            </a:pPr>
            <a:endParaRPr lang="en-US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buClrTx/>
            </a:pPr>
            <a:r>
              <a:rPr lang="en-US" b="1" u="sng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b="1" u="sng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Kfoury</a:t>
            </a:r>
            <a:r>
              <a:rPr lang="en-US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Crichigno, E. </a:t>
            </a:r>
            <a:r>
              <a:rPr lang="en-US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Bou-Harb</a:t>
            </a:r>
            <a:endParaRPr lang="en-US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buClrTx/>
            </a:pPr>
            <a:r>
              <a:rPr lang="en-US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IEEE International Conference on Communications (ICC)</a:t>
            </a:r>
          </a:p>
          <a:p>
            <a:pPr algn="ctr" defTabSz="342900">
              <a:buClrTx/>
            </a:pPr>
            <a:r>
              <a:rPr lang="en-US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2020</a:t>
            </a:r>
          </a:p>
          <a:p>
            <a:pPr algn="ctr" defTabSz="342900">
              <a:buClrTx/>
            </a:pPr>
            <a:endParaRPr lang="en-US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buClrTx/>
            </a:pPr>
            <a:endParaRPr lang="en-US" sz="1875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91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Voice and Video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5446" y="794638"/>
            <a:ext cx="825310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Supporting protocols are divided into two main categories</a:t>
            </a:r>
          </a:p>
          <a:p>
            <a:pPr marL="476631" lvl="1" indent="-2571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Signaling protocols: establish and manage the session; e.g., Session Initiation Protocol (SIP)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Media protocols: </a:t>
            </a: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transfer actual audio and video streams; e.g., Real Time Protocol (RTP)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Desirable Quality-of-Service (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) characteristics</a:t>
            </a:r>
          </a:p>
          <a:p>
            <a:pPr marL="476631" lvl="1" indent="-2571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Delay- and jitter-sensitive, low values</a:t>
            </a:r>
          </a:p>
          <a:p>
            <a:pPr marL="476631" lvl="1" indent="-2571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Occasional losses are tolerated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2864734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96D86F-9FB6-47BF-ADE3-7F2EBBB30A95}"/>
              </a:ext>
            </a:extLst>
          </p:cNvPr>
          <p:cNvCxnSpPr>
            <a:cxnSpLocks/>
          </p:cNvCxnSpPr>
          <p:nvPr/>
        </p:nvCxnSpPr>
        <p:spPr>
          <a:xfrm flipV="1">
            <a:off x="3476971" y="3383995"/>
            <a:ext cx="915539" cy="708659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C85966-DC89-437F-A257-EFDEF616AC38}"/>
              </a:ext>
            </a:extLst>
          </p:cNvPr>
          <p:cNvCxnSpPr>
            <a:cxnSpLocks/>
          </p:cNvCxnSpPr>
          <p:nvPr/>
        </p:nvCxnSpPr>
        <p:spPr>
          <a:xfrm flipH="1" flipV="1">
            <a:off x="4785706" y="3383994"/>
            <a:ext cx="851534" cy="730383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5F0A49-C75E-4F71-9A60-226957A7F8B4}"/>
              </a:ext>
            </a:extLst>
          </p:cNvPr>
          <p:cNvSpPr txBox="1"/>
          <p:nvPr/>
        </p:nvSpPr>
        <p:spPr>
          <a:xfrm>
            <a:off x="3502687" y="2762167"/>
            <a:ext cx="916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SIP server, registrar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519FE-C9A5-4B2F-AD63-F29787CA65C9}"/>
              </a:ext>
            </a:extLst>
          </p:cNvPr>
          <p:cNvSpPr txBox="1"/>
          <p:nvPr/>
        </p:nvSpPr>
        <p:spPr>
          <a:xfrm>
            <a:off x="3508527" y="3539891"/>
            <a:ext cx="616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0B96D6-699E-488E-A732-4EB5733FA298}"/>
              </a:ext>
            </a:extLst>
          </p:cNvPr>
          <p:cNvSpPr txBox="1"/>
          <p:nvPr/>
        </p:nvSpPr>
        <p:spPr>
          <a:xfrm>
            <a:off x="5021164" y="3539891"/>
            <a:ext cx="616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SIP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35748C-FC49-421F-9555-F198D51EAC4F}"/>
              </a:ext>
            </a:extLst>
          </p:cNvPr>
          <p:cNvCxnSpPr>
            <a:cxnSpLocks/>
          </p:cNvCxnSpPr>
          <p:nvPr/>
        </p:nvCxnSpPr>
        <p:spPr>
          <a:xfrm>
            <a:off x="3502687" y="4353196"/>
            <a:ext cx="2103123" cy="11430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17A576-C37F-4F35-AF76-69BDD08F5E5A}"/>
              </a:ext>
            </a:extLst>
          </p:cNvPr>
          <p:cNvSpPr txBox="1"/>
          <p:nvPr/>
        </p:nvSpPr>
        <p:spPr>
          <a:xfrm>
            <a:off x="3502686" y="4118370"/>
            <a:ext cx="2103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Media (RTP)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07398C-63BC-4323-A877-1EE80BA93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19" y="4069707"/>
            <a:ext cx="384980" cy="4889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D8A6EF-84F2-4330-BF95-7EC69BDA1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810" y="4069707"/>
            <a:ext cx="400813" cy="509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F39229-240E-4CC1-AE54-59B243AE8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509" y="2631674"/>
            <a:ext cx="514350" cy="7200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9BB97D-1C38-4DF6-AC1D-9858D840C423}"/>
              </a:ext>
            </a:extLst>
          </p:cNvPr>
          <p:cNvSpPr txBox="1"/>
          <p:nvPr/>
        </p:nvSpPr>
        <p:spPr>
          <a:xfrm>
            <a:off x="1003264" y="4236756"/>
            <a:ext cx="2367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User agent client (UAC)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C1156-9CE7-4469-91D2-017DE6350C25}"/>
              </a:ext>
            </a:extLst>
          </p:cNvPr>
          <p:cNvSpPr txBox="1"/>
          <p:nvPr/>
        </p:nvSpPr>
        <p:spPr>
          <a:xfrm>
            <a:off x="5538754" y="4278435"/>
            <a:ext cx="2719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User agent server (UAS)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18E3F0-B576-4F59-9327-1FEBB4ADD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20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Network Address Translation (NAT)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2" y="933829"/>
            <a:ext cx="8274373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NAT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maps ports and private IP addresses to ephemeral ports and public IP addresses</a:t>
            </a: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in campus / enterprise networks, operators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NAT introduces various issues</a:t>
            </a: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 prevents a user from outside from initiating a session</a:t>
            </a: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both users are behind NAT, then cannot communicate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990511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21" name="Object 10">
            <a:extLst>
              <a:ext uri="{FF2B5EF4-FFF2-40B4-BE49-F238E27FC236}">
                <a16:creationId xmlns:a16="http://schemas.microsoft.com/office/drawing/2014/main" id="{30C35F91-0FAC-4E94-91F4-B1D0EFE88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024082"/>
              </p:ext>
            </p:extLst>
          </p:nvPr>
        </p:nvGraphicFramePr>
        <p:xfrm>
          <a:off x="2201003" y="2905269"/>
          <a:ext cx="4741993" cy="245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0346755" imgH="5346682" progId="Visio.Drawing.11">
                  <p:embed/>
                </p:oleObj>
              </mc:Choice>
              <mc:Fallback>
                <p:oleObj name="Visio" r:id="rId3" imgW="10346755" imgH="5346682" progId="Visio.Drawing.11">
                  <p:embed/>
                  <p:pic>
                    <p:nvPicPr>
                      <p:cNvPr id="21" name="Object 10">
                        <a:extLst>
                          <a:ext uri="{FF2B5EF4-FFF2-40B4-BE49-F238E27FC236}">
                            <a16:creationId xmlns:a16="http://schemas.microsoft.com/office/drawing/2014/main" id="{30C35F91-0FAC-4E94-91F4-B1D0EFE884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003" y="2905269"/>
                        <a:ext cx="4741993" cy="2452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F75E49F-A80C-4621-9CF8-ACD1BA2D289F}"/>
              </a:ext>
            </a:extLst>
          </p:cNvPr>
          <p:cNvSpPr txBox="1"/>
          <p:nvPr/>
        </p:nvSpPr>
        <p:spPr>
          <a:xfrm>
            <a:off x="2221275" y="2905269"/>
            <a:ext cx="2367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Campus network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F85E6C-0B8C-406E-9A0A-A3D60B47D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6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(Legacy)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666750"/>
            <a:ext cx="8238638" cy="3600449"/>
          </a:xfrm>
        </p:spPr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Since the explosive growth of the Internet in the 1990s, the networking industry has been dominated by closed and proprietary hardware and software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interface between control and data planes has been historically proprietary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Vendor dependence: slow product cycles of vendor equipment, no innovation from network owners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 router is a monolithic unit built and internally accessed by the manufacturer only</a:t>
            </a:r>
          </a:p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7"/>
            <a:ext cx="51374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0B4CF-EE6D-40F5-B8A2-2A4886C3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059" y="2267551"/>
            <a:ext cx="2930844" cy="2288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5833B-1FF8-419F-98A9-D63A8D3B1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48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Relay Server for Media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087073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D5B6ABC-85E6-44D3-8EEA-D07FE678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13" y="2061158"/>
            <a:ext cx="514350" cy="7200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98D8DA-E11E-473B-A0ED-C59D8DC9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248" y="3567644"/>
            <a:ext cx="548640" cy="857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7F610-E3F3-43F3-B051-5AC89690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801" y="2055152"/>
            <a:ext cx="514350" cy="7200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6E0BF-9C7D-4F7F-90ED-F81816E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91" y="3567644"/>
            <a:ext cx="548640" cy="857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082CC5-DB78-420F-84EA-9F433939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54" y="3760735"/>
            <a:ext cx="400813" cy="509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082A7-6C3E-42C0-B407-5681C274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727" y="3751807"/>
            <a:ext cx="384980" cy="488924"/>
          </a:xfrm>
          <a:prstGeom prst="rect">
            <a:avLst/>
          </a:prstGeom>
        </p:spPr>
      </p:pic>
      <p:graphicFrame>
        <p:nvGraphicFramePr>
          <p:cNvPr id="31" name="Table 26">
            <a:extLst>
              <a:ext uri="{FF2B5EF4-FFF2-40B4-BE49-F238E27FC236}">
                <a16:creationId xmlns:a16="http://schemas.microsoft.com/office/drawing/2014/main" id="{CD7E949B-D3EC-4A00-8E3A-CD36B1FB4EC7}"/>
              </a:ext>
            </a:extLst>
          </p:cNvPr>
          <p:cNvGraphicFramePr>
            <a:graphicFrameLocks noGrp="1"/>
          </p:cNvGraphicFramePr>
          <p:nvPr/>
        </p:nvGraphicFramePr>
        <p:xfrm>
          <a:off x="6076972" y="1921856"/>
          <a:ext cx="2292442" cy="92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96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79685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088987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-2500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-250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5B2C448A-3811-4C4A-B8E6-EA44CD978FE6}"/>
              </a:ext>
            </a:extLst>
          </p:cNvPr>
          <p:cNvSpPr txBox="1"/>
          <p:nvPr/>
        </p:nvSpPr>
        <p:spPr>
          <a:xfrm>
            <a:off x="2495000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A</a:t>
            </a:r>
            <a:endParaRPr lang="en-US" sz="105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B2C3D-52EF-472C-89A5-2812E7F7913F}"/>
              </a:ext>
            </a:extLst>
          </p:cNvPr>
          <p:cNvSpPr txBox="1"/>
          <p:nvPr/>
        </p:nvSpPr>
        <p:spPr>
          <a:xfrm>
            <a:off x="3420793" y="1766814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SIP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28852-17A2-443A-ACA4-DCDB5ECB93AF}"/>
              </a:ext>
            </a:extLst>
          </p:cNvPr>
          <p:cNvSpPr txBox="1"/>
          <p:nvPr/>
        </p:nvSpPr>
        <p:spPr>
          <a:xfrm>
            <a:off x="4813898" y="1775897"/>
            <a:ext cx="1196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Relay 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EEC05-C918-4F1E-AE00-2B4FCC998BB2}"/>
              </a:ext>
            </a:extLst>
          </p:cNvPr>
          <p:cNvSpPr txBox="1"/>
          <p:nvPr/>
        </p:nvSpPr>
        <p:spPr>
          <a:xfrm>
            <a:off x="6088222" y="1650470"/>
            <a:ext cx="2056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RTP Information at relay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28620-EFD0-4CEE-BDAF-889A6586B9C3}"/>
              </a:ext>
            </a:extLst>
          </p:cNvPr>
          <p:cNvSpPr txBox="1"/>
          <p:nvPr/>
        </p:nvSpPr>
        <p:spPr>
          <a:xfrm>
            <a:off x="6873752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9663" y="945047"/>
            <a:ext cx="2768501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Intermediary device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603273-39CD-4849-91E9-230599C5D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3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Relay Server for Media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087073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D5B6ABC-85E6-44D3-8EEA-D07FE678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13" y="2061158"/>
            <a:ext cx="514350" cy="7200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98D8DA-E11E-473B-A0ED-C59D8DC9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248" y="3567644"/>
            <a:ext cx="548640" cy="857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7F610-E3F3-43F3-B051-5AC89690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801" y="2055152"/>
            <a:ext cx="514350" cy="7200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6E0BF-9C7D-4F7F-90ED-F81816E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91" y="3567644"/>
            <a:ext cx="548640" cy="857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082CC5-DB78-420F-84EA-9F433939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54" y="3760735"/>
            <a:ext cx="400813" cy="509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082A7-6C3E-42C0-B407-5681C274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727" y="3751807"/>
            <a:ext cx="384980" cy="4889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2C448A-3811-4C4A-B8E6-EA44CD978FE6}"/>
              </a:ext>
            </a:extLst>
          </p:cNvPr>
          <p:cNvSpPr txBox="1"/>
          <p:nvPr/>
        </p:nvSpPr>
        <p:spPr>
          <a:xfrm>
            <a:off x="2495000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A</a:t>
            </a:r>
            <a:endParaRPr lang="en-US" sz="105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B2C3D-52EF-472C-89A5-2812E7F7913F}"/>
              </a:ext>
            </a:extLst>
          </p:cNvPr>
          <p:cNvSpPr txBox="1"/>
          <p:nvPr/>
        </p:nvSpPr>
        <p:spPr>
          <a:xfrm>
            <a:off x="3420793" y="1766814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SIP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28852-17A2-443A-ACA4-DCDB5ECB93AF}"/>
              </a:ext>
            </a:extLst>
          </p:cNvPr>
          <p:cNvSpPr txBox="1"/>
          <p:nvPr/>
        </p:nvSpPr>
        <p:spPr>
          <a:xfrm>
            <a:off x="4813898" y="1775897"/>
            <a:ext cx="1196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Relay 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EEC05-C918-4F1E-AE00-2B4FCC998BB2}"/>
              </a:ext>
            </a:extLst>
          </p:cNvPr>
          <p:cNvSpPr txBox="1"/>
          <p:nvPr/>
        </p:nvSpPr>
        <p:spPr>
          <a:xfrm>
            <a:off x="6088222" y="1650470"/>
            <a:ext cx="2056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RTP Information at relay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28620-EFD0-4CEE-BDAF-889A6586B9C3}"/>
              </a:ext>
            </a:extLst>
          </p:cNvPr>
          <p:cNvSpPr txBox="1"/>
          <p:nvPr/>
        </p:nvSpPr>
        <p:spPr>
          <a:xfrm>
            <a:off x="6873752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9663" y="945047"/>
            <a:ext cx="2768501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Intermediary device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SIP establishes the session</a:t>
            </a:r>
          </a:p>
          <a:p>
            <a:pPr marL="394478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RTP ports are unknown</a:t>
            </a:r>
          </a:p>
          <a:p>
            <a:pPr marL="394478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relay server allocates a port on behalf of each end user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F30956-FEEB-4BB2-959F-33CD6C9FBE3A}"/>
              </a:ext>
            </a:extLst>
          </p:cNvPr>
          <p:cNvCxnSpPr>
            <a:cxnSpLocks/>
          </p:cNvCxnSpPr>
          <p:nvPr/>
        </p:nvCxnSpPr>
        <p:spPr>
          <a:xfrm flipV="1">
            <a:off x="4283934" y="2421204"/>
            <a:ext cx="686755" cy="1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346AC5-54A5-4EF1-B7DA-3A9774640E95}"/>
              </a:ext>
            </a:extLst>
          </p:cNvPr>
          <p:cNvCxnSpPr>
            <a:cxnSpLocks/>
          </p:cNvCxnSpPr>
          <p:nvPr/>
        </p:nvCxnSpPr>
        <p:spPr>
          <a:xfrm flipV="1">
            <a:off x="3766853" y="2883353"/>
            <a:ext cx="96136" cy="626847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88994A-B4A0-42A3-BFF3-A4546C1F5EAF}"/>
              </a:ext>
            </a:extLst>
          </p:cNvPr>
          <p:cNvCxnSpPr>
            <a:cxnSpLocks/>
          </p:cNvCxnSpPr>
          <p:nvPr/>
        </p:nvCxnSpPr>
        <p:spPr>
          <a:xfrm>
            <a:off x="4082543" y="2789780"/>
            <a:ext cx="1089536" cy="850716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ED4F21-AC6E-4DB4-A07E-8445A4FA8899}"/>
              </a:ext>
            </a:extLst>
          </p:cNvPr>
          <p:cNvCxnSpPr>
            <a:cxnSpLocks/>
          </p:cNvCxnSpPr>
          <p:nvPr/>
        </p:nvCxnSpPr>
        <p:spPr>
          <a:xfrm>
            <a:off x="2875506" y="4038029"/>
            <a:ext cx="418685" cy="0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26">
            <a:extLst>
              <a:ext uri="{FF2B5EF4-FFF2-40B4-BE49-F238E27FC236}">
                <a16:creationId xmlns:a16="http://schemas.microsoft.com/office/drawing/2014/main" id="{CD7E949B-D3EC-4A00-8E3A-CD36B1FB4EC7}"/>
              </a:ext>
            </a:extLst>
          </p:cNvPr>
          <p:cNvGraphicFramePr>
            <a:graphicFrameLocks noGrp="1"/>
          </p:cNvGraphicFramePr>
          <p:nvPr/>
        </p:nvGraphicFramePr>
        <p:xfrm>
          <a:off x="6076972" y="1921856"/>
          <a:ext cx="2292442" cy="92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96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79685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088987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1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rgbClr val="4473C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5AB205E9-53A3-44B9-8815-E7503FCE6849}"/>
              </a:ext>
            </a:extLst>
          </p:cNvPr>
          <p:cNvSpPr/>
          <p:nvPr/>
        </p:nvSpPr>
        <p:spPr>
          <a:xfrm>
            <a:off x="5351423" y="2855972"/>
            <a:ext cx="122465" cy="10950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0D384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D2BB12-2BA7-4CBB-8683-2C2A660BA5E5}"/>
              </a:ext>
            </a:extLst>
          </p:cNvPr>
          <p:cNvSpPr/>
          <p:nvPr/>
        </p:nvSpPr>
        <p:spPr>
          <a:xfrm>
            <a:off x="5110846" y="2855972"/>
            <a:ext cx="122465" cy="109501"/>
          </a:xfrm>
          <a:prstGeom prst="ellipse">
            <a:avLst/>
          </a:prstGeom>
          <a:solidFill>
            <a:srgbClr val="3277B6"/>
          </a:solidFill>
          <a:ln w="12700" cap="flat" cmpd="sng" algn="ctr">
            <a:solidFill>
              <a:srgbClr val="0D384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srgbClr val="FFFFFF"/>
              </a:solidFill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5B054F-4113-4EB8-87C9-2FFF1231E886}"/>
              </a:ext>
            </a:extLst>
          </p:cNvPr>
          <p:cNvCxnSpPr>
            <a:cxnSpLocks/>
          </p:cNvCxnSpPr>
          <p:nvPr/>
        </p:nvCxnSpPr>
        <p:spPr>
          <a:xfrm>
            <a:off x="6182232" y="4038029"/>
            <a:ext cx="418685" cy="0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5C90599D-7E11-45E9-AAA7-940C5188E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5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Relay Server for Media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087073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D5B6ABC-85E6-44D3-8EEA-D07FE678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13" y="2061158"/>
            <a:ext cx="514350" cy="7200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98D8DA-E11E-473B-A0ED-C59D8DC9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248" y="3567644"/>
            <a:ext cx="548640" cy="857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7F610-E3F3-43F3-B051-5AC89690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801" y="2055152"/>
            <a:ext cx="514350" cy="7200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6E0BF-9C7D-4F7F-90ED-F81816E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91" y="3567644"/>
            <a:ext cx="548640" cy="857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082CC5-DB78-420F-84EA-9F433939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54" y="3760735"/>
            <a:ext cx="400813" cy="509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082A7-6C3E-42C0-B407-5681C274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727" y="3751807"/>
            <a:ext cx="384980" cy="4889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2C448A-3811-4C4A-B8E6-EA44CD978FE6}"/>
              </a:ext>
            </a:extLst>
          </p:cNvPr>
          <p:cNvSpPr txBox="1"/>
          <p:nvPr/>
        </p:nvSpPr>
        <p:spPr>
          <a:xfrm>
            <a:off x="2495000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A</a:t>
            </a:r>
            <a:endParaRPr lang="en-US" sz="105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B2C3D-52EF-472C-89A5-2812E7F7913F}"/>
              </a:ext>
            </a:extLst>
          </p:cNvPr>
          <p:cNvSpPr txBox="1"/>
          <p:nvPr/>
        </p:nvSpPr>
        <p:spPr>
          <a:xfrm>
            <a:off x="3420793" y="1766814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SIP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28852-17A2-443A-ACA4-DCDB5ECB93AF}"/>
              </a:ext>
            </a:extLst>
          </p:cNvPr>
          <p:cNvSpPr txBox="1"/>
          <p:nvPr/>
        </p:nvSpPr>
        <p:spPr>
          <a:xfrm>
            <a:off x="4813898" y="1775897"/>
            <a:ext cx="1196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Relay 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EEC05-C918-4F1E-AE00-2B4FCC998BB2}"/>
              </a:ext>
            </a:extLst>
          </p:cNvPr>
          <p:cNvSpPr txBox="1"/>
          <p:nvPr/>
        </p:nvSpPr>
        <p:spPr>
          <a:xfrm>
            <a:off x="6088222" y="1650470"/>
            <a:ext cx="2056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RTP Information at relay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28620-EFD0-4CEE-BDAF-889A6586B9C3}"/>
              </a:ext>
            </a:extLst>
          </p:cNvPr>
          <p:cNvSpPr txBox="1"/>
          <p:nvPr/>
        </p:nvSpPr>
        <p:spPr>
          <a:xfrm>
            <a:off x="6873752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9663" y="945047"/>
            <a:ext cx="2768501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Intermediary device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SIP establishes the session</a:t>
            </a:r>
          </a:p>
          <a:p>
            <a:pPr marL="394478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RTP ports are unknown</a:t>
            </a:r>
          </a:p>
          <a:p>
            <a:pPr marL="394478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relay server allocates a port on behalf of each end user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The relay server receives and relays the RTP traffic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Table 26">
            <a:extLst>
              <a:ext uri="{FF2B5EF4-FFF2-40B4-BE49-F238E27FC236}">
                <a16:creationId xmlns:a16="http://schemas.microsoft.com/office/drawing/2014/main" id="{CD7E949B-D3EC-4A00-8E3A-CD36B1FB4EC7}"/>
              </a:ext>
            </a:extLst>
          </p:cNvPr>
          <p:cNvGraphicFramePr>
            <a:graphicFrameLocks noGrp="1"/>
          </p:cNvGraphicFramePr>
          <p:nvPr/>
        </p:nvGraphicFramePr>
        <p:xfrm>
          <a:off x="6076972" y="1921856"/>
          <a:ext cx="2292442" cy="92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96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79685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088987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B’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rgbClr val="4473C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5AB205E9-53A3-44B9-8815-E7503FCE6849}"/>
              </a:ext>
            </a:extLst>
          </p:cNvPr>
          <p:cNvSpPr/>
          <p:nvPr/>
        </p:nvSpPr>
        <p:spPr>
          <a:xfrm>
            <a:off x="5351423" y="2855972"/>
            <a:ext cx="122465" cy="10950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D2BB12-2BA7-4CBB-8683-2C2A660BA5E5}"/>
              </a:ext>
            </a:extLst>
          </p:cNvPr>
          <p:cNvSpPr/>
          <p:nvPr/>
        </p:nvSpPr>
        <p:spPr>
          <a:xfrm>
            <a:off x="5110846" y="2855972"/>
            <a:ext cx="122465" cy="109501"/>
          </a:xfrm>
          <a:prstGeom prst="ellipse">
            <a:avLst/>
          </a:prstGeom>
          <a:solidFill>
            <a:srgbClr val="3277B6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srgbClr val="FFFFFF"/>
              </a:solidFill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2834618" y="3902678"/>
            <a:ext cx="403546" cy="2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3943023" y="2995055"/>
            <a:ext cx="1145778" cy="765680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>
            <a:off x="6217435" y="4116991"/>
            <a:ext cx="428531" cy="0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 flipV="1">
            <a:off x="5412301" y="3031078"/>
            <a:ext cx="126185" cy="510758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DA67F0A-E247-4BB8-BFC2-873FD3BB8A43}"/>
              </a:ext>
            </a:extLst>
          </p:cNvPr>
          <p:cNvSpPr txBox="1"/>
          <p:nvPr/>
        </p:nvSpPr>
        <p:spPr>
          <a:xfrm>
            <a:off x="3915992" y="3859502"/>
            <a:ext cx="651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IP</a:t>
            </a:r>
            <a:r>
              <a:rPr lang="en-US" sz="1050" baseline="-25000" dirty="0"/>
              <a:t>A’ </a:t>
            </a:r>
            <a:r>
              <a:rPr lang="en-US" sz="1050" dirty="0"/>
              <a:t>- </a:t>
            </a:r>
            <a:r>
              <a:rPr lang="en-US" sz="1050" dirty="0" err="1"/>
              <a:t>p</a:t>
            </a:r>
            <a:r>
              <a:rPr lang="en-US" sz="1050" baseline="-25000" dirty="0" err="1"/>
              <a:t>A</a:t>
            </a:r>
            <a:r>
              <a:rPr lang="en-US" sz="1050" baseline="-25000" dirty="0"/>
              <a:t>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183AB0-E57D-4F13-B17C-DC632CEC92D0}"/>
              </a:ext>
            </a:extLst>
          </p:cNvPr>
          <p:cNvSpPr txBox="1"/>
          <p:nvPr/>
        </p:nvSpPr>
        <p:spPr>
          <a:xfrm>
            <a:off x="4784294" y="3859502"/>
            <a:ext cx="677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IP</a:t>
            </a:r>
            <a:r>
              <a:rPr lang="en-US" sz="1050" baseline="-25000" dirty="0"/>
              <a:t>B’</a:t>
            </a:r>
            <a:r>
              <a:rPr lang="en-US" sz="1050" dirty="0"/>
              <a:t> - </a:t>
            </a:r>
            <a:r>
              <a:rPr lang="en-US" sz="1050" dirty="0" err="1"/>
              <a:t>p</a:t>
            </a:r>
            <a:r>
              <a:rPr lang="en-US" sz="1050" baseline="-25000" dirty="0" err="1"/>
              <a:t>B</a:t>
            </a:r>
            <a:r>
              <a:rPr lang="en-US" sz="1050" baseline="-25000" dirty="0"/>
              <a:t>’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5F6DBB1-FD91-46EF-9547-1C3B72E81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49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Relay Server for Media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087073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D5B6ABC-85E6-44D3-8EEA-D07FE678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13" y="2061158"/>
            <a:ext cx="514350" cy="7200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98D8DA-E11E-473B-A0ED-C59D8DC9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248" y="3567644"/>
            <a:ext cx="548640" cy="857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7F610-E3F3-43F3-B051-5AC89690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801" y="2055152"/>
            <a:ext cx="514350" cy="7200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6E0BF-9C7D-4F7F-90ED-F81816E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91" y="3567644"/>
            <a:ext cx="548640" cy="857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082CC5-DB78-420F-84EA-9F433939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54" y="3760735"/>
            <a:ext cx="400813" cy="509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082A7-6C3E-42C0-B407-5681C274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727" y="3751807"/>
            <a:ext cx="384980" cy="4889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2C448A-3811-4C4A-B8E6-EA44CD978FE6}"/>
              </a:ext>
            </a:extLst>
          </p:cNvPr>
          <p:cNvSpPr txBox="1"/>
          <p:nvPr/>
        </p:nvSpPr>
        <p:spPr>
          <a:xfrm>
            <a:off x="2495000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A</a:t>
            </a:r>
            <a:endParaRPr lang="en-US" sz="105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B2C3D-52EF-472C-89A5-2812E7F7913F}"/>
              </a:ext>
            </a:extLst>
          </p:cNvPr>
          <p:cNvSpPr txBox="1"/>
          <p:nvPr/>
        </p:nvSpPr>
        <p:spPr>
          <a:xfrm>
            <a:off x="3420793" y="1766814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SIP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28852-17A2-443A-ACA4-DCDB5ECB93AF}"/>
              </a:ext>
            </a:extLst>
          </p:cNvPr>
          <p:cNvSpPr txBox="1"/>
          <p:nvPr/>
        </p:nvSpPr>
        <p:spPr>
          <a:xfrm>
            <a:off x="4813898" y="1775897"/>
            <a:ext cx="1196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Relay 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EEC05-C918-4F1E-AE00-2B4FCC998BB2}"/>
              </a:ext>
            </a:extLst>
          </p:cNvPr>
          <p:cNvSpPr txBox="1"/>
          <p:nvPr/>
        </p:nvSpPr>
        <p:spPr>
          <a:xfrm>
            <a:off x="6088222" y="1650470"/>
            <a:ext cx="2056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RTP Information at relay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28620-EFD0-4CEE-BDAF-889A6586B9C3}"/>
              </a:ext>
            </a:extLst>
          </p:cNvPr>
          <p:cNvSpPr txBox="1"/>
          <p:nvPr/>
        </p:nvSpPr>
        <p:spPr>
          <a:xfrm>
            <a:off x="6873752" y="4269048"/>
            <a:ext cx="2744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B</a:t>
            </a:r>
            <a:endParaRPr lang="en-US" sz="1050" baseline="-25000" dirty="0"/>
          </a:p>
        </p:txBody>
      </p:sp>
      <p:graphicFrame>
        <p:nvGraphicFramePr>
          <p:cNvPr id="38" name="Table 26">
            <a:extLst>
              <a:ext uri="{FF2B5EF4-FFF2-40B4-BE49-F238E27FC236}">
                <a16:creationId xmlns:a16="http://schemas.microsoft.com/office/drawing/2014/main" id="{CD7E949B-D3EC-4A00-8E3A-CD36B1FB4EC7}"/>
              </a:ext>
            </a:extLst>
          </p:cNvPr>
          <p:cNvGraphicFramePr>
            <a:graphicFrameLocks noGrp="1"/>
          </p:cNvGraphicFramePr>
          <p:nvPr/>
        </p:nvGraphicFramePr>
        <p:xfrm>
          <a:off x="6076972" y="1921856"/>
          <a:ext cx="2292442" cy="92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96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79685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088987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</a:t>
                      </a: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B’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1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100" b="1" baseline="-25000" dirty="0">
                          <a:solidFill>
                            <a:srgbClr val="4473C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5AB205E9-53A3-44B9-8815-E7503FCE6849}"/>
              </a:ext>
            </a:extLst>
          </p:cNvPr>
          <p:cNvSpPr/>
          <p:nvPr/>
        </p:nvSpPr>
        <p:spPr>
          <a:xfrm>
            <a:off x="5351423" y="2855972"/>
            <a:ext cx="122465" cy="10950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D2BB12-2BA7-4CBB-8683-2C2A660BA5E5}"/>
              </a:ext>
            </a:extLst>
          </p:cNvPr>
          <p:cNvSpPr/>
          <p:nvPr/>
        </p:nvSpPr>
        <p:spPr>
          <a:xfrm>
            <a:off x="5110846" y="2855972"/>
            <a:ext cx="122465" cy="109501"/>
          </a:xfrm>
          <a:prstGeom prst="ellipse">
            <a:avLst/>
          </a:prstGeom>
          <a:solidFill>
            <a:srgbClr val="3277B6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350">
              <a:solidFill>
                <a:srgbClr val="FFFFFF"/>
              </a:solidFill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2834618" y="3902678"/>
            <a:ext cx="403546" cy="2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3943023" y="2995055"/>
            <a:ext cx="1145778" cy="765680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>
            <a:off x="6217435" y="4116991"/>
            <a:ext cx="428531" cy="0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DA67F0A-E247-4BB8-BFC2-873FD3BB8A43}"/>
              </a:ext>
            </a:extLst>
          </p:cNvPr>
          <p:cNvSpPr txBox="1"/>
          <p:nvPr/>
        </p:nvSpPr>
        <p:spPr>
          <a:xfrm>
            <a:off x="3915992" y="3859502"/>
            <a:ext cx="651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IP</a:t>
            </a:r>
            <a:r>
              <a:rPr lang="en-US" sz="1050" baseline="-25000" dirty="0"/>
              <a:t>A’ </a:t>
            </a:r>
            <a:r>
              <a:rPr lang="en-US" sz="1050" dirty="0"/>
              <a:t>- </a:t>
            </a:r>
            <a:r>
              <a:rPr lang="en-US" sz="1050" dirty="0" err="1"/>
              <a:t>p</a:t>
            </a:r>
            <a:r>
              <a:rPr lang="en-US" sz="1050" baseline="-25000" dirty="0" err="1"/>
              <a:t>A</a:t>
            </a:r>
            <a:r>
              <a:rPr lang="en-US" sz="1050" baseline="-25000" dirty="0"/>
              <a:t>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183AB0-E57D-4F13-B17C-DC632CEC92D0}"/>
              </a:ext>
            </a:extLst>
          </p:cNvPr>
          <p:cNvSpPr txBox="1"/>
          <p:nvPr/>
        </p:nvSpPr>
        <p:spPr>
          <a:xfrm>
            <a:off x="4784294" y="3859502"/>
            <a:ext cx="677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IP</a:t>
            </a:r>
            <a:r>
              <a:rPr lang="en-US" sz="1050" baseline="-25000" dirty="0"/>
              <a:t>B’</a:t>
            </a:r>
            <a:r>
              <a:rPr lang="en-US" sz="1050" dirty="0"/>
              <a:t> - </a:t>
            </a:r>
            <a:r>
              <a:rPr lang="en-US" sz="1050" dirty="0" err="1"/>
              <a:t>p</a:t>
            </a:r>
            <a:r>
              <a:rPr lang="en-US" sz="1050" baseline="-25000" dirty="0" err="1"/>
              <a:t>B</a:t>
            </a:r>
            <a:r>
              <a:rPr lang="en-US" sz="1050" baseline="-25000" dirty="0"/>
              <a:t>’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>
            <a:off x="3943023" y="3086101"/>
            <a:ext cx="1167824" cy="773402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>
            <a:off x="2834618" y="4015273"/>
            <a:ext cx="403546" cy="0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>
            <a:off x="5473888" y="2995055"/>
            <a:ext cx="129263" cy="496291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 flipV="1">
            <a:off x="5412301" y="3031078"/>
            <a:ext cx="126185" cy="510758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>
            <a:off x="6222225" y="4015273"/>
            <a:ext cx="423741" cy="0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CE391D3A-638D-4DE3-B246-A52F5EE17D24}"/>
              </a:ext>
            </a:extLst>
          </p:cNvPr>
          <p:cNvSpPr txBox="1">
            <a:spLocks/>
          </p:cNvSpPr>
          <p:nvPr/>
        </p:nvSpPr>
        <p:spPr>
          <a:xfrm>
            <a:off x="469663" y="945047"/>
            <a:ext cx="2768501" cy="35195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Intermediary device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SIP establishes the session</a:t>
            </a:r>
          </a:p>
          <a:p>
            <a:pPr marL="394478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RTP ports are unknown</a:t>
            </a:r>
          </a:p>
          <a:p>
            <a:pPr marL="394478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relay server allocates a port on behalf of each end user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The relay server receives and relays the RTP traffic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75A237C-5E50-489D-9A10-52C80D44E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74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Implementation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2" y="894802"/>
            <a:ext cx="8231843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OpenSIPS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an open-source implementation of a SIP server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RTPProxy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a high-performance relay server for RTP streams 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SIPp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: an open-source SIP traffic generator that can establish multiple concurrent sessions and generate media (RTP) traffic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Iperf3: traffic generator used to generate background UDP traffic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Edgecore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Wedge100BF-32X: programmable switch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33978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290009-49F7-40E5-B737-FFA969847DD1}"/>
              </a:ext>
            </a:extLst>
          </p:cNvPr>
          <p:cNvGrpSpPr/>
          <p:nvPr/>
        </p:nvGrpSpPr>
        <p:grpSpPr>
          <a:xfrm>
            <a:off x="1734243" y="3060685"/>
            <a:ext cx="5870516" cy="1764688"/>
            <a:chOff x="2251364" y="4019953"/>
            <a:chExt cx="7827354" cy="235291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5A2471-9042-4476-B710-6C5F2BEFB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8792" y="4019953"/>
              <a:ext cx="3599006" cy="235291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FE29DD-6830-4D9B-BC75-054E5826CD38}"/>
                </a:ext>
              </a:extLst>
            </p:cNvPr>
            <p:cNvSpPr/>
            <p:nvPr/>
          </p:nvSpPr>
          <p:spPr>
            <a:xfrm>
              <a:off x="2251364" y="5130700"/>
              <a:ext cx="1304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Intel Xeon</a:t>
              </a:r>
            </a:p>
            <a:p>
              <a:pPr algn="ctr"/>
              <a:r>
                <a:rPr lang="en-US" sz="900" dirty="0"/>
                <a:t>4 cores, 2.20GHz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1BDACDE-2E40-4A3B-A92F-7E1E1FCB1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9288" y="4803493"/>
              <a:ext cx="714915" cy="511739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3C3683-A839-4930-A538-DE240AA6E514}"/>
                </a:ext>
              </a:extLst>
            </p:cNvPr>
            <p:cNvCxnSpPr>
              <a:cxnSpLocks/>
            </p:cNvCxnSpPr>
            <p:nvPr/>
          </p:nvCxnSpPr>
          <p:spPr>
            <a:xfrm>
              <a:off x="3419288" y="5315232"/>
              <a:ext cx="714915" cy="570996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C33FB5-98E6-46CE-BF7B-FC43115802C8}"/>
                </a:ext>
              </a:extLst>
            </p:cNvPr>
            <p:cNvSpPr/>
            <p:nvPr/>
          </p:nvSpPr>
          <p:spPr>
            <a:xfrm>
              <a:off x="4727160" y="4118970"/>
              <a:ext cx="157791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err="1"/>
                <a:t>Edgecore</a:t>
              </a:r>
              <a:r>
                <a:rPr lang="en-US" sz="900" dirty="0"/>
                <a:t> w/</a:t>
              </a:r>
            </a:p>
            <a:p>
              <a:pPr algn="ctr"/>
              <a:r>
                <a:rPr lang="en-US" sz="900" dirty="0"/>
                <a:t>Tofino Chip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67CC350-8EEF-49DF-9039-E5EB2C58E6A3}"/>
                </a:ext>
              </a:extLst>
            </p:cNvPr>
            <p:cNvCxnSpPr>
              <a:cxnSpLocks/>
            </p:cNvCxnSpPr>
            <p:nvPr/>
          </p:nvCxnSpPr>
          <p:spPr>
            <a:xfrm>
              <a:off x="5616384" y="4588481"/>
              <a:ext cx="240375" cy="482822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A92EBE-7A94-4E8E-8147-99C1A421CBD5}"/>
                </a:ext>
              </a:extLst>
            </p:cNvPr>
            <p:cNvSpPr/>
            <p:nvPr/>
          </p:nvSpPr>
          <p:spPr>
            <a:xfrm>
              <a:off x="8500799" y="4987212"/>
              <a:ext cx="157791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Intel Xeon</a:t>
              </a:r>
            </a:p>
            <a:p>
              <a:pPr algn="ctr"/>
              <a:r>
                <a:rPr lang="en-US" sz="900" dirty="0"/>
                <a:t>4 cores, 2.20GHz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CB68C0-0B5B-4443-8FBA-450286593D8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7701616" y="4588957"/>
              <a:ext cx="799184" cy="644476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ED779C3-8638-4B07-8506-7584D17AA577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>
              <a:off x="7766140" y="5233433"/>
              <a:ext cx="734660" cy="554917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A6B5AE1-56C8-4842-8F4A-5A942DA41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8884" y="4406126"/>
              <a:ext cx="408276" cy="5715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28805D-FB14-48E3-9A87-3032CEDF9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6733" y="4193714"/>
              <a:ext cx="408276" cy="5715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9922DF3-0034-45E7-BE04-16E4E090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6733" y="5611437"/>
              <a:ext cx="408276" cy="5715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C569447-6688-40F6-9E44-166DE527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8884" y="5528561"/>
              <a:ext cx="408276" cy="571580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39FD7E3-71DA-4DC1-BAF9-68A84A522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78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Implementation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2" y="894802"/>
            <a:ext cx="8267285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Two scenarios are considered:</a:t>
            </a:r>
          </a:p>
          <a:p>
            <a:pPr marL="476631" lvl="1" indent="-257175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“Server-based relay”: relay server is used to relay media between end devices</a:t>
            </a:r>
          </a:p>
          <a:p>
            <a:pPr marL="476631" lvl="1" indent="-257175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“Switch-based relay”: the switch is used to relay media</a:t>
            </a:r>
          </a:p>
          <a:p>
            <a:pPr marL="175022" indent="-175022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UAC (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SIPp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) generates 900 media sessions, 30 per second</a:t>
            </a:r>
          </a:p>
          <a:p>
            <a:pPr marL="175022" indent="-175022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The test lasts for 300 seconds</a:t>
            </a:r>
          </a:p>
          <a:p>
            <a:pPr marL="175022" indent="-175022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G.711 media encoding codec (160 bytes every 20ms)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33978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869275-4F60-40C6-8379-EE9841EF045D}"/>
              </a:ext>
            </a:extLst>
          </p:cNvPr>
          <p:cNvGrpSpPr/>
          <p:nvPr/>
        </p:nvGrpSpPr>
        <p:grpSpPr>
          <a:xfrm>
            <a:off x="3213799" y="3168209"/>
            <a:ext cx="2773931" cy="1543280"/>
            <a:chOff x="7757160" y="2854338"/>
            <a:chExt cx="4078357" cy="209202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BDC86F1-6644-4D89-8CA2-E05947152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7160" y="2854338"/>
              <a:ext cx="4078357" cy="209202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93D7460-5A23-4084-9F55-D0779C52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9851" y="3579942"/>
              <a:ext cx="607020" cy="84981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461B248-4FC6-457F-9100-BC7239097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69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Delay: time interval starting when a packet is received from the UAC by the switch’s ingress port and ending when the packet is forwarded by the switch’s egress port to the UAS</a:t>
            </a:r>
          </a:p>
          <a:p>
            <a:pPr marL="433769" lvl="1" indent="-214313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Delay contributions of the switch and the relay server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65E70A6-338F-4B00-A5CD-9C41A3EF7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106" y="2154758"/>
            <a:ext cx="3171788" cy="2583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83D8E-DFF9-4B55-A155-0BEA5E10B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2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8246020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Delay variation: the absolute value of the difference between the delay of two consecutive packets</a:t>
            </a:r>
          </a:p>
          <a:p>
            <a:pPr marL="433769" lvl="1" indent="-214313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Analogous to jitter, as defined by RFC 4689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FA03D92-1190-401B-8228-EDBDF973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11" y="1986516"/>
            <a:ext cx="2978699" cy="2427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0CF689-B1C1-4D21-990E-1AFE4A781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3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2" y="894802"/>
            <a:ext cx="8267285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Loss rate: number of packets that fail to reach the destination</a:t>
            </a:r>
          </a:p>
          <a:p>
            <a:pPr marL="433769" lvl="1" indent="-214313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Calculation is based on the sequence number of the RTP header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13EE149-BE12-4303-B17C-82891289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1" y="2027954"/>
            <a:ext cx="2982200" cy="2386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53A02-BB90-4DD5-BF83-186AF8FA7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70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Mean Opinion Score (MOS): estimation of the quality of the media session</a:t>
            </a:r>
          </a:p>
          <a:p>
            <a:pPr marL="476631" lvl="1" indent="-257175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reference quality indicator standardized by ITU-T</a:t>
            </a:r>
          </a:p>
          <a:p>
            <a:pPr marL="476631" lvl="1" indent="-257175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Maximum for G.711 is ~4.4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ABE99FA-3D23-4FC6-B168-CFBED53D1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61" y="2086528"/>
            <a:ext cx="7640102" cy="2327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E245D-44DA-4C43-8CD6-785013329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6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666750"/>
            <a:ext cx="8238638" cy="3600449"/>
          </a:xfrm>
        </p:spPr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Protocol ossification has been challenged first by SDN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SDN explicitly separates the control and data planes, and implements the control plane intelligence as a software outside the switches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function of populating the forwarding table is now performed by the controller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7"/>
            <a:ext cx="926875" cy="9523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F2F98-EEF0-44CF-AEDD-0A68D3D1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030" y="2140688"/>
            <a:ext cx="3286901" cy="2517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25A88-E074-44D0-9D3F-C5716E5C6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5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Advantages of offloading relay application to the data plane:</a:t>
            </a: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Performance: ~1,000,000 sessions vs ~1,000 sessions per core</a:t>
            </a: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parameters: delay, delay variation, packet loss rate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Limited resources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Avoid complex application logic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01568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154880B-78A7-4B16-BB12-6457D858F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94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41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143000" y="432392"/>
            <a:ext cx="6885363" cy="39411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at the University of South Carolina</a:t>
            </a:r>
          </a:p>
          <a:p>
            <a:pPr algn="ctr" defTabSz="342900">
              <a:buClrTx/>
            </a:pPr>
            <a:endParaRPr lang="en-US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buClrTx/>
            </a:pPr>
            <a:endParaRPr lang="en-US" sz="16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buClrTx/>
            </a:pPr>
            <a:endParaRPr lang="en-US" sz="1875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53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USC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Founded in 1801, University of South Carolina (USC) is the flagship institution of the University of South Carolina System</a:t>
            </a:r>
          </a:p>
          <a:p>
            <a:pPr marL="175022" indent="-17502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More than 350 programs of study, leading to bachelor’s, master’s, and doctoral degrees </a:t>
            </a:r>
          </a:p>
          <a:p>
            <a:pPr marL="175022" indent="-175022" algn="jus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Total enrollment of approximately 50,000 students, with over 33,000 on the main Columbia campus</a:t>
            </a:r>
          </a:p>
          <a:p>
            <a:pPr marL="175022" indent="-175022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9704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2794326-279B-4FF9-BC61-6FF2146D4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261" y="2665837"/>
            <a:ext cx="3119477" cy="1860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C9EA12-EEBB-4B8B-A570-9134E42D5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88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00" y="19833"/>
            <a:ext cx="8692587" cy="544935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Cyberinfrastructure Lab at USC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8765" y="565037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http://ce.sc.edu/cyberinfra/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Currently 5 PhD students, 1 Master student, 8-12 undergraduate students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565009"/>
            <a:ext cx="54248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TextBox 8">
            <a:extLst>
              <a:ext uri="{FF2B5EF4-FFF2-40B4-BE49-F238E27FC236}">
                <a16:creationId xmlns:a16="http://schemas.microsoft.com/office/drawing/2014/main" id="{346DA93C-230D-4E82-BC68-48C498C92010}"/>
              </a:ext>
            </a:extLst>
          </p:cNvPr>
          <p:cNvSpPr txBox="1"/>
          <p:nvPr/>
        </p:nvSpPr>
        <p:spPr>
          <a:xfrm>
            <a:off x="335140" y="2737056"/>
            <a:ext cx="1621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Kfoury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009BD62D-42EB-4FA1-87C3-5196A84CC6FA}"/>
              </a:ext>
            </a:extLst>
          </p:cNvPr>
          <p:cNvSpPr txBox="1"/>
          <p:nvPr/>
        </p:nvSpPr>
        <p:spPr>
          <a:xfrm>
            <a:off x="3838126" y="2786138"/>
            <a:ext cx="1520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Jose Gomez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71225B-D03F-4444-B8CD-48AFE1C2D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44" y="1293228"/>
            <a:ext cx="1621328" cy="14296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EE27CF-D855-4809-A758-3738CD98D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429" y="1293228"/>
            <a:ext cx="1520618" cy="15325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4568B3-2C05-4F3F-BF2B-8AA0FC51B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547" y="1336476"/>
            <a:ext cx="1784069" cy="1532544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id="{1253D114-342E-4308-B650-B11CCB16C8D1}"/>
              </a:ext>
            </a:extLst>
          </p:cNvPr>
          <p:cNvSpPr txBox="1"/>
          <p:nvPr/>
        </p:nvSpPr>
        <p:spPr>
          <a:xfrm>
            <a:off x="6322180" y="2825772"/>
            <a:ext cx="2921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AlSabeh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F1C855C-9F2D-4308-8E1D-BAFE078FC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494" y="3195104"/>
            <a:ext cx="1543730" cy="1409312"/>
          </a:xfrm>
          <a:prstGeom prst="rect">
            <a:avLst/>
          </a:prstGeom>
        </p:spPr>
      </p:pic>
      <p:sp>
        <p:nvSpPr>
          <p:cNvPr id="32" name="TextBox 12">
            <a:extLst>
              <a:ext uri="{FF2B5EF4-FFF2-40B4-BE49-F238E27FC236}">
                <a16:creationId xmlns:a16="http://schemas.microsoft.com/office/drawing/2014/main" id="{8C246D04-D510-4507-B718-AE1FC163388F}"/>
              </a:ext>
            </a:extLst>
          </p:cNvPr>
          <p:cNvSpPr txBox="1"/>
          <p:nvPr/>
        </p:nvSpPr>
        <p:spPr>
          <a:xfrm>
            <a:off x="7130591" y="4535159"/>
            <a:ext cx="153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Shahrin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Sharif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60200FF-9BCB-4D3C-911E-4E80F30E80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700" y="3145989"/>
            <a:ext cx="1532072" cy="1382195"/>
          </a:xfrm>
          <a:prstGeom prst="rect">
            <a:avLst/>
          </a:prstGeom>
        </p:spPr>
      </p:pic>
      <p:sp>
        <p:nvSpPr>
          <p:cNvPr id="35" name="TextBox 8">
            <a:extLst>
              <a:ext uri="{FF2B5EF4-FFF2-40B4-BE49-F238E27FC236}">
                <a16:creationId xmlns:a16="http://schemas.microsoft.com/office/drawing/2014/main" id="{088FD249-5D3C-4397-BD1B-ED16A02FE7EE}"/>
              </a:ext>
            </a:extLst>
          </p:cNvPr>
          <p:cNvSpPr txBox="1"/>
          <p:nvPr/>
        </p:nvSpPr>
        <p:spPr>
          <a:xfrm>
            <a:off x="368253" y="4475506"/>
            <a:ext cx="1621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Ali Mazloum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E9CEFDA-5E33-4BF1-A985-B6C23D4CAD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5661" y="3151856"/>
            <a:ext cx="1528561" cy="1409312"/>
          </a:xfrm>
          <a:prstGeom prst="rect">
            <a:avLst/>
          </a:prstGeom>
        </p:spPr>
      </p:pic>
      <p:sp>
        <p:nvSpPr>
          <p:cNvPr id="38" name="TextBox 8">
            <a:extLst>
              <a:ext uri="{FF2B5EF4-FFF2-40B4-BE49-F238E27FC236}">
                <a16:creationId xmlns:a16="http://schemas.microsoft.com/office/drawing/2014/main" id="{54C7D069-E65E-4482-B6EF-F78DF91C10C0}"/>
              </a:ext>
            </a:extLst>
          </p:cNvPr>
          <p:cNvSpPr txBox="1"/>
          <p:nvPr/>
        </p:nvSpPr>
        <p:spPr>
          <a:xfrm>
            <a:off x="3828708" y="4481373"/>
            <a:ext cx="1621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Christian Vega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4479168-3AA8-44D2-A65F-D54A852BA3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82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Cyberinfrastructure Lab at USC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Students are supported via funded projects (salary, tuition, insurance)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Typical student life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Two courses per semester (6 credits)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Work consists of 20 hours per week on funded projects / research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Other extra-curricular activities</a:t>
            </a:r>
            <a:b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4/6/2023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4248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E7D4AB6-8307-4CD0-A323-0CD83843B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65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Cyberinfrastructure Lab at USC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Students are supported via funded projects (salary, tuition, insurance)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Typical student life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Two courses per semester (6 credits)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Work consists of 20 hours per week on funded projects / research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Other extra-curricular activities</a:t>
            </a:r>
            <a:b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45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4248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1">
            <a:extLst>
              <a:ext uri="{FF2B5EF4-FFF2-40B4-BE49-F238E27FC236}">
                <a16:creationId xmlns:a16="http://schemas.microsoft.com/office/drawing/2014/main" id="{23A3C42E-01F0-4A96-B8EF-CE71B9F9A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3" y="2527121"/>
            <a:ext cx="3022166" cy="207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336891F-251D-4518-A2FC-117E03EA4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82" y="2532095"/>
            <a:ext cx="3281879" cy="207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F1DC5F-DFF1-498D-ABEE-EB3E3ACC2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67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PhD in Informatics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8948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Information available at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https://tinyurl.com/2pnnzpu4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total of 60 credit-hours beyond the bachelor’s degree, or 48 credit-hours beyond the masters, is required for the Ph.D. in Informatics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Currently there are positions available to work in the Cyberinfrastructure Lab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Applications are accepted throughout the year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Required documents: 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CV, GRE or GMAT scores (optional for admissions through Fall 2023), official transcripts, personal statement, 2 letters of recommendation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46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2593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B1CD79D-F4C0-47ED-83AD-5D53DC7A1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9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CCB4-EB84-4BFF-9534-F289C868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971" y="965305"/>
            <a:ext cx="4270058" cy="26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Limitation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247933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8238638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SDN is limited to the OpenFlow specifications 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Forwarding rules are based on a fixed number of protocols / header fields (e.g., IP, Ethernet)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data plane is designed with fixed functions (hard-coded)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Functions are implemented by the chip designer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None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DAEA8E-D580-4B7A-97C5-A65DF5A6C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030" y="2140688"/>
            <a:ext cx="3286901" cy="25173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BC019A-8B0B-4955-88DE-DAE11265D30B}"/>
              </a:ext>
            </a:extLst>
          </p:cNvPr>
          <p:cNvSpPr/>
          <p:nvPr/>
        </p:nvSpPr>
        <p:spPr>
          <a:xfrm>
            <a:off x="2924030" y="2571750"/>
            <a:ext cx="776100" cy="4124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EC0C8-F795-4400-967D-0396619E46D8}"/>
              </a:ext>
            </a:extLst>
          </p:cNvPr>
          <p:cNvSpPr/>
          <p:nvPr/>
        </p:nvSpPr>
        <p:spPr>
          <a:xfrm>
            <a:off x="4246012" y="3078568"/>
            <a:ext cx="776100" cy="373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11045-5AD9-4BF7-894D-F83CF2467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0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278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P4</a:t>
            </a:r>
            <a:r>
              <a:rPr kumimoji="0" lang="en-US" sz="165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programmable switches permit a programmer to program the data plane 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Customize packet processing functions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Measure events occurring in the data plane with </a:t>
            </a:r>
          </a:p>
          <a:p>
            <a:pPr marL="219456" marR="0" lvl="1" indent="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high precision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3B84BEE-3FE7-4F25-9689-A29F5AF2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7" y="1098927"/>
            <a:ext cx="3246474" cy="34793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E38A64-59CF-42AF-92E6-716807F19CA5}"/>
              </a:ext>
            </a:extLst>
          </p:cNvPr>
          <p:cNvSpPr txBox="1"/>
          <p:nvPr/>
        </p:nvSpPr>
        <p:spPr>
          <a:xfrm>
            <a:off x="374042" y="4486274"/>
            <a:ext cx="7333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Clr>
                <a:schemeClr val="accent2"/>
              </a:buClr>
              <a:buNone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1. P4 stands for stands for Programming Protocol-independent Packet Processors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E924C2-1EAA-411B-AECF-4C1FF7B6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2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278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P4</a:t>
            </a:r>
            <a:r>
              <a:rPr kumimoji="0" lang="en-US" sz="165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programmable switches permit a programmer to program the data plane 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Customize packet processing functions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Measure events occurring in the data plane with </a:t>
            </a:r>
          </a:p>
          <a:p>
            <a:pPr marL="219456" marR="0" lvl="1" indent="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high precision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B27137-D0AA-497D-9760-FD51A5985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381" y="1323975"/>
            <a:ext cx="3501810" cy="24168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F81F34-93EC-4CED-8AC2-0CD09B8EEEEB}"/>
              </a:ext>
            </a:extLst>
          </p:cNvPr>
          <p:cNvSpPr txBox="1"/>
          <p:nvPr/>
        </p:nvSpPr>
        <p:spPr>
          <a:xfrm>
            <a:off x="1023703" y="4293304"/>
            <a:ext cx="73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8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89340" y="2171369"/>
            <a:ext cx="1124342" cy="1626876"/>
            <a:chOff x="1485649" y="3204985"/>
            <a:chExt cx="1124341" cy="2169168"/>
          </a:xfrm>
        </p:grpSpPr>
        <p:sp>
          <p:nvSpPr>
            <p:cNvPr id="8" name="Rectangle 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40101" y="2176650"/>
            <a:ext cx="1124342" cy="1626876"/>
            <a:chOff x="1485649" y="3204985"/>
            <a:chExt cx="1124341" cy="2169168"/>
          </a:xfrm>
        </p:grpSpPr>
        <p:sp>
          <p:nvSpPr>
            <p:cNvPr id="11" name="Rectangle 10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90658" y="2182849"/>
            <a:ext cx="1124342" cy="1626876"/>
            <a:chOff x="1485649" y="3204985"/>
            <a:chExt cx="1124341" cy="2169168"/>
          </a:xfrm>
        </p:grpSpPr>
        <p:sp>
          <p:nvSpPr>
            <p:cNvPr id="14" name="Rectangle 13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9801" y="2191809"/>
            <a:ext cx="1124342" cy="1626876"/>
            <a:chOff x="1485649" y="3204985"/>
            <a:chExt cx="1124341" cy="2169168"/>
          </a:xfrm>
        </p:grpSpPr>
        <p:sp>
          <p:nvSpPr>
            <p:cNvPr id="17" name="Rectangle 16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15209" y="2422299"/>
            <a:ext cx="389388" cy="1191971"/>
            <a:chOff x="2488822" y="2403406"/>
            <a:chExt cx="529093" cy="158929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8600" y="2373114"/>
            <a:ext cx="381108" cy="1191971"/>
            <a:chOff x="2488822" y="2403406"/>
            <a:chExt cx="529093" cy="1589294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834352" y="2247894"/>
            <a:ext cx="909363" cy="1479832"/>
            <a:chOff x="2449931" y="225721"/>
            <a:chExt cx="909363" cy="1973109"/>
          </a:xfrm>
        </p:grpSpPr>
        <p:sp>
          <p:nvSpPr>
            <p:cNvPr id="53" name="Rectangle 52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8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Trapezoid 59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rapezoid 60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Trapezoid 61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Trapezoid 62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233753" y="2264564"/>
            <a:ext cx="909363" cy="1479832"/>
            <a:chOff x="2449931" y="225721"/>
            <a:chExt cx="909363" cy="1973109"/>
          </a:xfrm>
        </p:grpSpPr>
        <p:sp>
          <p:nvSpPr>
            <p:cNvPr id="66" name="Rectangle 65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rapezoid 71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4" name="Trapezoid 73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Trapezoid 74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Trapezoid 75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Trapezoid 76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98917" y="2266821"/>
            <a:ext cx="909363" cy="1479832"/>
            <a:chOff x="2449931" y="225721"/>
            <a:chExt cx="909363" cy="1973109"/>
          </a:xfrm>
        </p:grpSpPr>
        <p:sp>
          <p:nvSpPr>
            <p:cNvPr id="79" name="Rectangle 78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Trapezoid 86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Trapezoid 87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Trapezoid 88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Trapezoid 89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30034" y="2288087"/>
            <a:ext cx="909363" cy="1479832"/>
            <a:chOff x="2449931" y="225721"/>
            <a:chExt cx="909363" cy="1973109"/>
          </a:xfrm>
        </p:grpSpPr>
        <p:sp>
          <p:nvSpPr>
            <p:cNvPr id="92" name="Rectangle 91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Trapezoid 97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rapezoid 98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Trapezoid 99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Trapezoid 100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2" name="Trapezoid 101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702613" y="1748658"/>
            <a:ext cx="1154074" cy="451769"/>
          </a:xfrm>
          <a:prstGeom prst="rect">
            <a:avLst/>
          </a:prstGeom>
          <a:noFill/>
        </p:spPr>
        <p:txBody>
          <a:bodyPr wrap="square" lIns="81639" tIns="40820" rIns="81639" bIns="40820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Match+Action</a:t>
            </a:r>
            <a:b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Stage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7478672" y="2191708"/>
            <a:ext cx="842815" cy="163835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621" tIns="0" rIns="116621" bIns="58311" rtlCol="0" anchor="ctr"/>
          <a:lstStyle/>
          <a:p>
            <a:pPr algn="ctr" defTabSz="685800">
              <a:lnSpc>
                <a:spcPts val="1425"/>
              </a:lnSpc>
              <a:buClrTx/>
            </a:pPr>
            <a:r>
              <a:rPr lang="en-US" sz="1500" kern="12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10132" y="2415483"/>
            <a:ext cx="552334" cy="519142"/>
            <a:chOff x="8131589" y="4009362"/>
            <a:chExt cx="552334" cy="692189"/>
          </a:xfrm>
          <a:noFill/>
        </p:grpSpPr>
        <p:grpSp>
          <p:nvGrpSpPr>
            <p:cNvPr id="20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5" name="Freeform 24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2" name="Freeform 21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7610875" y="3111057"/>
            <a:ext cx="552334" cy="519142"/>
            <a:chOff x="8131589" y="4009362"/>
            <a:chExt cx="552334" cy="692189"/>
          </a:xfrm>
          <a:noFill/>
        </p:grpSpPr>
        <p:grpSp>
          <p:nvGrpSpPr>
            <p:cNvPr id="106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11" name="Freeform 110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08" name="Freeform 107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4" name="Straight Arrow Connector 113"/>
          <p:cNvCxnSpPr>
            <a:stCxn id="121" idx="3"/>
            <a:endCxn id="9" idx="1"/>
          </p:cNvCxnSpPr>
          <p:nvPr/>
        </p:nvCxnSpPr>
        <p:spPr>
          <a:xfrm flipV="1">
            <a:off x="1328160" y="2980500"/>
            <a:ext cx="361180" cy="933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3"/>
            <a:endCxn id="15" idx="1"/>
          </p:cNvCxnSpPr>
          <p:nvPr/>
        </p:nvCxnSpPr>
        <p:spPr>
          <a:xfrm>
            <a:off x="4264443" y="2985781"/>
            <a:ext cx="326216" cy="619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4" idx="3"/>
            <a:endCxn id="18" idx="1"/>
          </p:cNvCxnSpPr>
          <p:nvPr/>
        </p:nvCxnSpPr>
        <p:spPr>
          <a:xfrm>
            <a:off x="5715000" y="3000597"/>
            <a:ext cx="304800" cy="3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" idx="3"/>
            <a:endCxn id="207" idx="1"/>
          </p:cNvCxnSpPr>
          <p:nvPr/>
        </p:nvCxnSpPr>
        <p:spPr>
          <a:xfrm>
            <a:off x="7144143" y="3000939"/>
            <a:ext cx="334529" cy="994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" idx="3"/>
            <a:endCxn id="12" idx="1"/>
          </p:cNvCxnSpPr>
          <p:nvPr/>
        </p:nvCxnSpPr>
        <p:spPr>
          <a:xfrm flipV="1">
            <a:off x="2813682" y="2985780"/>
            <a:ext cx="326418" cy="333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827166" y="2266821"/>
            <a:ext cx="54044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buClrTx/>
            </a:pPr>
            <a:r>
              <a:rPr lang="en-US" sz="10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Memory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480324" y="2280520"/>
            <a:ext cx="2099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buClrTx/>
            </a:pPr>
            <a:r>
              <a:rPr lang="en-US" sz="1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862686"/>
            <a:ext cx="126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Programmable</a:t>
            </a:r>
            <a:b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Parser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605574" y="2181418"/>
            <a:ext cx="722586" cy="1616828"/>
            <a:chOff x="605574" y="1959131"/>
            <a:chExt cx="722586" cy="1616828"/>
          </a:xfrm>
        </p:grpSpPr>
        <p:sp>
          <p:nvSpPr>
            <p:cNvPr id="121" name="Rectangle 12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16621" tIns="0" rIns="116621" bIns="58311" rtlCol="0" anchor="ctr"/>
            <a:lstStyle/>
            <a:p>
              <a:pPr algn="ctr" defTabSz="685800">
                <a:lnSpc>
                  <a:spcPts val="1425"/>
                </a:lnSpc>
                <a:buClrTx/>
              </a:pPr>
              <a:r>
                <a:rPr lang="en-US" sz="1500" kern="120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78" name="Curved Connector 177"/>
            <p:cNvCxnSpPr>
              <a:stCxn id="3" idx="0"/>
              <a:endCxn id="172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urved Connector 187"/>
            <p:cNvCxnSpPr>
              <a:stCxn id="3" idx="4"/>
              <a:endCxn id="171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urved Connector 188"/>
            <p:cNvCxnSpPr>
              <a:stCxn id="172" idx="4"/>
              <a:endCxn id="172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urved Connector 189"/>
            <p:cNvCxnSpPr>
              <a:stCxn id="172" idx="3"/>
              <a:endCxn id="173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>
              <a:stCxn id="171" idx="6"/>
              <a:endCxn id="174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>
              <a:stCxn id="174" idx="4"/>
              <a:endCxn id="173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Left Brace 223"/>
          <p:cNvSpPr/>
          <p:nvPr/>
        </p:nvSpPr>
        <p:spPr>
          <a:xfrm rot="5400000" flipH="1">
            <a:off x="4306095" y="1229463"/>
            <a:ext cx="222268" cy="5467744"/>
          </a:xfrm>
          <a:prstGeom prst="leftBrace">
            <a:avLst>
              <a:gd name="adj1" fmla="val 43551"/>
              <a:gd name="adj2" fmla="val 498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8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544737" y="4038985"/>
            <a:ext cx="3585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Programmable </a:t>
            </a:r>
            <a:r>
              <a:rPr lang="en-US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Match-Action Pipeline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itle 2"/>
          <p:cNvSpPr txBox="1">
            <a:spLocks/>
          </p:cNvSpPr>
          <p:nvPr/>
        </p:nvSpPr>
        <p:spPr>
          <a:xfrm>
            <a:off x="299110" y="57149"/>
            <a:ext cx="7862613" cy="68301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n-US" sz="28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PISA: Protocol Independent Switch Architecture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0F040A0-0080-49EE-B11C-02E975CB8CB4}"/>
              </a:ext>
            </a:extLst>
          </p:cNvPr>
          <p:cNvCxnSpPr>
            <a:cxnSpLocks/>
          </p:cNvCxnSpPr>
          <p:nvPr/>
        </p:nvCxnSpPr>
        <p:spPr>
          <a:xfrm flipV="1">
            <a:off x="380390" y="730217"/>
            <a:ext cx="7675360" cy="9946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7DA76FA-236F-4969-A919-B4214643F096}"/>
              </a:ext>
            </a:extLst>
          </p:cNvPr>
          <p:cNvSpPr/>
          <p:nvPr/>
        </p:nvSpPr>
        <p:spPr>
          <a:xfrm>
            <a:off x="1" y="4804067"/>
            <a:ext cx="9143999" cy="316860"/>
          </a:xfrm>
          <a:prstGeom prst="rect">
            <a:avLst/>
          </a:prstGeom>
          <a:solidFill>
            <a:srgbClr val="9B2D1F">
              <a:lumMod val="75000"/>
            </a:srgbClr>
          </a:solidFill>
          <a:ln w="15875" cap="flat" cmpd="sng" algn="ctr">
            <a:solidFill>
              <a:srgbClr val="9B2D1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Slide Number Placeholder 3">
            <a:extLst>
              <a:ext uri="{FF2B5EF4-FFF2-40B4-BE49-F238E27FC236}">
                <a16:creationId xmlns:a16="http://schemas.microsoft.com/office/drawing/2014/main" id="{2A287967-2932-4A9C-A706-563BE93D4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4926807"/>
            <a:ext cx="1066800" cy="1595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7D98702C-BA5F-8D4B-B23D-DEB8E47CE420}" type="slidenum"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</a:t>
            </a:fld>
            <a:endParaRPr lang="en-US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70296DB-F696-44EC-9DDD-9CB4CB09F0CC}"/>
              </a:ext>
            </a:extLst>
          </p:cNvPr>
          <p:cNvSpPr txBox="1"/>
          <p:nvPr/>
        </p:nvSpPr>
        <p:spPr>
          <a:xfrm>
            <a:off x="1023703" y="4293304"/>
            <a:ext cx="73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9E2E4A9-DC34-42B9-9178-DDEDFDCAE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5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roup 359"/>
          <p:cNvGrpSpPr/>
          <p:nvPr/>
        </p:nvGrpSpPr>
        <p:grpSpPr>
          <a:xfrm>
            <a:off x="8217237" y="2435640"/>
            <a:ext cx="512735" cy="1191971"/>
            <a:chOff x="2488822" y="2403406"/>
            <a:chExt cx="529093" cy="1589294"/>
          </a:xfrm>
        </p:grpSpPr>
        <p:cxnSp>
          <p:nvCxnSpPr>
            <p:cNvPr id="361" name="Straight Arrow Connector 36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183"/>
          <p:cNvSpPr/>
          <p:nvPr/>
        </p:nvSpPr>
        <p:spPr>
          <a:xfrm>
            <a:off x="7478672" y="2191708"/>
            <a:ext cx="842815" cy="16383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621" tIns="0" rIns="116621" bIns="58311" rtlCol="0" anchor="ctr"/>
          <a:lstStyle/>
          <a:p>
            <a:pPr algn="ctr" defTabSz="685800">
              <a:lnSpc>
                <a:spcPts val="1425"/>
              </a:lnSpc>
              <a:buClrTx/>
            </a:pPr>
            <a:r>
              <a:rPr lang="en-US" sz="1500" kern="12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grpSp>
        <p:nvGrpSpPr>
          <p:cNvPr id="437" name="Group 436"/>
          <p:cNvGrpSpPr/>
          <p:nvPr/>
        </p:nvGrpSpPr>
        <p:grpSpPr>
          <a:xfrm>
            <a:off x="7597431" y="3124398"/>
            <a:ext cx="552334" cy="519142"/>
            <a:chOff x="8131589" y="4009362"/>
            <a:chExt cx="552334" cy="692189"/>
          </a:xfrm>
        </p:grpSpPr>
        <p:grpSp>
          <p:nvGrpSpPr>
            <p:cNvPr id="438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44" name="Straight Connector 443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9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440" name="Freeform 439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41" name="Straight Connector 440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8" name="Group 317"/>
          <p:cNvGrpSpPr/>
          <p:nvPr/>
        </p:nvGrpSpPr>
        <p:grpSpPr>
          <a:xfrm>
            <a:off x="7216310" y="2585313"/>
            <a:ext cx="66973" cy="434041"/>
            <a:chOff x="2682199" y="3319032"/>
            <a:chExt cx="152400" cy="987683"/>
          </a:xfrm>
        </p:grpSpPr>
        <p:sp>
          <p:nvSpPr>
            <p:cNvPr id="319" name="Rectangle 318"/>
            <p:cNvSpPr/>
            <p:nvPr/>
          </p:nvSpPr>
          <p:spPr>
            <a:xfrm>
              <a:off x="2682199" y="3319032"/>
              <a:ext cx="152400" cy="176851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2682199" y="3716850"/>
              <a:ext cx="152400" cy="176851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682199" y="4129864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22" name="Rectangle 321"/>
          <p:cNvSpPr/>
          <p:nvPr/>
        </p:nvSpPr>
        <p:spPr>
          <a:xfrm>
            <a:off x="7647399" y="3157733"/>
            <a:ext cx="445463" cy="799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7216310" y="2585312"/>
            <a:ext cx="66973" cy="777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7216310" y="2760133"/>
            <a:ext cx="66973" cy="77718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7216310" y="2941634"/>
            <a:ext cx="66973" cy="7771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38" name="Group 337"/>
          <p:cNvGrpSpPr/>
          <p:nvPr/>
        </p:nvGrpSpPr>
        <p:grpSpPr>
          <a:xfrm>
            <a:off x="1712618" y="2183925"/>
            <a:ext cx="1124342" cy="1626876"/>
            <a:chOff x="1485649" y="3204985"/>
            <a:chExt cx="1124341" cy="2169168"/>
          </a:xfrm>
        </p:grpSpPr>
        <p:sp>
          <p:nvSpPr>
            <p:cNvPr id="339" name="Rectangle 338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3141658" y="2196431"/>
            <a:ext cx="1124342" cy="1626876"/>
            <a:chOff x="1485649" y="3204985"/>
            <a:chExt cx="1124341" cy="2169168"/>
          </a:xfrm>
        </p:grpSpPr>
        <p:sp>
          <p:nvSpPr>
            <p:cNvPr id="342" name="Rectangle 341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4567490" y="2202630"/>
            <a:ext cx="1124342" cy="1626876"/>
            <a:chOff x="1485649" y="3204985"/>
            <a:chExt cx="1124341" cy="2169168"/>
          </a:xfrm>
        </p:grpSpPr>
        <p:sp>
          <p:nvSpPr>
            <p:cNvPr id="345" name="Rectangle 344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5972470" y="2211590"/>
            <a:ext cx="1124342" cy="1626876"/>
            <a:chOff x="1485649" y="3204985"/>
            <a:chExt cx="1124341" cy="2169168"/>
          </a:xfrm>
        </p:grpSpPr>
        <p:sp>
          <p:nvSpPr>
            <p:cNvPr id="348" name="Rectangle 34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9" tIns="40820" rIns="81639" bIns="40820" rtlCol="0" anchor="ctr"/>
            <a:lstStyle/>
            <a:p>
              <a:pPr algn="ctr" defTabSz="685800">
                <a:buClrTx/>
              </a:pPr>
              <a:endParaRPr lang="en-US" sz="2500" kern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7596687" y="2428824"/>
            <a:ext cx="552334" cy="519142"/>
            <a:chOff x="8131589" y="4009362"/>
            <a:chExt cx="552334" cy="692189"/>
          </a:xfrm>
        </p:grpSpPr>
        <p:grpSp>
          <p:nvGrpSpPr>
            <p:cNvPr id="351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356" name="Freeform 355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357" name="Straight Connector 356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2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353" name="Freeform 352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125" kern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354" name="Straight Connector 353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2" name="Group 371"/>
          <p:cNvGrpSpPr/>
          <p:nvPr/>
        </p:nvGrpSpPr>
        <p:grpSpPr>
          <a:xfrm>
            <a:off x="228600" y="2379955"/>
            <a:ext cx="381108" cy="1191971"/>
            <a:chOff x="2488822" y="2403406"/>
            <a:chExt cx="529093" cy="1589294"/>
          </a:xfrm>
        </p:grpSpPr>
        <p:cxnSp>
          <p:nvCxnSpPr>
            <p:cNvPr id="373" name="Straight Arrow Connector 372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4" name="Group 383"/>
          <p:cNvGrpSpPr/>
          <p:nvPr/>
        </p:nvGrpSpPr>
        <p:grpSpPr>
          <a:xfrm>
            <a:off x="1822970" y="2254736"/>
            <a:ext cx="909363" cy="1479832"/>
            <a:chOff x="2449931" y="225721"/>
            <a:chExt cx="909363" cy="1973109"/>
          </a:xfrm>
        </p:grpSpPr>
        <p:sp>
          <p:nvSpPr>
            <p:cNvPr id="385" name="Rectangle 384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8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1" name="Trapezoid 390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2" name="Trapezoid 391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3" name="Trapezoid 392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4" name="Trapezoid 393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5" name="Trapezoid 394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6" name="Trapezoid 395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3235310" y="2284344"/>
            <a:ext cx="909363" cy="1479832"/>
            <a:chOff x="2449931" y="225721"/>
            <a:chExt cx="909363" cy="1973109"/>
          </a:xfrm>
        </p:grpSpPr>
        <p:sp>
          <p:nvSpPr>
            <p:cNvPr id="398" name="Rectangle 397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4" name="Trapezoid 403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5" name="Trapezoid 404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6" name="Trapezoid 405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7" name="Trapezoid 406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8" name="Trapezoid 407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9" name="Trapezoid 408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4675749" y="2286603"/>
            <a:ext cx="909363" cy="1479832"/>
            <a:chOff x="2449931" y="225721"/>
            <a:chExt cx="909363" cy="1973109"/>
          </a:xfrm>
        </p:grpSpPr>
        <p:sp>
          <p:nvSpPr>
            <p:cNvPr id="411" name="Rectangle 410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7" name="Trapezoid 416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8" name="Trapezoid 417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9" name="Trapezoid 418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0" name="Trapezoid 419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1" name="Trapezoid 420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2" name="Trapezoid 421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6082704" y="2307867"/>
            <a:ext cx="909363" cy="1479832"/>
            <a:chOff x="2449931" y="225721"/>
            <a:chExt cx="909363" cy="1973109"/>
          </a:xfrm>
        </p:grpSpPr>
        <p:sp>
          <p:nvSpPr>
            <p:cNvPr id="424" name="Rectangle 423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0" name="Trapezoid 429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1" name="Trapezoid 430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2" name="Trapezoid 431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3" name="Trapezoid 432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4" name="Trapezoid 433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5" name="Trapezoid 434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12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446" name="Straight Arrow Connector 445"/>
          <p:cNvCxnSpPr/>
          <p:nvPr/>
        </p:nvCxnSpPr>
        <p:spPr>
          <a:xfrm>
            <a:off x="1318438" y="2996040"/>
            <a:ext cx="407120" cy="424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/>
          <p:cNvCxnSpPr/>
          <p:nvPr/>
        </p:nvCxnSpPr>
        <p:spPr>
          <a:xfrm flipV="1">
            <a:off x="4266000" y="3011760"/>
            <a:ext cx="275612" cy="241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>
            <a:off x="5691833" y="3020377"/>
            <a:ext cx="280639" cy="34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>
            <a:off x="7070933" y="3020722"/>
            <a:ext cx="409297" cy="476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>
            <a:off x="2849900" y="2990715"/>
            <a:ext cx="291760" cy="528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7" name="Group 286"/>
          <p:cNvGrpSpPr/>
          <p:nvPr/>
        </p:nvGrpSpPr>
        <p:grpSpPr>
          <a:xfrm>
            <a:off x="1700215" y="2359608"/>
            <a:ext cx="66973" cy="810403"/>
            <a:chOff x="2682199" y="3319032"/>
            <a:chExt cx="152400" cy="1844119"/>
          </a:xfrm>
        </p:grpSpPr>
        <p:sp>
          <p:nvSpPr>
            <p:cNvPr id="288" name="Rectangle 287"/>
            <p:cNvSpPr/>
            <p:nvPr/>
          </p:nvSpPr>
          <p:spPr>
            <a:xfrm>
              <a:off x="2682199" y="3319032"/>
              <a:ext cx="152400" cy="176851"/>
            </a:xfrm>
            <a:prstGeom prst="rect">
              <a:avLst/>
            </a:prstGeom>
            <a:solidFill>
              <a:srgbClr val="FF9B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2682199" y="3861354"/>
              <a:ext cx="152400" cy="17685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2682199" y="4433320"/>
              <a:ext cx="152400" cy="17685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2682199" y="4986299"/>
              <a:ext cx="152400" cy="176852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2937442" y="2311306"/>
            <a:ext cx="66973" cy="979487"/>
            <a:chOff x="4743832" y="3340154"/>
            <a:chExt cx="152400" cy="2228879"/>
          </a:xfrm>
        </p:grpSpPr>
        <p:grpSp>
          <p:nvGrpSpPr>
            <p:cNvPr id="294" name="Group 293"/>
            <p:cNvGrpSpPr/>
            <p:nvPr/>
          </p:nvGrpSpPr>
          <p:grpSpPr>
            <a:xfrm>
              <a:off x="4743832" y="3340154"/>
              <a:ext cx="152400" cy="1396159"/>
              <a:chOff x="2682199" y="3319032"/>
              <a:chExt cx="152400" cy="1396159"/>
            </a:xfrm>
          </p:grpSpPr>
          <p:sp>
            <p:nvSpPr>
              <p:cNvPr id="297" name="Rectangle 296"/>
              <p:cNvSpPr/>
              <p:nvPr/>
            </p:nvSpPr>
            <p:spPr>
              <a:xfrm>
                <a:off x="2682199" y="3319032"/>
                <a:ext cx="152400" cy="17685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2682199" y="4538340"/>
                <a:ext cx="152400" cy="176851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5" name="Rectangle 294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5" name="Rectangle 314"/>
          <p:cNvSpPr/>
          <p:nvPr/>
        </p:nvSpPr>
        <p:spPr>
          <a:xfrm>
            <a:off x="3139657" y="2189166"/>
            <a:ext cx="1133323" cy="1620244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1710227" y="2183174"/>
            <a:ext cx="1126732" cy="1607162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4563502" y="2205664"/>
            <a:ext cx="1121349" cy="1615226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971047" y="2210462"/>
            <a:ext cx="1125765" cy="1604229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26" name="Group 325"/>
          <p:cNvGrpSpPr/>
          <p:nvPr/>
        </p:nvGrpSpPr>
        <p:grpSpPr>
          <a:xfrm>
            <a:off x="7649751" y="3162551"/>
            <a:ext cx="445463" cy="79924"/>
            <a:chOff x="11652632" y="5034593"/>
            <a:chExt cx="1013676" cy="181871"/>
          </a:xfrm>
        </p:grpSpPr>
        <p:sp>
          <p:nvSpPr>
            <p:cNvPr id="327" name="Rectangle 326"/>
            <p:cNvSpPr/>
            <p:nvPr/>
          </p:nvSpPr>
          <p:spPr>
            <a:xfrm>
              <a:off x="11652632" y="5034593"/>
              <a:ext cx="1013676" cy="1818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2513908" y="5037046"/>
              <a:ext cx="152400" cy="17685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2361508" y="5039613"/>
              <a:ext cx="152400" cy="17685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2209108" y="5037046"/>
              <a:ext cx="152400" cy="176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4437278" y="2413388"/>
            <a:ext cx="66973" cy="804665"/>
            <a:chOff x="4743832" y="3737972"/>
            <a:chExt cx="152400" cy="1831061"/>
          </a:xfrm>
        </p:grpSpPr>
        <p:grpSp>
          <p:nvGrpSpPr>
            <p:cNvPr id="303" name="Group 302"/>
            <p:cNvGrpSpPr/>
            <p:nvPr/>
          </p:nvGrpSpPr>
          <p:grpSpPr>
            <a:xfrm>
              <a:off x="4743832" y="3737972"/>
              <a:ext cx="152400" cy="589865"/>
              <a:chOff x="2682199" y="3716850"/>
              <a:chExt cx="152400" cy="589865"/>
            </a:xfrm>
          </p:grpSpPr>
          <p:sp>
            <p:nvSpPr>
              <p:cNvPr id="306" name="Rectangle 305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04" name="Rectangle 303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5800551" y="2390668"/>
            <a:ext cx="66973" cy="979487"/>
            <a:chOff x="4743832" y="3340154"/>
            <a:chExt cx="152400" cy="2228879"/>
          </a:xfrm>
        </p:grpSpPr>
        <p:grpSp>
          <p:nvGrpSpPr>
            <p:cNvPr id="309" name="Group 308"/>
            <p:cNvGrpSpPr/>
            <p:nvPr/>
          </p:nvGrpSpPr>
          <p:grpSpPr>
            <a:xfrm>
              <a:off x="4743832" y="3340154"/>
              <a:ext cx="152400" cy="987683"/>
              <a:chOff x="2682199" y="3319032"/>
              <a:chExt cx="152400" cy="987683"/>
            </a:xfrm>
          </p:grpSpPr>
          <p:sp>
            <p:nvSpPr>
              <p:cNvPr id="312" name="Rectangle 311"/>
              <p:cNvSpPr/>
              <p:nvPr/>
            </p:nvSpPr>
            <p:spPr>
              <a:xfrm>
                <a:off x="2682199" y="3319032"/>
                <a:ext cx="152400" cy="17685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748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05574" y="2181418"/>
            <a:ext cx="722586" cy="1616828"/>
            <a:chOff x="605574" y="1959131"/>
            <a:chExt cx="722586" cy="1616828"/>
          </a:xfrm>
        </p:grpSpPr>
        <p:sp>
          <p:nvSpPr>
            <p:cNvPr id="171" name="Rectangle 17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16621" tIns="0" rIns="116621" bIns="58311" rtlCol="0" anchor="ctr"/>
            <a:lstStyle/>
            <a:p>
              <a:pPr algn="ctr" defTabSz="685800">
                <a:lnSpc>
                  <a:spcPts val="1425"/>
                </a:lnSpc>
                <a:buClrTx/>
              </a:pPr>
              <a:r>
                <a:rPr lang="en-US" sz="1500" kern="1200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78" name="Curved Connector 177"/>
            <p:cNvCxnSpPr>
              <a:stCxn id="171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urved Connector 178"/>
            <p:cNvCxnSpPr>
              <a:stCxn id="171" idx="4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urved Connector 179"/>
            <p:cNvCxnSpPr/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urved Connector 180"/>
            <p:cNvCxnSpPr/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urved Connector 181"/>
            <p:cNvCxnSpPr/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urved Connector 182"/>
            <p:cNvCxnSpPr/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Rectangle 281"/>
          <p:cNvSpPr/>
          <p:nvPr/>
        </p:nvSpPr>
        <p:spPr>
          <a:xfrm>
            <a:off x="576888" y="2246388"/>
            <a:ext cx="556481" cy="777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1066395" y="2246388"/>
            <a:ext cx="66973" cy="77718"/>
          </a:xfrm>
          <a:prstGeom prst="rect">
            <a:avLst/>
          </a:prstGeom>
          <a:solidFill>
            <a:srgbClr val="FF9B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999422" y="2246388"/>
            <a:ext cx="66973" cy="7771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932450" y="2246388"/>
            <a:ext cx="66973" cy="7771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865477" y="2246388"/>
            <a:ext cx="66973" cy="77718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748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31" name="Group 330"/>
          <p:cNvGrpSpPr/>
          <p:nvPr/>
        </p:nvGrpSpPr>
        <p:grpSpPr>
          <a:xfrm>
            <a:off x="82830" y="2246388"/>
            <a:ext cx="556481" cy="77718"/>
            <a:chOff x="503996" y="2137991"/>
            <a:chExt cx="1266304" cy="176851"/>
          </a:xfrm>
        </p:grpSpPr>
        <p:sp>
          <p:nvSpPr>
            <p:cNvPr id="332" name="Rectangle 331"/>
            <p:cNvSpPr/>
            <p:nvPr/>
          </p:nvSpPr>
          <p:spPr>
            <a:xfrm>
              <a:off x="503996" y="2137991"/>
              <a:ext cx="1266304" cy="176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1617899" y="2137991"/>
              <a:ext cx="152400" cy="176851"/>
            </a:xfrm>
            <a:prstGeom prst="rect">
              <a:avLst/>
            </a:prstGeom>
            <a:solidFill>
              <a:srgbClr val="FF9B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1465499" y="2137991"/>
              <a:ext cx="152400" cy="17685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1313099" y="2137991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1160699" y="2137991"/>
              <a:ext cx="152400" cy="176851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74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85" name="Title 2">
            <a:extLst>
              <a:ext uri="{FF2B5EF4-FFF2-40B4-BE49-F238E27FC236}">
                <a16:creationId xmlns:a16="http://schemas.microsoft.com/office/drawing/2014/main" id="{CEBD340D-B0BF-4215-9CC1-14577EB1D468}"/>
              </a:ext>
            </a:extLst>
          </p:cNvPr>
          <p:cNvSpPr txBox="1">
            <a:spLocks/>
          </p:cNvSpPr>
          <p:nvPr/>
        </p:nvSpPr>
        <p:spPr>
          <a:xfrm>
            <a:off x="299110" y="57149"/>
            <a:ext cx="7862613" cy="68301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n-US" sz="28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PISA: Protocol Independent Switch Architecture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BBD7362-0EA6-4752-BCB0-1195361B7CD3}"/>
              </a:ext>
            </a:extLst>
          </p:cNvPr>
          <p:cNvCxnSpPr>
            <a:cxnSpLocks/>
          </p:cNvCxnSpPr>
          <p:nvPr/>
        </p:nvCxnSpPr>
        <p:spPr>
          <a:xfrm flipV="1">
            <a:off x="380390" y="730217"/>
            <a:ext cx="7675360" cy="9946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A413B85-2310-4048-A4B4-5A490F35A7B0}"/>
              </a:ext>
            </a:extLst>
          </p:cNvPr>
          <p:cNvSpPr/>
          <p:nvPr/>
        </p:nvSpPr>
        <p:spPr>
          <a:xfrm>
            <a:off x="1" y="4804067"/>
            <a:ext cx="9143999" cy="316860"/>
          </a:xfrm>
          <a:prstGeom prst="rect">
            <a:avLst/>
          </a:prstGeom>
          <a:solidFill>
            <a:srgbClr val="9B2D1F">
              <a:lumMod val="75000"/>
            </a:srgbClr>
          </a:solidFill>
          <a:ln w="15875" cap="flat" cmpd="sng" algn="ctr">
            <a:solidFill>
              <a:srgbClr val="9B2D1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Slide Number Placeholder 3">
            <a:extLst>
              <a:ext uri="{FF2B5EF4-FFF2-40B4-BE49-F238E27FC236}">
                <a16:creationId xmlns:a16="http://schemas.microsoft.com/office/drawing/2014/main" id="{BD9C886D-0779-43E3-8212-F19580E79957}"/>
              </a:ext>
            </a:extLst>
          </p:cNvPr>
          <p:cNvSpPr txBox="1">
            <a:spLocks/>
          </p:cNvSpPr>
          <p:nvPr/>
        </p:nvSpPr>
        <p:spPr>
          <a:xfrm>
            <a:off x="8015758" y="4863112"/>
            <a:ext cx="1066800" cy="1595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685800">
              <a:buClrTx/>
            </a:pPr>
            <a:fld id="{7D98702C-BA5F-8D4B-B23D-DEB8E47CE420}" type="slidenum">
              <a:rPr lang="en-US" sz="830" kern="1200" smtClean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pPr algn="r" defTabSz="685800">
                <a:buClrTx/>
              </a:pPr>
              <a:t>9</a:t>
            </a:fld>
            <a:endParaRPr lang="en-US" sz="83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286A33B-A846-45FE-8288-A0B5E5132E0D}"/>
              </a:ext>
            </a:extLst>
          </p:cNvPr>
          <p:cNvSpPr txBox="1"/>
          <p:nvPr/>
        </p:nvSpPr>
        <p:spPr>
          <a:xfrm>
            <a:off x="1023703" y="4293304"/>
            <a:ext cx="733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71BE1365-295E-4014-B351-D0AE6DBE1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2 L 0.05365 -0.000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9753E-6 C 0.00452 0.0074 0.0092 0.01512 0.02118 0.01851 C 0.03299 0.02222 0.05191 0.0216 0.07118 0.02067 " pathEditMode="relative" rAng="0" ptsTypes="AAA">
                                      <p:cBhvr>
                                        <p:cTn id="23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10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C 0.00399 0.02345 0.00851 0.04722 0.0217 0.05864 C 0.03455 0.07067 0.05608 0.07037 0.0783 0.07037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031 C 0.0052 0.03888 0.00694 0.07808 0.02066 0.09784 C 0.03454 0.1179 0.06024 0.1179 0.08628 0.11851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5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0031 C 0.00973 0.05895 0.00903 0.11882 0.02257 0.14691 C 0.03612 0.1753 0.06424 0.17191 0.09254 0.16851 " pathEditMode="relative" rAng="0" ptsTypes="AAA">
                                      <p:cBhvr>
                                        <p:cTn id="2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85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13295 0.0006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16315 0.0002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3.7037E-6 L 0.15065 -0.0076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82 0.00301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69 C 0.00377 0.02962 0.00833 0.05925 0.02148 0.07708 C 0.03489 0.09537 0.05664 0.10162 0.07864 0.10833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537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69 C 0.00169 0.02338 0.00404 0.04792 0.01549 0.06042 C 0.02708 0.07292 0.04792 0.07338 0.06875 0.07431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375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278 C 0.00065 0.01736 0.00169 0.03148 0.01107 0.03889 C 0.0207 0.04606 0.03841 0.0456 0.05625 0.0456 " pathEditMode="relative" rAng="0" ptsTypes="AAA">
                                      <p:cBhvr>
                                        <p:cTn id="109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14648 0.0020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2" grpId="1" animBg="1"/>
      <p:bldP spid="323" grpId="0" animBg="1"/>
      <p:bldP spid="323" grpId="1" animBg="1"/>
      <p:bldP spid="323" grpId="2" animBg="1"/>
      <p:bldP spid="324" grpId="0" animBg="1"/>
      <p:bldP spid="324" grpId="1" animBg="1"/>
      <p:bldP spid="324" grpId="2" animBg="1"/>
      <p:bldP spid="325" grpId="0" animBg="1"/>
      <p:bldP spid="325" grpId="1" animBg="1"/>
      <p:bldP spid="325" grpId="2" animBg="1"/>
      <p:bldP spid="315" grpId="0" animBg="1"/>
      <p:bldP spid="315" grpId="1" animBg="1"/>
      <p:bldP spid="301" grpId="0" animBg="1"/>
      <p:bldP spid="301" grpId="1" animBg="1"/>
      <p:bldP spid="316" grpId="0" animBg="1"/>
      <p:bldP spid="316" grpId="1" animBg="1"/>
      <p:bldP spid="317" grpId="0" animBg="1"/>
      <p:bldP spid="317" grpId="1" animBg="1"/>
      <p:bldP spid="282" grpId="0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</p:bldLst>
  </p:timing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3032</Words>
  <Application>Microsoft Office PowerPoint</Application>
  <PresentationFormat>On-screen Show (16:9)</PresentationFormat>
  <Paragraphs>485</Paragraphs>
  <Slides>47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Office Theme</vt:lpstr>
      <vt:lpstr>1_Retrospect</vt:lpstr>
      <vt:lpstr>Visio</vt:lpstr>
      <vt:lpstr>PowerPoint Presentation</vt:lpstr>
      <vt:lpstr>Agenda</vt:lpstr>
      <vt:lpstr>Traditional (Legacy) Networking</vt:lpstr>
      <vt:lpstr>SDN</vt:lpstr>
      <vt:lpstr>SDN Limitation</vt:lpstr>
      <vt:lpstr>P4 Programmable Switches</vt:lpstr>
      <vt:lpstr>P4 Programmable Switches</vt:lpstr>
      <vt:lpstr>PowerPoint Presentation</vt:lpstr>
      <vt:lpstr>PowerPoint Presentation</vt:lpstr>
      <vt:lpstr>Example P4 Program</vt:lpstr>
      <vt:lpstr>PowerPoint Presentation</vt:lpstr>
      <vt:lpstr>Agenda</vt:lpstr>
      <vt:lpstr>Introduction</vt:lpstr>
      <vt:lpstr>DGA Attacks</vt:lpstr>
      <vt:lpstr>Existing Mitigation Strategies</vt:lpstr>
      <vt:lpstr>Motivation</vt:lpstr>
      <vt:lpstr>Related Work</vt:lpstr>
      <vt:lpstr>Overview P4 Switches</vt:lpstr>
      <vt:lpstr>Proposed System</vt:lpstr>
      <vt:lpstr>Proposed System</vt:lpstr>
      <vt:lpstr>Proposed System</vt:lpstr>
      <vt:lpstr>P4 Implementation</vt:lpstr>
      <vt:lpstr>Evaluation</vt:lpstr>
      <vt:lpstr>Evaluation</vt:lpstr>
      <vt:lpstr>Evaluation</vt:lpstr>
      <vt:lpstr>Conclusion and Discussion</vt:lpstr>
      <vt:lpstr>PowerPoint Presentation</vt:lpstr>
      <vt:lpstr>Voice and Video</vt:lpstr>
      <vt:lpstr>Network Address Translation (NAT)</vt:lpstr>
      <vt:lpstr>Relay Server for Media Traffic</vt:lpstr>
      <vt:lpstr>Relay Server for Media Traffic</vt:lpstr>
      <vt:lpstr>Relay Server for Media Traffic</vt:lpstr>
      <vt:lpstr>Relay Server for Media Traffic</vt:lpstr>
      <vt:lpstr>Implementation and Evaluation</vt:lpstr>
      <vt:lpstr>Implementation and Evaluation</vt:lpstr>
      <vt:lpstr>Results</vt:lpstr>
      <vt:lpstr>Results</vt:lpstr>
      <vt:lpstr>Results</vt:lpstr>
      <vt:lpstr>Results</vt:lpstr>
      <vt:lpstr>Lessons Learned</vt:lpstr>
      <vt:lpstr>PowerPoint Presentation</vt:lpstr>
      <vt:lpstr>USC</vt:lpstr>
      <vt:lpstr>Cyberinfrastructure Lab at USC</vt:lpstr>
      <vt:lpstr>Cyberinfrastructure Lab at USC</vt:lpstr>
      <vt:lpstr>Cyberinfrastructure Lab at USC</vt:lpstr>
      <vt:lpstr>PhD in Informatics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Labs on SDN and P4 Programmable Switches</dc:title>
  <cp:lastModifiedBy>Crichigno Benitez, Jorge</cp:lastModifiedBy>
  <cp:revision>13</cp:revision>
  <dcterms:modified xsi:type="dcterms:W3CDTF">2023-04-06T16:31:28Z</dcterms:modified>
</cp:coreProperties>
</file>