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43"/>
  </p:notesMasterIdLst>
  <p:handoutMasterIdLst>
    <p:handoutMasterId r:id="rId44"/>
  </p:handoutMasterIdLst>
  <p:sldIdLst>
    <p:sldId id="412" r:id="rId2"/>
    <p:sldId id="353" r:id="rId3"/>
    <p:sldId id="414" r:id="rId4"/>
    <p:sldId id="415" r:id="rId5"/>
    <p:sldId id="347" r:id="rId6"/>
    <p:sldId id="1224" r:id="rId7"/>
    <p:sldId id="1225" r:id="rId8"/>
    <p:sldId id="1226" r:id="rId9"/>
    <p:sldId id="1227" r:id="rId10"/>
    <p:sldId id="1228" r:id="rId11"/>
    <p:sldId id="1246" r:id="rId12"/>
    <p:sldId id="1230" r:id="rId13"/>
    <p:sldId id="1232" r:id="rId14"/>
    <p:sldId id="1233" r:id="rId15"/>
    <p:sldId id="1234" r:id="rId16"/>
    <p:sldId id="1235" r:id="rId17"/>
    <p:sldId id="1238" r:id="rId18"/>
    <p:sldId id="1236" r:id="rId19"/>
    <p:sldId id="1240" r:id="rId20"/>
    <p:sldId id="1242" r:id="rId21"/>
    <p:sldId id="1243" r:id="rId22"/>
    <p:sldId id="1244" r:id="rId23"/>
    <p:sldId id="1239" r:id="rId24"/>
    <p:sldId id="1247" r:id="rId25"/>
    <p:sldId id="1220" r:id="rId26"/>
    <p:sldId id="2112" r:id="rId27"/>
    <p:sldId id="2111" r:id="rId28"/>
    <p:sldId id="2113" r:id="rId29"/>
    <p:sldId id="2114" r:id="rId30"/>
    <p:sldId id="2116" r:id="rId31"/>
    <p:sldId id="1221" r:id="rId32"/>
    <p:sldId id="2110" r:id="rId33"/>
    <p:sldId id="2108" r:id="rId34"/>
    <p:sldId id="2118" r:id="rId35"/>
    <p:sldId id="2119" r:id="rId36"/>
    <p:sldId id="2120" r:id="rId37"/>
    <p:sldId id="2103" r:id="rId38"/>
    <p:sldId id="2122" r:id="rId39"/>
    <p:sldId id="411" r:id="rId40"/>
    <p:sldId id="2123" r:id="rId41"/>
    <p:sldId id="212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5" autoAdjust="0"/>
    <p:restoredTop sz="92260" autoAdjust="0"/>
  </p:normalViewPr>
  <p:slideViewPr>
    <p:cSldViewPr snapToGrid="0" snapToObjects="1">
      <p:cViewPr varScale="1">
        <p:scale>
          <a:sx n="98" d="100"/>
          <a:sy n="98" d="100"/>
        </p:scale>
        <p:origin x="8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0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2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0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4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5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7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0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2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0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3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67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55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0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2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98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754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574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1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6860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39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80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4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598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07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6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74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1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87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6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e.sc.edu/cyberinfr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2.edu/2023-internet2-technology-exchang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0" y="0"/>
            <a:ext cx="12192000" cy="682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Science DMZs and Networking for All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Jorge Crichigno, Elie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Kfoury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Jose Gomez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Cyberinfrastructure Lab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College of Engineering and Computing, University of South Carolina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http://ce.sc.edu/cyberinfra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Nikunja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Swain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South Carolina State University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MS-CC All Hands Meeting 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July 27, 2023 – Online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77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Science DMZ deployments, U.S.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Science DMZ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67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73786-D492-1083-DB7F-E3B3B34E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10" y="1792651"/>
            <a:ext cx="8802610" cy="47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7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E87EC-09E5-FD9E-BDF5-6D5A3E005430}"/>
              </a:ext>
            </a:extLst>
          </p:cNvPr>
          <p:cNvSpPr/>
          <p:nvPr/>
        </p:nvSpPr>
        <p:spPr>
          <a:xfrm>
            <a:off x="1987826" y="1421296"/>
            <a:ext cx="8716658" cy="38066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TCP Congestion Control, Parallel Streams,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Maximum Segment Size (MSS), TCP buffers</a:t>
            </a:r>
          </a:p>
        </p:txBody>
      </p:sp>
    </p:spTree>
    <p:extLst>
      <p:ext uri="{BB962C8B-B14F-4D97-AF65-F5344CB8AC3E}">
        <p14:creationId xmlns:p14="http://schemas.microsoft.com/office/powerpoint/2010/main" val="89598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Traditional Congestion Control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5549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principles of window-based CC were described in the 1980s</a:t>
            </a:r>
            <a:r>
              <a:rPr lang="en-US" baseline="30000" dirty="0"/>
              <a:t>1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Traditional CC algorithms follow the additive-increase multiplicative-decrease (AIMD) form of congestion control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9C973AF-19AC-4ECD-9A7C-E92421BF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" y="3344191"/>
            <a:ext cx="33559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FB3E57-A5C4-4BD3-94F9-C10D434AD9AE}"/>
              </a:ext>
            </a:extLst>
          </p:cNvPr>
          <p:cNvSpPr txBox="1"/>
          <p:nvPr/>
        </p:nvSpPr>
        <p:spPr>
          <a:xfrm>
            <a:off x="684635" y="6285502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V. Jacobson, M.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Karels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Congestion avoidance and control, ACM SIGCOMM Computer Communication Review 18 (4) (1988).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769B64-5913-4B33-9CD0-4809D99BDD8D}"/>
              </a:ext>
            </a:extLst>
          </p:cNvPr>
          <p:cNvCxnSpPr>
            <a:cxnSpLocks/>
          </p:cNvCxnSpPr>
          <p:nvPr/>
        </p:nvCxnSpPr>
        <p:spPr>
          <a:xfrm>
            <a:off x="684636" y="6270508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8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Traditional Congestion Control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5549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principles of window-based CC were described in the 1980s</a:t>
            </a:r>
            <a:r>
              <a:rPr lang="en-US" baseline="30000" dirty="0"/>
              <a:t>1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Traditional CC algorithms follow the additive-increase multiplicative-decrease (AIMD) form of congestion control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9C973AF-19AC-4ECD-9A7C-E92421BF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" y="3344191"/>
            <a:ext cx="33559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E6C1A27-992C-4B97-A79E-5082D10F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87" y="2564729"/>
            <a:ext cx="24098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FB3E57-A5C4-4BD3-94F9-C10D434AD9AE}"/>
              </a:ext>
            </a:extLst>
          </p:cNvPr>
          <p:cNvSpPr txBox="1"/>
          <p:nvPr/>
        </p:nvSpPr>
        <p:spPr>
          <a:xfrm>
            <a:off x="684635" y="6285502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V. Jacobson, M.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Karels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Congestion avoidance and control, ACM SIGCOMM Computer Communication Review 18 (4) (1988).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769B64-5913-4B33-9CD0-4809D99BDD8D}"/>
              </a:ext>
            </a:extLst>
          </p:cNvPr>
          <p:cNvCxnSpPr>
            <a:cxnSpLocks/>
          </p:cNvCxnSpPr>
          <p:nvPr/>
        </p:nvCxnSpPr>
        <p:spPr>
          <a:xfrm>
            <a:off x="684636" y="6270508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10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Traditional Congestion Control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5549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principles of window-based CC were described in the 1980s</a:t>
            </a:r>
            <a:r>
              <a:rPr lang="en-US" baseline="30000" dirty="0"/>
              <a:t>1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Traditional CC algorithms follow the additive-increase multiplicative-decrease (AIMD) form of congestion control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9C973AF-19AC-4ECD-9A7C-E92421BF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3" y="3344191"/>
            <a:ext cx="33559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E6C1A27-992C-4B97-A79E-5082D10F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87" y="2564729"/>
            <a:ext cx="24098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A7759A6-D4AB-4428-B77B-549CDA86D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95" y="2957636"/>
            <a:ext cx="36861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FB3E57-A5C4-4BD3-94F9-C10D434AD9AE}"/>
              </a:ext>
            </a:extLst>
          </p:cNvPr>
          <p:cNvSpPr txBox="1"/>
          <p:nvPr/>
        </p:nvSpPr>
        <p:spPr>
          <a:xfrm>
            <a:off x="684635" y="6285502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V. Jacobson, M.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Karels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Congestion avoidance and control, ACM SIGCOMM Computer Communication Review 18 (4) (1988).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769B64-5913-4B33-9CD0-4809D99BDD8D}"/>
              </a:ext>
            </a:extLst>
          </p:cNvPr>
          <p:cNvCxnSpPr>
            <a:cxnSpLocks/>
          </p:cNvCxnSpPr>
          <p:nvPr/>
        </p:nvCxnSpPr>
        <p:spPr>
          <a:xfrm>
            <a:off x="684636" y="6270508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3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BBR: Model-based CC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5410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TCP Bottleneck Bandwidth and RTT (BBR) is a rate-based congestion-control algorithm</a:t>
            </a:r>
            <a:r>
              <a:rPr lang="en-US" baseline="30000" dirty="0"/>
              <a:t>1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 represented a disruption to the traditional CC algorithms:</a:t>
            </a:r>
          </a:p>
          <a:p>
            <a:pPr marL="682625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is not governed by AIMD control law</a:t>
            </a:r>
          </a:p>
          <a:p>
            <a:pPr marL="682625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does not use packet loss as a signal of congestion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At any time, a TCP connection has one slowest link bottleneck bandwidth (</a:t>
            </a:r>
            <a:r>
              <a:rPr lang="en-US" dirty="0" err="1"/>
              <a:t>btlbw</a:t>
            </a:r>
            <a:r>
              <a:rPr lang="en-US" dirty="0"/>
              <a:t>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B44F1-41A8-4ED5-8FAE-4E2F094CBF79}"/>
              </a:ext>
            </a:extLst>
          </p:cNvPr>
          <p:cNvSpPr txBox="1"/>
          <p:nvPr/>
        </p:nvSpPr>
        <p:spPr>
          <a:xfrm>
            <a:off x="597551" y="6432427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N. Cardwell et al. "BBR v2, A Model-based Congestion Control." IETF 104, March 2019.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35549A-ABAA-47D2-A77E-AE2112313469}"/>
              </a:ext>
            </a:extLst>
          </p:cNvPr>
          <p:cNvCxnSpPr>
            <a:cxnSpLocks/>
          </p:cNvCxnSpPr>
          <p:nvPr/>
        </p:nvCxnSpPr>
        <p:spPr>
          <a:xfrm>
            <a:off x="597552" y="6417433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3">
            <a:extLst>
              <a:ext uri="{FF2B5EF4-FFF2-40B4-BE49-F238E27FC236}">
                <a16:creationId xmlns:a16="http://schemas.microsoft.com/office/drawing/2014/main" id="{3B7CDCE3-E276-486C-BF7F-68ED0169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4162182"/>
            <a:ext cx="41179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0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BBR: Model-based CC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5410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TCP Bottleneck Bandwidth and RTT (BBR) is a rate-based congestion-control algorithm</a:t>
            </a:r>
            <a:r>
              <a:rPr lang="en-US" baseline="30000" dirty="0"/>
              <a:t>1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BBR represented a disruption to the traditional CC algorithms:</a:t>
            </a:r>
          </a:p>
          <a:p>
            <a:pPr marL="682625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is not governed by AIMD control law</a:t>
            </a:r>
          </a:p>
          <a:p>
            <a:pPr marL="682625" lvl="1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does not use packet loss as a signal of congestion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At any time, a TCP connection has one slowest link bottleneck bandwidth (</a:t>
            </a:r>
            <a:r>
              <a:rPr lang="en-US" dirty="0" err="1"/>
              <a:t>btlbw</a:t>
            </a:r>
            <a:r>
              <a:rPr lang="en-US" dirty="0"/>
              <a:t>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B44F1-41A8-4ED5-8FAE-4E2F094CBF79}"/>
              </a:ext>
            </a:extLst>
          </p:cNvPr>
          <p:cNvSpPr txBox="1"/>
          <p:nvPr/>
        </p:nvSpPr>
        <p:spPr>
          <a:xfrm>
            <a:off x="597551" y="6432427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N. Cardwell et al. "BBR v2, A Model-based Congestion Control." IETF 104, March 2019.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35549A-ABAA-47D2-A77E-AE2112313469}"/>
              </a:ext>
            </a:extLst>
          </p:cNvPr>
          <p:cNvCxnSpPr>
            <a:cxnSpLocks/>
          </p:cNvCxnSpPr>
          <p:nvPr/>
        </p:nvCxnSpPr>
        <p:spPr>
          <a:xfrm>
            <a:off x="597552" y="6417433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5907A22D-2BFF-4A8F-A606-5E3FFC84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52" y="3579570"/>
            <a:ext cx="36480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3B7CDCE3-E276-486C-BF7F-68ED0169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4162182"/>
            <a:ext cx="41179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52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Streams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6272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Conventional file transfer protocols use a control channel and a (single) data channel (FTP model)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50979-C152-7B87-FF58-6DE8FAC5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15" y="3190095"/>
            <a:ext cx="4814220" cy="30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Streams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6272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Conventional file transfer protocols use a control channel and a (single) data channel (FTP model)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gridFTP</a:t>
            </a:r>
            <a:r>
              <a:rPr lang="en-US" dirty="0"/>
              <a:t> is an extension of the FTP protocol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feature of </a:t>
            </a:r>
            <a:r>
              <a:rPr lang="en-US" dirty="0" err="1"/>
              <a:t>gridFTP</a:t>
            </a:r>
            <a:r>
              <a:rPr lang="en-US" dirty="0"/>
              <a:t> is the use of parallel streams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50979-C152-7B87-FF58-6DE8FAC5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15" y="3190095"/>
            <a:ext cx="4814220" cy="3083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4EEC5-37E7-19F9-0514-5821FF3B2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7" y="3177084"/>
            <a:ext cx="4918312" cy="30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Parallel Streams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9450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Combat random packet loss not due congestion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Parallel streams increase the recovery speed after the multiplicative decrease</a:t>
            </a:r>
          </a:p>
        </p:txBody>
      </p:sp>
    </p:spTree>
    <p:extLst>
      <p:ext uri="{BB962C8B-B14F-4D97-AF65-F5344CB8AC3E}">
        <p14:creationId xmlns:p14="http://schemas.microsoft.com/office/powerpoint/2010/main" val="426905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on Science DMZs and Networking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1" y="1101587"/>
            <a:ext cx="10984850" cy="4800599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We are organizing a tutorial on Science DMZs and other network-related topics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tutorial will be co-located to Internet2 Technology Exchange Conference, September 18-22, 2023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>
                <a:hlinkClick r:id="rId3"/>
              </a:rPr>
              <a:t>https://internet2.edu/2023-internet2-technology-exchange/</a:t>
            </a:r>
            <a:r>
              <a:rPr lang="en-US" dirty="0"/>
              <a:t>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2"/>
            <a:ext cx="10305675" cy="12698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2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Parallel Streams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9450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Combat random packet loss not due congestion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Parallel streams increase the recovery speed after the multiplicative decrease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Mitigate TCP round-trip time (RTT) bias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 low-RTT flow gets a higher share of the bandwidth than that of a high-RTT flow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Increase bandwidth allocated to big science flows</a:t>
            </a:r>
          </a:p>
        </p:txBody>
      </p:sp>
    </p:spTree>
    <p:extLst>
      <p:ext uri="{BB962C8B-B14F-4D97-AF65-F5344CB8AC3E}">
        <p14:creationId xmlns:p14="http://schemas.microsoft.com/office/powerpoint/2010/main" val="233761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Segment Size (MSS)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9450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TCP receives data from application layer and places it in send buffer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Data is typically broken into MSS units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typical MSS is 1,500 bytes, but it can be as large as 9,000 bytes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998E6-061C-25F8-0B56-F225C13CD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542" y="3275300"/>
            <a:ext cx="4216865" cy="18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21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Large MSS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6432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Less overhead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recovery after a packet loss is proportional to the MSS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During the additive increase phase, TCP increases the congestion window by approximately one MSS every RTT</a:t>
            </a:r>
          </a:p>
          <a:p>
            <a:pPr marL="584708" lvl="1" indent="-2921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By using a 9,000-byte MSS instead of a 1,500-byte MSS, the throughput increases six times faster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D24EAE-4DF5-96C3-F367-CD605FA8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08" y="3321836"/>
            <a:ext cx="6895785" cy="29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51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Buffer Size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 many WANs, the round-trip time (RTT) is dominated by the propagation delay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To keep the sender busy while ACKs are received, the TCP buffer must be: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Traditional congestion controls: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BBRv1 and BBRv2: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51936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1F919B-13E3-4BF4-A444-E33D6BBB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57" y="4279742"/>
            <a:ext cx="7722436" cy="1225056"/>
          </a:xfrm>
          <a:prstGeom prst="rect">
            <a:avLst/>
          </a:prstGeom>
        </p:spPr>
      </p:pic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D084247C-0FEF-479D-B3E2-33AFCCDCA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89315"/>
              </p:ext>
            </p:extLst>
          </p:nvPr>
        </p:nvGraphicFramePr>
        <p:xfrm>
          <a:off x="4729261" y="2153268"/>
          <a:ext cx="6096000" cy="628352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680053177"/>
                    </a:ext>
                  </a:extLst>
                </a:gridCol>
              </a:tblGrid>
              <a:tr h="628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TCP buffer size ≥ 2BDP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34006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D084247C-0FEF-479D-B3E2-33AFCCDCA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42966"/>
              </p:ext>
            </p:extLst>
          </p:nvPr>
        </p:nvGraphicFramePr>
        <p:xfrm>
          <a:off x="4298693" y="3357674"/>
          <a:ext cx="6526568" cy="628352"/>
        </p:xfrm>
        <a:graphic>
          <a:graphicData uri="http://schemas.openxmlformats.org/drawingml/2006/table">
            <a:tbl>
              <a:tblPr/>
              <a:tblGrid>
                <a:gridCol w="6526568">
                  <a:extLst>
                    <a:ext uri="{9D8B030D-6E8A-4147-A177-3AD203B41FA5}">
                      <a16:colId xmlns:a16="http://schemas.microsoft.com/office/drawing/2014/main" val="680053177"/>
                    </a:ext>
                  </a:extLst>
                </a:gridCol>
              </a:tblGrid>
              <a:tr h="628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TCP buffer size must be considerable larger than 2BDP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3400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4DE2CEB-7877-2D52-6688-62EECCBB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551" y="5540839"/>
            <a:ext cx="2572806" cy="11467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C5C6B8-8A78-6FCF-DECC-7ECDD15BB631}"/>
              </a:ext>
            </a:extLst>
          </p:cNvPr>
          <p:cNvCxnSpPr/>
          <p:nvPr/>
        </p:nvCxnSpPr>
        <p:spPr>
          <a:xfrm>
            <a:off x="3041374" y="5267739"/>
            <a:ext cx="2184177" cy="273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80CFA-372C-8CB7-AFE6-934EC1A64B8C}"/>
              </a:ext>
            </a:extLst>
          </p:cNvPr>
          <p:cNvCxnSpPr>
            <a:cxnSpLocks/>
          </p:cNvCxnSpPr>
          <p:nvPr/>
        </p:nvCxnSpPr>
        <p:spPr>
          <a:xfrm>
            <a:off x="2941983" y="5292971"/>
            <a:ext cx="2146852" cy="12358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A61B5C-D4F5-1486-342C-F621091F9DBA}"/>
              </a:ext>
            </a:extLst>
          </p:cNvPr>
          <p:cNvCxnSpPr>
            <a:cxnSpLocks/>
          </p:cNvCxnSpPr>
          <p:nvPr/>
        </p:nvCxnSpPr>
        <p:spPr>
          <a:xfrm flipV="1">
            <a:off x="7881730" y="5429521"/>
            <a:ext cx="1327912" cy="1113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4A5B30-7011-E0ED-F996-6CF11CA83068}"/>
              </a:ext>
            </a:extLst>
          </p:cNvPr>
          <p:cNvCxnSpPr>
            <a:cxnSpLocks/>
          </p:cNvCxnSpPr>
          <p:nvPr/>
        </p:nvCxnSpPr>
        <p:spPr>
          <a:xfrm flipV="1">
            <a:off x="7881730" y="5629410"/>
            <a:ext cx="1679713" cy="8994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5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E87EC-09E5-FD9E-BDF5-6D5A3E005430}"/>
              </a:ext>
            </a:extLst>
          </p:cNvPr>
          <p:cNvSpPr/>
          <p:nvPr/>
        </p:nvSpPr>
        <p:spPr>
          <a:xfrm>
            <a:off x="1987826" y="1421296"/>
            <a:ext cx="8716658" cy="38066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perfSONAR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3619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25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global Research &amp; Education network ecosystem is comprised of hundreds of international, national, regional, and local-scale resources </a:t>
            </a:r>
          </a:p>
          <a:p>
            <a:pPr marL="288925" indent="-288925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Each of them is owned and operated independently</a:t>
            </a:r>
          </a:p>
          <a:p>
            <a:pPr marL="288925" indent="-288925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This complex, heterogeneous set of networks must operate seamlessly from “end to end” to support science and research collaborations </a:t>
            </a:r>
          </a:p>
          <a:p>
            <a:pPr marL="288925" indent="-288925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Typically, this type of collaboration is distributed globally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1026" name="Picture 2" descr="Multi-Domain Networking">
            <a:extLst>
              <a:ext uri="{FF2B5EF4-FFF2-40B4-BE49-F238E27FC236}">
                <a16:creationId xmlns:a16="http://schemas.microsoft.com/office/drawing/2014/main" id="{598463FC-C5F4-BCD5-B8A5-7DE90F3B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80" y="3429000"/>
            <a:ext cx="6980851" cy="32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keholders">
            <a:extLst>
              <a:ext uri="{FF2B5EF4-FFF2-40B4-BE49-F238E27FC236}">
                <a16:creationId xmlns:a16="http://schemas.microsoft.com/office/drawing/2014/main" id="{6355C89C-B0C2-67F1-A9C2-3EC0B147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8" y="3688804"/>
            <a:ext cx="3321471" cy="29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87BD1F-2972-6CE1-00E0-BACB60370B67}"/>
              </a:ext>
            </a:extLst>
          </p:cNvPr>
          <p:cNvCxnSpPr/>
          <p:nvPr/>
        </p:nvCxnSpPr>
        <p:spPr>
          <a:xfrm>
            <a:off x="314632" y="6459783"/>
            <a:ext cx="61058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A68BE4-D471-A7EF-9EA8-ADE4B05B6C56}"/>
              </a:ext>
            </a:extLst>
          </p:cNvPr>
          <p:cNvSpPr txBox="1"/>
          <p:nvPr/>
        </p:nvSpPr>
        <p:spPr>
          <a:xfrm>
            <a:off x="228890" y="6445744"/>
            <a:ext cx="627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ESNet</a:t>
            </a:r>
            <a:r>
              <a:rPr lang="en-US" sz="1200" dirty="0"/>
              <a:t>, “</a:t>
            </a:r>
            <a:r>
              <a:rPr lang="en-US" sz="1200" i="1" dirty="0"/>
              <a:t>Monitoring end-to-end systems</a:t>
            </a:r>
            <a:r>
              <a:rPr lang="en-US" sz="1200" dirty="0"/>
              <a:t>”, [Online]. Available: https://tinyurl.com/4tppsccv</a:t>
            </a:r>
          </a:p>
        </p:txBody>
      </p:sp>
    </p:spTree>
    <p:extLst>
      <p:ext uri="{BB962C8B-B14F-4D97-AF65-F5344CB8AC3E}">
        <p14:creationId xmlns:p14="http://schemas.microsoft.com/office/powerpoint/2010/main" val="1740816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3619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26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Organizations must understand the behavior of their network by monitoring the performance metrics to ensure that the underlying system is functional</a:t>
            </a:r>
            <a:endParaRPr lang="en-US" alt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1632-405F-75BC-5A24-2AABCB5A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2" y="3106973"/>
            <a:ext cx="6984752" cy="332607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4F9968-9E74-6709-4383-41D208767AA3}"/>
              </a:ext>
            </a:extLst>
          </p:cNvPr>
          <p:cNvCxnSpPr/>
          <p:nvPr/>
        </p:nvCxnSpPr>
        <p:spPr>
          <a:xfrm>
            <a:off x="314632" y="6459783"/>
            <a:ext cx="61058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131DD7-CEBA-2282-2086-F0CBA949BA34}"/>
              </a:ext>
            </a:extLst>
          </p:cNvPr>
          <p:cNvSpPr txBox="1"/>
          <p:nvPr/>
        </p:nvSpPr>
        <p:spPr>
          <a:xfrm>
            <a:off x="228890" y="6445744"/>
            <a:ext cx="627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ESNet</a:t>
            </a:r>
            <a:r>
              <a:rPr lang="en-US" sz="1200" dirty="0"/>
              <a:t>, “</a:t>
            </a:r>
            <a:r>
              <a:rPr lang="en-US" sz="1200" i="1" dirty="0"/>
              <a:t>Monitoring end-to-end systems</a:t>
            </a:r>
            <a:r>
              <a:rPr lang="en-US" sz="1200" dirty="0"/>
              <a:t>”, [Online]. Available: https://tinyurl.com/4tppsccv</a:t>
            </a:r>
          </a:p>
        </p:txBody>
      </p:sp>
    </p:spTree>
    <p:extLst>
      <p:ext uri="{BB962C8B-B14F-4D97-AF65-F5344CB8AC3E}">
        <p14:creationId xmlns:p14="http://schemas.microsoft.com/office/powerpoint/2010/main" val="324863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36196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27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Network issues can have different sources and locations</a:t>
            </a:r>
          </a:p>
          <a:p>
            <a:pPr marL="228600" indent="-2286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Performing local testing will not find the cause of these problems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45923-E084-2618-EDE2-F5924FD4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65" y="2371723"/>
            <a:ext cx="8782050" cy="33051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34AF1C-ACAC-F1A4-4D5F-188CB49E0E14}"/>
              </a:ext>
            </a:extLst>
          </p:cNvPr>
          <p:cNvCxnSpPr/>
          <p:nvPr/>
        </p:nvCxnSpPr>
        <p:spPr>
          <a:xfrm>
            <a:off x="314632" y="6459783"/>
            <a:ext cx="61058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CDBB52-99F5-BBE8-5E9A-E3894E1A4066}"/>
              </a:ext>
            </a:extLst>
          </p:cNvPr>
          <p:cNvSpPr txBox="1"/>
          <p:nvPr/>
        </p:nvSpPr>
        <p:spPr>
          <a:xfrm>
            <a:off x="228890" y="6445744"/>
            <a:ext cx="627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ESNet</a:t>
            </a:r>
            <a:r>
              <a:rPr lang="en-US" sz="1200" dirty="0"/>
              <a:t>, “</a:t>
            </a:r>
            <a:r>
              <a:rPr lang="en-US" sz="1200" i="1" dirty="0"/>
              <a:t>Monitoring end-to-end systems</a:t>
            </a:r>
            <a:r>
              <a:rPr lang="en-US" sz="1200" dirty="0"/>
              <a:t>”, [Online]. Available: https://tinyurl.com/4tppsccv</a:t>
            </a:r>
          </a:p>
        </p:txBody>
      </p:sp>
    </p:spTree>
    <p:extLst>
      <p:ext uri="{BB962C8B-B14F-4D97-AF65-F5344CB8AC3E}">
        <p14:creationId xmlns:p14="http://schemas.microsoft.com/office/powerpoint/2010/main" val="3839372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Network Failures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465407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28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Soft failures affect basic connectivity functions (e.g., long delays, packet losses)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Some soft failures may only affect high bandwidth long RTT flows</a:t>
            </a: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TCP was intentionally designed to hide transmission errors from the user</a:t>
            </a: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Soft failures are difficult to detect and fix</a:t>
            </a: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They can be hidden for years and cause resource underutilization</a:t>
            </a:r>
          </a:p>
        </p:txBody>
      </p:sp>
    </p:spTree>
    <p:extLst>
      <p:ext uri="{BB962C8B-B14F-4D97-AF65-F5344CB8AC3E}">
        <p14:creationId xmlns:p14="http://schemas.microsoft.com/office/powerpoint/2010/main" val="311235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Network Failures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485178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29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On the other hand, hard failures are easier to detect and fix</a:t>
            </a:r>
          </a:p>
          <a:p>
            <a:pPr marL="288925" indent="-28892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These types of failures are easy to understand</a:t>
            </a:r>
          </a:p>
          <a:p>
            <a:pPr marL="517525" lvl="1" indent="-169863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 Fiber cut</a:t>
            </a:r>
          </a:p>
          <a:p>
            <a:pPr marL="517525" lvl="1" indent="-169863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 Power failure takes down routers</a:t>
            </a:r>
          </a:p>
          <a:p>
            <a:pPr marL="517525" lvl="1" indent="-169863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 Hardware malfunction</a:t>
            </a:r>
          </a:p>
          <a:p>
            <a:pPr marL="288925" indent="-2889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Classic monitoring systems are good at alerting hard failures</a:t>
            </a:r>
          </a:p>
          <a:p>
            <a:pPr marL="288925" indent="-28892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For example, the network operator visualizes an alert in the system’s dashboard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12155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on Science DMZs and Networking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1" y="1101587"/>
            <a:ext cx="10984850" cy="48005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sz="2400" dirty="0"/>
              <a:t>Goals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Understand the network elements required for high-performance data transfers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Describe the key elements of a Science DMZ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Measure the performance of different TCP congestion control algorithms on high-throughput high-latency networks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Describe the operation of </a:t>
            </a:r>
            <a:r>
              <a:rPr lang="en-US" dirty="0" err="1"/>
              <a:t>perfSONAR</a:t>
            </a:r>
            <a:r>
              <a:rPr lang="en-US" dirty="0"/>
              <a:t> and use </a:t>
            </a:r>
            <a:r>
              <a:rPr lang="en-US" dirty="0" err="1"/>
              <a:t>perfSONAR</a:t>
            </a:r>
            <a:r>
              <a:rPr lang="en-US" dirty="0"/>
              <a:t> GUI to configure tests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Use </a:t>
            </a:r>
            <a:r>
              <a:rPr lang="en-US" b="0" i="0" dirty="0" err="1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pScheduler’s</a:t>
            </a: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 command-line interface (CLI) to schedule tests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  <a:latin typeface="Roboto" panose="02000000000000000000" pitchFamily="2" charset="0"/>
              </a:rPr>
              <a:t>Visualize end-to-end performance using Grafana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Understand FABRIC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2"/>
            <a:ext cx="10305675" cy="12698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186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perfSONAR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7140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30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perfSONAR</a:t>
            </a:r>
            <a:r>
              <a:rPr lang="en-US" sz="2200" dirty="0"/>
              <a:t> is a network measurement tool designed to provide federated coverage of paths and help to achieve end-to-end usage expectations</a:t>
            </a:r>
          </a:p>
          <a:p>
            <a:pPr marL="228600" indent="-228600" algn="just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The tool facilitates diagnosing, visualizing, and troubleshooting network performance issues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perfSONAR</a:t>
            </a:r>
            <a:r>
              <a:rPr lang="en-US" sz="2200" dirty="0"/>
              <a:t> can collect metrics such as throughput, latency, and packet losses</a:t>
            </a:r>
            <a:endParaRPr lang="en-US" altLang="en-US" sz="22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07AAC-76C3-E3A0-752B-34C8A68E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263" y="3500241"/>
            <a:ext cx="5106973" cy="26825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3772CC-DB16-AE98-C978-F1A7055F7008}"/>
              </a:ext>
            </a:extLst>
          </p:cNvPr>
          <p:cNvCxnSpPr/>
          <p:nvPr/>
        </p:nvCxnSpPr>
        <p:spPr>
          <a:xfrm>
            <a:off x="314632" y="6459783"/>
            <a:ext cx="61058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E472EE-D855-0472-6B8C-E2F020FB5F9D}"/>
              </a:ext>
            </a:extLst>
          </p:cNvPr>
          <p:cNvSpPr txBox="1"/>
          <p:nvPr/>
        </p:nvSpPr>
        <p:spPr>
          <a:xfrm>
            <a:off x="228890" y="6445744"/>
            <a:ext cx="627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ESNet</a:t>
            </a:r>
            <a:r>
              <a:rPr lang="en-US" sz="1200" dirty="0"/>
              <a:t>, “</a:t>
            </a:r>
            <a:r>
              <a:rPr lang="en-US" sz="1200" i="1" dirty="0"/>
              <a:t>Monitoring end-to-end systems</a:t>
            </a:r>
            <a:r>
              <a:rPr lang="en-US" sz="1200" dirty="0"/>
              <a:t>”, [Online]. Available: https://tinyurl.com/4tppsccv</a:t>
            </a:r>
          </a:p>
        </p:txBody>
      </p:sp>
    </p:spTree>
    <p:extLst>
      <p:ext uri="{BB962C8B-B14F-4D97-AF65-F5344CB8AC3E}">
        <p14:creationId xmlns:p14="http://schemas.microsoft.com/office/powerpoint/2010/main" val="2275118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perfSONAR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072034"/>
            <a:ext cx="10984851" cy="4617565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 err="1"/>
              <a:t>perfSONAR</a:t>
            </a:r>
            <a:r>
              <a:rPr lang="en-US" altLang="en-US" sz="2200" dirty="0"/>
              <a:t> provides a set of resources to orchestrate regular tests using open-source tools such as ping, traceroute, iperf3, and others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5DCAE-476C-91B8-67A8-6CCF904C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97" y="2126250"/>
            <a:ext cx="5719233" cy="365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556984D7-5CF2-ECF5-F2B5-132DE22A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296" y="5808192"/>
            <a:ext cx="4284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/>
              <a:t>perfSONAR layers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F51441-CD5D-FFD4-FA34-2F24E0BB917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7140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22450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F76B0D1A-FC79-2288-4363-319A9D86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>
            <a:fillRect/>
          </a:stretch>
        </p:blipFill>
        <p:spPr bwMode="auto">
          <a:xfrm>
            <a:off x="597549" y="2112592"/>
            <a:ext cx="4357909" cy="410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perfSONAR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D2B38A-8A7D-54F7-DB0E-6EF3BEB0C33E}"/>
              </a:ext>
            </a:extLst>
          </p:cNvPr>
          <p:cNvSpPr txBox="1">
            <a:spLocks/>
          </p:cNvSpPr>
          <p:nvPr/>
        </p:nvSpPr>
        <p:spPr>
          <a:xfrm>
            <a:off x="597549" y="1072034"/>
            <a:ext cx="10984851" cy="4617565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 err="1"/>
              <a:t>perfSONAR</a:t>
            </a:r>
            <a:r>
              <a:rPr lang="en-US" altLang="en-US" sz="2200" dirty="0"/>
              <a:t> allows scheduling measurements, storage of data in uniform formats, and methods to retrieve data and generate visualizations</a:t>
            </a:r>
          </a:p>
          <a:p>
            <a:pPr algn="just"/>
            <a:endParaRPr lang="en-US" altLang="en-US" sz="20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9CDDF85-E554-92AA-71AE-ADF463FC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68" y="2731420"/>
            <a:ext cx="6057320" cy="28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DBC7C265-8DF8-97AC-29A1-629EEC255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25" y="6219611"/>
            <a:ext cx="4284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err="1"/>
              <a:t>perfSONAR</a:t>
            </a:r>
            <a:r>
              <a:rPr lang="en-US" altLang="en-US" sz="1600" dirty="0"/>
              <a:t> Toolkit GUI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556827B1-1E9B-717D-CB2D-EE2F6E925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411" y="5545375"/>
            <a:ext cx="4284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err="1"/>
              <a:t>perfSONAR</a:t>
            </a:r>
            <a:r>
              <a:rPr lang="en-US" altLang="en-US" sz="1600" dirty="0"/>
              <a:t> test results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0048EB-4423-85B3-587E-57B2D7C42E4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27140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03322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AFDADBB-5CB4-9E6A-A05A-06589059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21" y="2449457"/>
            <a:ext cx="4598937" cy="38297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4399"/>
            <a:ext cx="10984851" cy="4800599"/>
          </a:xfrm>
        </p:spPr>
        <p:txBody>
          <a:bodyPr>
            <a:normAutofit/>
          </a:bodyPr>
          <a:lstStyle/>
          <a:p>
            <a:pPr marL="573582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867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33</a:t>
            </a:fld>
            <a:endParaRPr lang="en-US" sz="1867" dirty="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51" y="2"/>
            <a:ext cx="11799349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"/>
              </a:rPr>
              <a:t>Getting Started with </a:t>
            </a:r>
            <a:r>
              <a:rPr lang="en-US" sz="4000" dirty="0" err="1">
                <a:latin typeface="Calibri "/>
              </a:rPr>
              <a:t>perfSONAR</a:t>
            </a:r>
            <a:endParaRPr lang="en-US" sz="4000" dirty="0">
              <a:latin typeface="Calibri 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392649" y="889000"/>
            <a:ext cx="666305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392650" y="1033003"/>
            <a:ext cx="111897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2BDFCAD-1AE9-5A5A-3EEB-6678245D12DE}"/>
              </a:ext>
            </a:extLst>
          </p:cNvPr>
          <p:cNvSpPr txBox="1">
            <a:spLocks/>
          </p:cNvSpPr>
          <p:nvPr/>
        </p:nvSpPr>
        <p:spPr>
          <a:xfrm>
            <a:off x="597549" y="126238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902B4E-2834-FD09-0906-1F1B0E45F222}"/>
              </a:ext>
            </a:extLst>
          </p:cNvPr>
          <p:cNvCxnSpPr>
            <a:cxnSpLocks/>
          </p:cNvCxnSpPr>
          <p:nvPr/>
        </p:nvCxnSpPr>
        <p:spPr>
          <a:xfrm flipH="1">
            <a:off x="831082" y="5988677"/>
            <a:ext cx="407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FE7ECB-15EF-2BDB-725A-4CFEA6627D72}"/>
              </a:ext>
            </a:extLst>
          </p:cNvPr>
          <p:cNvSpPr txBox="1"/>
          <p:nvPr/>
        </p:nvSpPr>
        <p:spPr>
          <a:xfrm>
            <a:off x="1907299" y="2841110"/>
            <a:ext cx="3680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perfSONAR Toolkit + Central Management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6FD1F6-C1FA-45D1-7442-369EEAB7E113}"/>
              </a:ext>
            </a:extLst>
          </p:cNvPr>
          <p:cNvCxnSpPr>
            <a:cxnSpLocks/>
          </p:cNvCxnSpPr>
          <p:nvPr/>
        </p:nvCxnSpPr>
        <p:spPr>
          <a:xfrm flipV="1">
            <a:off x="3732107" y="3165711"/>
            <a:ext cx="0" cy="318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C00313-3E66-6427-48A0-05A5861E46FB}"/>
              </a:ext>
            </a:extLst>
          </p:cNvPr>
          <p:cNvSpPr txBox="1"/>
          <p:nvPr/>
        </p:nvSpPr>
        <p:spPr>
          <a:xfrm>
            <a:off x="1902870" y="6453328"/>
            <a:ext cx="2321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perfSONAR Toolkit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2F94B5-2B3B-4159-ECD4-E68445B0043D}"/>
              </a:ext>
            </a:extLst>
          </p:cNvPr>
          <p:cNvSpPr txBox="1"/>
          <p:nvPr/>
        </p:nvSpPr>
        <p:spPr>
          <a:xfrm>
            <a:off x="183641" y="5804011"/>
            <a:ext cx="876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PWA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17E4BA-EF2D-889B-E684-ED442B0CB5C2}"/>
              </a:ext>
            </a:extLst>
          </p:cNvPr>
          <p:cNvCxnSpPr>
            <a:cxnSpLocks/>
          </p:cNvCxnSpPr>
          <p:nvPr/>
        </p:nvCxnSpPr>
        <p:spPr>
          <a:xfrm>
            <a:off x="1710267" y="6188729"/>
            <a:ext cx="480907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EAE6B0-80C7-9BD5-33BD-BB33AC670635}"/>
              </a:ext>
            </a:extLst>
          </p:cNvPr>
          <p:cNvCxnSpPr>
            <a:cxnSpLocks/>
          </p:cNvCxnSpPr>
          <p:nvPr/>
        </p:nvCxnSpPr>
        <p:spPr>
          <a:xfrm flipH="1">
            <a:off x="3937424" y="6242254"/>
            <a:ext cx="516043" cy="315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EF19C690-6FE2-41E1-B172-9B01F554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53" y="2658308"/>
            <a:ext cx="6060017" cy="37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A00C0C1A-DC82-AD64-B1C0-72787DBD1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645" y="6445042"/>
            <a:ext cx="4284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/>
              <a:t>perfSONAR installation options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0C22D8-D80A-DCD5-E97D-1A4C0CD9E425}"/>
              </a:ext>
            </a:extLst>
          </p:cNvPr>
          <p:cNvSpPr txBox="1">
            <a:spLocks/>
          </p:cNvSpPr>
          <p:nvPr/>
        </p:nvSpPr>
        <p:spPr>
          <a:xfrm>
            <a:off x="597549" y="1072034"/>
            <a:ext cx="10984851" cy="4617565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The CI-Lab at the University of South Carolina (USC) developed a set of hands-on labs that navigate through the components of </a:t>
            </a:r>
            <a:r>
              <a:rPr lang="en-US" altLang="en-US" sz="2200" dirty="0" err="1"/>
              <a:t>perfSONAR</a:t>
            </a:r>
            <a:endParaRPr lang="en-US" altLang="en-US" sz="2200" dirty="0"/>
          </a:p>
          <a:p>
            <a:pPr marL="168275" indent="-168275" algn="just">
              <a:spcBef>
                <a:spcPts val="600"/>
              </a:spcBef>
              <a:spcAft>
                <a:spcPts val="0"/>
              </a:spcAft>
            </a:pPr>
            <a:endParaRPr lang="en-US" altLang="en-US" sz="22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82909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4399"/>
            <a:ext cx="10984851" cy="4800599"/>
          </a:xfrm>
        </p:spPr>
        <p:txBody>
          <a:bodyPr>
            <a:normAutofit/>
          </a:bodyPr>
          <a:lstStyle/>
          <a:p>
            <a:pPr marL="573582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867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34</a:t>
            </a:fld>
            <a:endParaRPr lang="en-US" sz="1867" dirty="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51" y="2"/>
            <a:ext cx="11799349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"/>
              </a:rPr>
              <a:t>Useful Resources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392649" y="889000"/>
            <a:ext cx="367576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392650" y="1033003"/>
            <a:ext cx="111897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3E1D79-A20C-CB05-F47C-8B7F078696C3}"/>
              </a:ext>
            </a:extLst>
          </p:cNvPr>
          <p:cNvSpPr txBox="1">
            <a:spLocks/>
          </p:cNvSpPr>
          <p:nvPr/>
        </p:nvSpPr>
        <p:spPr>
          <a:xfrm>
            <a:off x="597549" y="1072034"/>
            <a:ext cx="10984851" cy="4617565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 </a:t>
            </a:r>
            <a:r>
              <a:rPr lang="en-US" sz="2000" dirty="0">
                <a:latin typeface="+mn-lt"/>
              </a:rPr>
              <a:t> </a:t>
            </a:r>
            <a:r>
              <a:rPr lang="en-US" sz="2200" dirty="0" err="1"/>
              <a:t>perfSONAR</a:t>
            </a:r>
            <a:r>
              <a:rPr lang="en-US" sz="2200" dirty="0"/>
              <a:t> official website</a:t>
            </a:r>
          </a:p>
          <a:p>
            <a:pPr marL="396875" lvl="1" indent="-2460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1800" dirty="0"/>
              <a:t>URL: https://</a:t>
            </a:r>
            <a:r>
              <a:rPr lang="en-US" sz="1800" dirty="0" err="1"/>
              <a:t>www.perfsonar.net</a:t>
            </a:r>
            <a:r>
              <a:rPr lang="en-US" sz="1800" dirty="0"/>
              <a:t>/</a:t>
            </a:r>
            <a:r>
              <a:rPr lang="en-US" sz="1800" dirty="0" err="1"/>
              <a:t>gtk_whatis.html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 </a:t>
            </a:r>
            <a:r>
              <a:rPr lang="en-US" sz="2200" dirty="0" err="1"/>
              <a:t>perfSONAR</a:t>
            </a:r>
            <a:r>
              <a:rPr lang="en-US" sz="2200" dirty="0"/>
              <a:t> documentation</a:t>
            </a:r>
          </a:p>
          <a:p>
            <a:pPr marL="396875" lvl="1" indent="-2460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URL: https://</a:t>
            </a:r>
            <a:r>
              <a:rPr lang="en-US" sz="1800" dirty="0" err="1"/>
              <a:t>docs.perfsonar.net</a:t>
            </a:r>
            <a:r>
              <a:rPr lang="en-US" sz="1800" dirty="0"/>
              <a:t>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 </a:t>
            </a:r>
            <a:r>
              <a:rPr lang="en-US" sz="2200" dirty="0" err="1"/>
              <a:t>ESNet</a:t>
            </a:r>
            <a:r>
              <a:rPr lang="en-US" sz="2200" dirty="0"/>
              <a:t> website</a:t>
            </a:r>
          </a:p>
          <a:p>
            <a:pPr marL="396875" lvl="1" indent="-246063"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7663" algn="l"/>
              </a:tabLst>
            </a:pPr>
            <a:r>
              <a:rPr lang="en-US" sz="1800" dirty="0"/>
              <a:t>URL: https://</a:t>
            </a:r>
            <a:r>
              <a:rPr lang="en-US" sz="1800" dirty="0" err="1"/>
              <a:t>www.es.net</a:t>
            </a:r>
            <a:r>
              <a:rPr lang="en-US" sz="1800" dirty="0"/>
              <a:t>/network-r-and-d/</a:t>
            </a:r>
            <a:r>
              <a:rPr lang="en-US" sz="1800" dirty="0" err="1"/>
              <a:t>perfsonar</a:t>
            </a:r>
            <a:r>
              <a:rPr lang="en-US" sz="1800" dirty="0"/>
              <a:t>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2286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The CI-Lab website</a:t>
            </a:r>
          </a:p>
          <a:p>
            <a:pPr marL="396875" lvl="1" indent="-246063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URL: http://</a:t>
            </a:r>
            <a:r>
              <a:rPr lang="en-US" altLang="en-US" sz="1800" dirty="0" err="1"/>
              <a:t>ce.sc.edu</a:t>
            </a:r>
            <a:r>
              <a:rPr lang="en-US" altLang="en-US" sz="1800" dirty="0"/>
              <a:t>/</a:t>
            </a:r>
            <a:r>
              <a:rPr lang="en-US" altLang="en-US" sz="1800" dirty="0" err="1"/>
              <a:t>cyberinfra</a:t>
            </a:r>
            <a:r>
              <a:rPr lang="en-US" altLang="en-US" sz="1800" dirty="0"/>
              <a:t>/</a:t>
            </a:r>
            <a:r>
              <a:rPr lang="en-US" altLang="en-US" sz="1800" dirty="0" err="1"/>
              <a:t>cybertraining.html</a:t>
            </a:r>
            <a:endParaRPr lang="en-US" alt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6099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E87EC-09E5-FD9E-BDF5-6D5A3E005430}"/>
              </a:ext>
            </a:extLst>
          </p:cNvPr>
          <p:cNvSpPr/>
          <p:nvPr/>
        </p:nvSpPr>
        <p:spPr>
          <a:xfrm>
            <a:off x="1987826" y="1421296"/>
            <a:ext cx="8716658" cy="38066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FABRIC</a:t>
            </a:r>
          </a:p>
        </p:txBody>
      </p:sp>
    </p:spTree>
    <p:extLst>
      <p:ext uri="{BB962C8B-B14F-4D97-AF65-F5344CB8AC3E}">
        <p14:creationId xmlns:p14="http://schemas.microsoft.com/office/powerpoint/2010/main" val="388939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Testbed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36979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36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134220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FABRIC is an NSF-funded international infrastructure for at-scale experimentation and research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Areas include networking, cyber, distributed computing, storage, 5G, ML, etc.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Equipment is located at commercial collocation spaces, U.S. national labs, and campuses – 29 FABRIC sites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247D5-AE4B-2375-30BF-D7A702CD0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510" y="3203892"/>
            <a:ext cx="5190518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61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Cybertraining on FABRIC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549517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37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1184546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FABRIC is a real network with physical propagation delays and high-speed links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With its integrated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JupyterHub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it can be ideal for cybertraining: 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P4 programmable switches/NICs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High-speed networks (SDMZ)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PerfSONAR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Measurement and telemetry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Cybersecurity (Zeek, Suricata, etc.)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Etc.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F46693-796B-333B-56C1-2A9E03C8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141" y="2182461"/>
            <a:ext cx="5953956" cy="427732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68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Cybertraining on FABRIC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549517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38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1184546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FABRIC is a real network with physical propagation delays and high-speed links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With its integrated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JupyterHub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it can be ideal for cybertraining: 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P4 programmable switches/NICs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High-speed networks (SDMZ)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PerfSONAR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Measurement and telemetry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Cybersecurity (Zeek, Suricata, etc.)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Etc.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B9F5AD-B4F7-3672-F063-2721238A5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946" y="2045338"/>
            <a:ext cx="5896380" cy="455126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207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200" dirty="0"/>
              <a:t>Each lab starts with a section </a:t>
            </a:r>
            <a:r>
              <a:rPr lang="en-US" altLang="en-US" sz="2200" i="1" dirty="0"/>
              <a:t>Overview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Objectives 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Lab topology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Roadmap: organization of the lab</a:t>
            </a:r>
          </a:p>
          <a:p>
            <a:pPr algn="just"/>
            <a:r>
              <a:rPr lang="en-US" altLang="en-US" sz="2200" i="1" dirty="0"/>
              <a:t>Part 1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Background information of the topic being covered 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Section 1 is optional (i.e., the reader can skip this section and move to lab directions)</a:t>
            </a:r>
          </a:p>
          <a:p>
            <a:pPr algn="just"/>
            <a:r>
              <a:rPr lang="en-US" altLang="en-US" sz="2200" i="1" dirty="0"/>
              <a:t>Part 2… n</a:t>
            </a:r>
          </a:p>
          <a:p>
            <a:pPr marL="768331" lvl="1" indent="-402157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Step-by-step directions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2"/>
            <a:ext cx="51631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39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67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on Science DMZs and Networking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1" y="1101587"/>
            <a:ext cx="10984850" cy="48005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sz="2400" dirty="0"/>
              <a:t>Intended Audience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IT professionals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CI Engineers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High-Performance computing specialists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Research systems administrators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Security professionals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  <a:latin typeface="Roboto" panose="02000000000000000000" pitchFamily="2" charset="0"/>
              </a:rPr>
              <a:t>IT educators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C353B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>
                <a:solidFill>
                  <a:srgbClr val="2C353B"/>
                </a:solidFill>
                <a:latin typeface="Roboto" panose="02000000000000000000" pitchFamily="2" charset="0"/>
              </a:rPr>
              <a:t>Pre-requisites 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Basic knowledge of computer networks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2"/>
            <a:ext cx="10305675" cy="12698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4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015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 on P4 Programmable Data Planes over FABRIC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101036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40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1184546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following labs have been developed: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Lab 1 – Preparing the Environment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Lab 2 – P4 Program Building Blocks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Lab 3 – Parser Implementation 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Lab 4 – Introduction to Match-action Tables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Lab 5 – Populating Match-action Tables from the Control Plane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Lab 6 – Checksum Calculation and Packet </a:t>
            </a:r>
            <a:r>
              <a:rPr lang="en-US" sz="21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Deparsing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Lab 7 – Fine-grained Queue Measurement</a:t>
            </a: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62356" lvl="1" indent="-342900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48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Upcoming Lab Libraries over FABRIC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00822" y="876301"/>
            <a:ext cx="795459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41</a:t>
            </a:fld>
            <a:endParaRPr lang="en-US" sz="1051">
              <a:solidFill>
                <a:srgbClr val="FFFFFF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1" y="1028701"/>
            <a:ext cx="10606477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Advanced P4 Programmable Data Planes: Applications, Stateful Elements, and Custom Packet Processing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Writing Cybersecurity Applications on P4 Programmable Data Planes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PerfSONAR 5 (</a:t>
            </a:r>
            <a:r>
              <a:rPr lang="en-US" sz="21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perfSONAR’s</a:t>
            </a: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components, Measurements with Grafana Dashboard)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 Speed Networks (TCP Congestion Control, Buffer Size, BDP, TCP Fairness, etc.)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Software-defined Networking and Open </a:t>
            </a:r>
            <a:r>
              <a:rPr lang="en-US" sz="21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vSwitch</a:t>
            </a: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(OVS)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Introduction to </a:t>
            </a:r>
            <a:r>
              <a:rPr lang="en-US" sz="21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SmartNICs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0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27187"/>
            <a:ext cx="1098485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Science and engineering applications are generating data at an unprecedented rate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Instruments produce hundreds of terabytes in short time periods (“big science data”)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Data must be typically transferred across high-bandwidth high-latency Wide Area Networks (WANs)</a:t>
            </a:r>
            <a:endParaRPr lang="en-US" i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Motivation for a High-Speed Science Architecture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28493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5809BEA-A918-D50C-362F-A97A321B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87" y="3485154"/>
            <a:ext cx="6106883" cy="2734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FA4913-9872-2B5C-4100-9EB2C49A9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442" y="3221788"/>
            <a:ext cx="4560182" cy="3149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252247-45D0-9B52-BD36-5F1FDE2F9D4A}"/>
              </a:ext>
            </a:extLst>
          </p:cNvPr>
          <p:cNvCxnSpPr>
            <a:cxnSpLocks/>
          </p:cNvCxnSpPr>
          <p:nvPr/>
        </p:nvCxnSpPr>
        <p:spPr>
          <a:xfrm>
            <a:off x="597552" y="6458073"/>
            <a:ext cx="8963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67FE75-404E-9B37-FB6C-C1FFE603E56D}"/>
              </a:ext>
            </a:extLst>
          </p:cNvPr>
          <p:cNvSpPr txBox="1"/>
          <p:nvPr/>
        </p:nvSpPr>
        <p:spPr>
          <a:xfrm>
            <a:off x="493888" y="6458073"/>
            <a:ext cx="12635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The Energy Science Network (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ESnet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) is the backbone connecting U.S. national laboratories and research centers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39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479741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Security appliances (IPS, firewalls, etc.) are CPU-intensive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Inability of small-buffer routers/switches to absorb traffic bursts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End devices incapable of sending/receiving data at high rates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Lack of data transfer applications to exploit available bandwidth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Many of the issues above relate to TCP</a:t>
            </a:r>
            <a:endParaRPr lang="en-US" i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Enterprise Network Limitations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5957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4B405E-A06B-F4C5-2AE1-FAE0B9CFD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157" y="1181100"/>
            <a:ext cx="6147955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Effect of packet loss and latency on TCP throughput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Enterprise Network Limitations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5957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73BBE9A-3528-D292-D01B-38F4BEFC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133" y="1658896"/>
            <a:ext cx="6769376" cy="38450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FCA0D5-904E-DA19-AF13-191794CB771C}"/>
              </a:ext>
            </a:extLst>
          </p:cNvPr>
          <p:cNvCxnSpPr>
            <a:cxnSpLocks/>
          </p:cNvCxnSpPr>
          <p:nvPr/>
        </p:nvCxnSpPr>
        <p:spPr>
          <a:xfrm>
            <a:off x="597552" y="6214233"/>
            <a:ext cx="9948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365195-649D-FB4A-99FA-2FB8B491FFE6}"/>
              </a:ext>
            </a:extLst>
          </p:cNvPr>
          <p:cNvSpPr txBox="1"/>
          <p:nvPr/>
        </p:nvSpPr>
        <p:spPr>
          <a:xfrm>
            <a:off x="493889" y="6214233"/>
            <a:ext cx="10661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E. Dart, L.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Rotman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B. Tierney, M. Hester, J.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Zurawski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“The science </a:t>
            </a:r>
            <a:r>
              <a:rPr lang="en-US" sz="1400" b="0" i="0" dirty="0" err="1">
                <a:solidFill>
                  <a:srgbClr val="292934"/>
                </a:solidFill>
                <a:effectLst/>
                <a:latin typeface="ArialMT"/>
              </a:rPr>
              <a:t>dmz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: a network design pattern for data-intensive science,” </a:t>
            </a:r>
            <a:r>
              <a:rPr lang="en-US" sz="1400" b="0" i="1" dirty="0">
                <a:solidFill>
                  <a:srgbClr val="292934"/>
                </a:solidFill>
                <a:effectLst/>
                <a:latin typeface="ArialMT"/>
              </a:rPr>
              <a:t>International Conference on High Performance Computing, Networking, Storage and Analysis</a:t>
            </a:r>
            <a:r>
              <a:rPr lang="en-US" sz="1400" b="0" i="0" dirty="0">
                <a:solidFill>
                  <a:srgbClr val="292934"/>
                </a:solidFill>
                <a:effectLst/>
                <a:latin typeface="ArialMT"/>
              </a:rPr>
              <a:t>, Nov. 2013.</a:t>
            </a:r>
            <a:endParaRPr lang="en-US" sz="14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2C350-AEC2-4226-34FD-34A118DAA44C}"/>
              </a:ext>
            </a:extLst>
          </p:cNvPr>
          <p:cNvSpPr txBox="1"/>
          <p:nvPr/>
        </p:nvSpPr>
        <p:spPr>
          <a:xfrm>
            <a:off x="772185" y="1649513"/>
            <a:ext cx="457423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transfer between two devices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Gbps network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Throughput as a function of the distance (milliseconds) between the two devices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without (purple curve) and with packet loss (1/22,000 packet loss 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0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Science DMZ is a network designed for big science data</a:t>
            </a:r>
          </a:p>
          <a:p>
            <a:pPr marL="292100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Main elements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High throughput, friction free WAN paths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 Transfer Nodes (DTNs)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End-to-end monitoring = </a:t>
            </a:r>
            <a:r>
              <a:rPr lang="en-US" dirty="0" err="1"/>
              <a:t>perfSONAR</a:t>
            </a:r>
            <a:endParaRPr lang="en-US" dirty="0"/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Security tailored for high speeds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Science DMZ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67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9E27C-CEAA-26A2-1B3E-C69D8B03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85" y="1660282"/>
            <a:ext cx="4610965" cy="37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5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558130" cy="4800599"/>
          </a:xfrm>
        </p:spPr>
        <p:txBody>
          <a:bodyPr/>
          <a:lstStyle/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Science DMZ is a network designed for big science data</a:t>
            </a:r>
          </a:p>
          <a:p>
            <a:pPr marL="292100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Main elements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High throughput, friction free WAN paths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 Transfer Nodes (DTNs)</a:t>
            </a:r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End-to-end monitoring = </a:t>
            </a:r>
            <a:r>
              <a:rPr lang="en-US" dirty="0" err="1"/>
              <a:t>perfSONAR</a:t>
            </a:r>
            <a:endParaRPr lang="en-US" dirty="0"/>
          </a:p>
          <a:p>
            <a:pPr marL="584708" lvl="1" indent="-2921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Security tailored for high speeds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/>
          <a:p>
            <a:r>
              <a:rPr lang="en-US" dirty="0"/>
              <a:t>Science DMZ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6745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2F35EF-B880-642C-6950-4E3F45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9E27C-CEAA-26A2-1B3E-C69D8B03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85" y="1660282"/>
            <a:ext cx="4610965" cy="3769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4D014-3874-3752-B79A-482B6CA7A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80" y="4188268"/>
            <a:ext cx="5170598" cy="22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0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13666</TotalTime>
  <Words>2051</Words>
  <Application>Microsoft Office PowerPoint</Application>
  <PresentationFormat>Widescreen</PresentationFormat>
  <Paragraphs>340</Paragraphs>
  <Slides>41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ArialMT</vt:lpstr>
      <vt:lpstr>Calibri</vt:lpstr>
      <vt:lpstr>Calibri </vt:lpstr>
      <vt:lpstr>Calibri Light</vt:lpstr>
      <vt:lpstr>Roboto</vt:lpstr>
      <vt:lpstr>Wingdings</vt:lpstr>
      <vt:lpstr>1_Retrospect</vt:lpstr>
      <vt:lpstr>PowerPoint Presentation</vt:lpstr>
      <vt:lpstr>Tutorial on Science DMZs and Networking for All</vt:lpstr>
      <vt:lpstr>Tutorial on Science DMZs and Networking for All</vt:lpstr>
      <vt:lpstr>Tutorial on Science DMZs and Networking for All</vt:lpstr>
      <vt:lpstr>Motivation for a High-Speed Science Architecture</vt:lpstr>
      <vt:lpstr>Enterprise Network Limitations</vt:lpstr>
      <vt:lpstr>Enterprise Network Limitations</vt:lpstr>
      <vt:lpstr>Science DMZ</vt:lpstr>
      <vt:lpstr>Science DMZ</vt:lpstr>
      <vt:lpstr>Science DMZ</vt:lpstr>
      <vt:lpstr>PowerPoint Presentation</vt:lpstr>
      <vt:lpstr>TCP Traditional Congestion Control</vt:lpstr>
      <vt:lpstr>TCP Traditional Congestion Control</vt:lpstr>
      <vt:lpstr>TCP Traditional Congestion Control</vt:lpstr>
      <vt:lpstr>BBR: Model-based CC</vt:lpstr>
      <vt:lpstr>BBR: Model-based CC</vt:lpstr>
      <vt:lpstr>Parallel Streams</vt:lpstr>
      <vt:lpstr>Parallel Streams</vt:lpstr>
      <vt:lpstr>Advantages of Parallel Streams</vt:lpstr>
      <vt:lpstr>Advantages of Parallel Streams</vt:lpstr>
      <vt:lpstr>Maximum Segment Size (MSS)</vt:lpstr>
      <vt:lpstr>Advantages of Large MSS</vt:lpstr>
      <vt:lpstr>TCP Buffer Size</vt:lpstr>
      <vt:lpstr>PowerPoint Presentation</vt:lpstr>
      <vt:lpstr>Motivation</vt:lpstr>
      <vt:lpstr>Motivation</vt:lpstr>
      <vt:lpstr>Motivation</vt:lpstr>
      <vt:lpstr>Soft Network Failures</vt:lpstr>
      <vt:lpstr>Hard Network Failures</vt:lpstr>
      <vt:lpstr>perfSONAR</vt:lpstr>
      <vt:lpstr>perfSONAR</vt:lpstr>
      <vt:lpstr>perfSONAR</vt:lpstr>
      <vt:lpstr>Getting Started with perfSONAR</vt:lpstr>
      <vt:lpstr>Useful Resources</vt:lpstr>
      <vt:lpstr>PowerPoint Presentation</vt:lpstr>
      <vt:lpstr>FABRIC Testbed</vt:lpstr>
      <vt:lpstr>Cybertraining on FABRIC</vt:lpstr>
      <vt:lpstr>Cybertraining on FABRIC</vt:lpstr>
      <vt:lpstr>Organization of the labs</vt:lpstr>
      <vt:lpstr>Labs on P4 Programmable Data Planes over FABRIC</vt:lpstr>
      <vt:lpstr>Upcoming Lab Libraries over FABRIC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207</cp:revision>
  <dcterms:created xsi:type="dcterms:W3CDTF">2020-04-03T21:33:21Z</dcterms:created>
  <dcterms:modified xsi:type="dcterms:W3CDTF">2023-07-27T18:55:02Z</dcterms:modified>
</cp:coreProperties>
</file>