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handoutMasterIdLst>
    <p:handoutMasterId r:id="rId26"/>
  </p:handoutMasterIdLst>
  <p:sldIdLst>
    <p:sldId id="365" r:id="rId2"/>
    <p:sldId id="316" r:id="rId3"/>
    <p:sldId id="407" r:id="rId4"/>
    <p:sldId id="409" r:id="rId5"/>
    <p:sldId id="410" r:id="rId6"/>
    <p:sldId id="411" r:id="rId7"/>
    <p:sldId id="412" r:id="rId8"/>
    <p:sldId id="413" r:id="rId9"/>
    <p:sldId id="414" r:id="rId10"/>
    <p:sldId id="380" r:id="rId11"/>
    <p:sldId id="381" r:id="rId12"/>
    <p:sldId id="382" r:id="rId13"/>
    <p:sldId id="415" r:id="rId14"/>
    <p:sldId id="383" r:id="rId15"/>
    <p:sldId id="416" r:id="rId16"/>
    <p:sldId id="417" r:id="rId17"/>
    <p:sldId id="418" r:id="rId18"/>
    <p:sldId id="419" r:id="rId19"/>
    <p:sldId id="421" r:id="rId20"/>
    <p:sldId id="422" r:id="rId21"/>
    <p:sldId id="395" r:id="rId22"/>
    <p:sldId id="423" r:id="rId23"/>
    <p:sldId id="42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3C5"/>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B2561-DF4E-4304-9227-D24D787F2FED}" v="41" dt="2022-02-02T02:39:28.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75540" autoAdjust="0"/>
  </p:normalViewPr>
  <p:slideViewPr>
    <p:cSldViewPr snapToGrid="0" snapToObjects="1">
      <p:cViewPr varScale="1">
        <p:scale>
          <a:sx n="53" d="100"/>
          <a:sy n="53" d="100"/>
        </p:scale>
        <p:origin x="101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2" d="100"/>
          <a:sy n="62" d="100"/>
        </p:scale>
        <p:origin x="229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chigno Benitez, Jorge" userId="e8c2d0ca-3c76-40b7-b803-52729ce5e219" providerId="ADAL" clId="{DDAB2561-DF4E-4304-9227-D24D787F2FED}"/>
    <pc:docChg chg="undo redo custSel addSld delSld modSld sldOrd">
      <pc:chgData name="Crichigno Benitez, Jorge" userId="e8c2d0ca-3c76-40b7-b803-52729ce5e219" providerId="ADAL" clId="{DDAB2561-DF4E-4304-9227-D24D787F2FED}" dt="2022-02-07T15:07:28.878" v="3438" actId="20577"/>
      <pc:docMkLst>
        <pc:docMk/>
      </pc:docMkLst>
      <pc:sldChg chg="modSp mod">
        <pc:chgData name="Crichigno Benitez, Jorge" userId="e8c2d0ca-3c76-40b7-b803-52729ce5e219" providerId="ADAL" clId="{DDAB2561-DF4E-4304-9227-D24D787F2FED}" dt="2022-01-31T15:25:41.036" v="505" actId="5793"/>
        <pc:sldMkLst>
          <pc:docMk/>
          <pc:sldMk cId="708882953" sldId="316"/>
        </pc:sldMkLst>
        <pc:spChg chg="mod">
          <ac:chgData name="Crichigno Benitez, Jorge" userId="e8c2d0ca-3c76-40b7-b803-52729ce5e219" providerId="ADAL" clId="{DDAB2561-DF4E-4304-9227-D24D787F2FED}" dt="2022-01-31T15:25:41.036" v="505" actId="5793"/>
          <ac:spMkLst>
            <pc:docMk/>
            <pc:sldMk cId="708882953" sldId="316"/>
            <ac:spMk id="3" creationId="{4BC348B2-A502-4478-977C-9683494609FC}"/>
          </ac:spMkLst>
        </pc:spChg>
      </pc:sldChg>
      <pc:sldChg chg="addSp delSp modSp mod modNotesTx">
        <pc:chgData name="Crichigno Benitez, Jorge" userId="e8c2d0ca-3c76-40b7-b803-52729ce5e219" providerId="ADAL" clId="{DDAB2561-DF4E-4304-9227-D24D787F2FED}" dt="2022-02-02T02:12:19.580" v="3330"/>
        <pc:sldMkLst>
          <pc:docMk/>
          <pc:sldMk cId="2271946731" sldId="380"/>
        </pc:sldMkLst>
        <pc:spChg chg="del">
          <ac:chgData name="Crichigno Benitez, Jorge" userId="e8c2d0ca-3c76-40b7-b803-52729ce5e219" providerId="ADAL" clId="{DDAB2561-DF4E-4304-9227-D24D787F2FED}" dt="2022-02-02T01:56:32.174" v="3321" actId="478"/>
          <ac:spMkLst>
            <pc:docMk/>
            <pc:sldMk cId="2271946731" sldId="380"/>
            <ac:spMk id="21" creationId="{62DD5FFD-D079-4799-8EDC-1594D3868CDC}"/>
          </ac:spMkLst>
        </pc:spChg>
        <pc:spChg chg="add del mod">
          <ac:chgData name="Crichigno Benitez, Jorge" userId="e8c2d0ca-3c76-40b7-b803-52729ce5e219" providerId="ADAL" clId="{DDAB2561-DF4E-4304-9227-D24D787F2FED}" dt="2022-01-31T21:13:38.208" v="2792" actId="478"/>
          <ac:spMkLst>
            <pc:docMk/>
            <pc:sldMk cId="2271946731" sldId="380"/>
            <ac:spMk id="27" creationId="{FE2103A2-B891-4DE2-A36D-F6FF4D523B87}"/>
          </ac:spMkLst>
        </pc:spChg>
        <pc:spChg chg="add mod">
          <ac:chgData name="Crichigno Benitez, Jorge" userId="e8c2d0ca-3c76-40b7-b803-52729ce5e219" providerId="ADAL" clId="{DDAB2561-DF4E-4304-9227-D24D787F2FED}" dt="2022-01-31T21:18:13.818" v="2894"/>
          <ac:spMkLst>
            <pc:docMk/>
            <pc:sldMk cId="2271946731" sldId="380"/>
            <ac:spMk id="28" creationId="{6AB73BAF-2507-42F4-B392-8C1238BB07D5}"/>
          </ac:spMkLst>
        </pc:spChg>
        <pc:spChg chg="add mod">
          <ac:chgData name="Crichigno Benitez, Jorge" userId="e8c2d0ca-3c76-40b7-b803-52729ce5e219" providerId="ADAL" clId="{DDAB2561-DF4E-4304-9227-D24D787F2FED}" dt="2022-02-02T01:56:38.800" v="3323" actId="1076"/>
          <ac:spMkLst>
            <pc:docMk/>
            <pc:sldMk cId="2271946731" sldId="380"/>
            <ac:spMk id="29" creationId="{0F986BFC-6ED2-4257-AC8C-6D365065DB18}"/>
          </ac:spMkLst>
        </pc:spChg>
        <pc:picChg chg="del">
          <ac:chgData name="Crichigno Benitez, Jorge" userId="e8c2d0ca-3c76-40b7-b803-52729ce5e219" providerId="ADAL" clId="{DDAB2561-DF4E-4304-9227-D24D787F2FED}" dt="2022-02-02T01:56:30.612" v="3320" actId="478"/>
          <ac:picMkLst>
            <pc:docMk/>
            <pc:sldMk cId="2271946731" sldId="380"/>
            <ac:picMk id="13" creationId="{481F7275-BD0A-453A-838E-32C07D43980C}"/>
          </ac:picMkLst>
        </pc:picChg>
        <pc:picChg chg="add mod">
          <ac:chgData name="Crichigno Benitez, Jorge" userId="e8c2d0ca-3c76-40b7-b803-52729ce5e219" providerId="ADAL" clId="{DDAB2561-DF4E-4304-9227-D24D787F2FED}" dt="2022-02-02T01:56:47.191" v="3326" actId="1076"/>
          <ac:picMkLst>
            <pc:docMk/>
            <pc:sldMk cId="2271946731" sldId="380"/>
            <ac:picMk id="27" creationId="{71EC6881-2E45-45E3-8470-C41B4CD1F5B5}"/>
          </ac:picMkLst>
        </pc:picChg>
      </pc:sldChg>
      <pc:sldChg chg="addSp delSp modSp mod modNotesTx">
        <pc:chgData name="Crichigno Benitez, Jorge" userId="e8c2d0ca-3c76-40b7-b803-52729ce5e219" providerId="ADAL" clId="{DDAB2561-DF4E-4304-9227-D24D787F2FED}" dt="2022-02-02T02:34:26.094" v="3341" actId="1076"/>
        <pc:sldMkLst>
          <pc:docMk/>
          <pc:sldMk cId="1902289163" sldId="381"/>
        </pc:sldMkLst>
        <pc:spChg chg="del">
          <ac:chgData name="Crichigno Benitez, Jorge" userId="e8c2d0ca-3c76-40b7-b803-52729ce5e219" providerId="ADAL" clId="{DDAB2561-DF4E-4304-9227-D24D787F2FED}" dt="2022-02-02T02:34:21.572" v="3339" actId="478"/>
          <ac:spMkLst>
            <pc:docMk/>
            <pc:sldMk cId="1902289163" sldId="381"/>
            <ac:spMk id="15" creationId="{0D6F88E3-3BAA-43CF-9614-578B01B5B203}"/>
          </ac:spMkLst>
        </pc:spChg>
        <pc:spChg chg="mod">
          <ac:chgData name="Crichigno Benitez, Jorge" userId="e8c2d0ca-3c76-40b7-b803-52729ce5e219" providerId="ADAL" clId="{DDAB2561-DF4E-4304-9227-D24D787F2FED}" dt="2022-01-31T21:37:32.151" v="3195" actId="20577"/>
          <ac:spMkLst>
            <pc:docMk/>
            <pc:sldMk cId="1902289163" sldId="381"/>
            <ac:spMk id="17" creationId="{C16AB3C8-6752-4F1B-917B-EF0D91C5B4C7}"/>
          </ac:spMkLst>
        </pc:spChg>
        <pc:spChg chg="del mod">
          <ac:chgData name="Crichigno Benitez, Jorge" userId="e8c2d0ca-3c76-40b7-b803-52729ce5e219" providerId="ADAL" clId="{DDAB2561-DF4E-4304-9227-D24D787F2FED}" dt="2022-02-02T01:55:20.810" v="3305" actId="21"/>
          <ac:spMkLst>
            <pc:docMk/>
            <pc:sldMk cId="1902289163" sldId="381"/>
            <ac:spMk id="21" creationId="{C1AB70E9-E555-4B63-9E23-6E7560DBF242}"/>
          </ac:spMkLst>
        </pc:spChg>
        <pc:spChg chg="add del mod">
          <ac:chgData name="Crichigno Benitez, Jorge" userId="e8c2d0ca-3c76-40b7-b803-52729ce5e219" providerId="ADAL" clId="{DDAB2561-DF4E-4304-9227-D24D787F2FED}" dt="2022-01-31T21:13:42.783" v="2794" actId="478"/>
          <ac:spMkLst>
            <pc:docMk/>
            <pc:sldMk cId="1902289163" sldId="381"/>
            <ac:spMk id="28" creationId="{786693B3-3C29-4C7A-B64B-7E6F8ED6EB78}"/>
          </ac:spMkLst>
        </pc:spChg>
        <pc:spChg chg="add mod">
          <ac:chgData name="Crichigno Benitez, Jorge" userId="e8c2d0ca-3c76-40b7-b803-52729ce5e219" providerId="ADAL" clId="{DDAB2561-DF4E-4304-9227-D24D787F2FED}" dt="2022-01-31T21:18:17.403" v="2895"/>
          <ac:spMkLst>
            <pc:docMk/>
            <pc:sldMk cId="1902289163" sldId="381"/>
            <ac:spMk id="29" creationId="{14687307-5B0C-45C3-8DEC-4A27AFEFA5E6}"/>
          </ac:spMkLst>
        </pc:spChg>
        <pc:spChg chg="add mod">
          <ac:chgData name="Crichigno Benitez, Jorge" userId="e8c2d0ca-3c76-40b7-b803-52729ce5e219" providerId="ADAL" clId="{DDAB2561-DF4E-4304-9227-D24D787F2FED}" dt="2022-02-02T01:55:03.057" v="3298" actId="1076"/>
          <ac:spMkLst>
            <pc:docMk/>
            <pc:sldMk cId="1902289163" sldId="381"/>
            <ac:spMk id="31" creationId="{D3EBDBDF-7C26-41AD-A620-C31E79F8FCF9}"/>
          </ac:spMkLst>
        </pc:spChg>
        <pc:spChg chg="add mod">
          <ac:chgData name="Crichigno Benitez, Jorge" userId="e8c2d0ca-3c76-40b7-b803-52729ce5e219" providerId="ADAL" clId="{DDAB2561-DF4E-4304-9227-D24D787F2FED}" dt="2022-02-02T02:34:26.094" v="3341" actId="1076"/>
          <ac:spMkLst>
            <pc:docMk/>
            <pc:sldMk cId="1902289163" sldId="381"/>
            <ac:spMk id="32" creationId="{F058F69B-915A-46D5-A649-D42C7F17BB19}"/>
          </ac:spMkLst>
        </pc:spChg>
        <pc:picChg chg="add del mod">
          <ac:chgData name="Crichigno Benitez, Jorge" userId="e8c2d0ca-3c76-40b7-b803-52729ce5e219" providerId="ADAL" clId="{DDAB2561-DF4E-4304-9227-D24D787F2FED}" dt="2022-02-02T01:54:18.026" v="3287" actId="478"/>
          <ac:picMkLst>
            <pc:docMk/>
            <pc:sldMk cId="1902289163" sldId="381"/>
            <ac:picMk id="4" creationId="{7599F064-D14E-48A3-8C5F-89A5C33E3350}"/>
          </ac:picMkLst>
        </pc:picChg>
        <pc:picChg chg="add del mod">
          <ac:chgData name="Crichigno Benitez, Jorge" userId="e8c2d0ca-3c76-40b7-b803-52729ce5e219" providerId="ADAL" clId="{DDAB2561-DF4E-4304-9227-D24D787F2FED}" dt="2022-02-02T01:55:05.877" v="3299" actId="21"/>
          <ac:picMkLst>
            <pc:docMk/>
            <pc:sldMk cId="1902289163" sldId="381"/>
            <ac:picMk id="7" creationId="{36876502-55A7-47B1-869C-A5154FD2C903}"/>
          </ac:picMkLst>
        </pc:picChg>
        <pc:picChg chg="del mod">
          <ac:chgData name="Crichigno Benitez, Jorge" userId="e8c2d0ca-3c76-40b7-b803-52729ce5e219" providerId="ADAL" clId="{DDAB2561-DF4E-4304-9227-D24D787F2FED}" dt="2022-01-31T21:37:16.852" v="3176" actId="21"/>
          <ac:picMkLst>
            <pc:docMk/>
            <pc:sldMk cId="1902289163" sldId="381"/>
            <ac:picMk id="12" creationId="{CDBBD13D-C2ED-4DD5-AC8A-27F3B22D17BE}"/>
          </ac:picMkLst>
        </pc:picChg>
        <pc:picChg chg="del">
          <ac:chgData name="Crichigno Benitez, Jorge" userId="e8c2d0ca-3c76-40b7-b803-52729ce5e219" providerId="ADAL" clId="{DDAB2561-DF4E-4304-9227-D24D787F2FED}" dt="2022-02-02T02:34:19.785" v="3338" actId="478"/>
          <ac:picMkLst>
            <pc:docMk/>
            <pc:sldMk cId="1902289163" sldId="381"/>
            <ac:picMk id="23" creationId="{59A5CFE2-3B69-4A4C-8912-36441B0F0B08}"/>
          </ac:picMkLst>
        </pc:picChg>
        <pc:picChg chg="del">
          <ac:chgData name="Crichigno Benitez, Jorge" userId="e8c2d0ca-3c76-40b7-b803-52729ce5e219" providerId="ADAL" clId="{DDAB2561-DF4E-4304-9227-D24D787F2FED}" dt="2022-02-02T01:54:10.718" v="3284" actId="478"/>
          <ac:picMkLst>
            <pc:docMk/>
            <pc:sldMk cId="1902289163" sldId="381"/>
            <ac:picMk id="27" creationId="{04990731-E12B-4979-A3C5-8858131FA1CA}"/>
          </ac:picMkLst>
        </pc:picChg>
        <pc:picChg chg="add mod">
          <ac:chgData name="Crichigno Benitez, Jorge" userId="e8c2d0ca-3c76-40b7-b803-52729ce5e219" providerId="ADAL" clId="{DDAB2561-DF4E-4304-9227-D24D787F2FED}" dt="2022-01-31T21:37:15.204" v="3175" actId="1076"/>
          <ac:picMkLst>
            <pc:docMk/>
            <pc:sldMk cId="1902289163" sldId="381"/>
            <ac:picMk id="28" creationId="{AF47A66F-3F53-4993-AD6B-D1C564D53B9A}"/>
          </ac:picMkLst>
        </pc:picChg>
        <pc:picChg chg="add mod">
          <ac:chgData name="Crichigno Benitez, Jorge" userId="e8c2d0ca-3c76-40b7-b803-52729ce5e219" providerId="ADAL" clId="{DDAB2561-DF4E-4304-9227-D24D787F2FED}" dt="2022-02-02T01:54:48.913" v="3294" actId="1076"/>
          <ac:picMkLst>
            <pc:docMk/>
            <pc:sldMk cId="1902289163" sldId="381"/>
            <ac:picMk id="30" creationId="{B21281B5-C5BA-4F03-89BE-4A26B93000A6}"/>
          </ac:picMkLst>
        </pc:picChg>
        <pc:picChg chg="add mod">
          <ac:chgData name="Crichigno Benitez, Jorge" userId="e8c2d0ca-3c76-40b7-b803-52729ce5e219" providerId="ADAL" clId="{DDAB2561-DF4E-4304-9227-D24D787F2FED}" dt="2022-02-02T02:34:26.094" v="3341" actId="1076"/>
          <ac:picMkLst>
            <pc:docMk/>
            <pc:sldMk cId="1902289163" sldId="381"/>
            <ac:picMk id="33" creationId="{E0EBFE00-49DA-45CE-9463-F3BDEE607095}"/>
          </ac:picMkLst>
        </pc:picChg>
      </pc:sldChg>
      <pc:sldChg chg="addSp delSp modSp mod">
        <pc:chgData name="Crichigno Benitez, Jorge" userId="e8c2d0ca-3c76-40b7-b803-52729ce5e219" providerId="ADAL" clId="{DDAB2561-DF4E-4304-9227-D24D787F2FED}" dt="2022-02-02T01:55:31.840" v="3309" actId="1076"/>
        <pc:sldMkLst>
          <pc:docMk/>
          <pc:sldMk cId="3694243540" sldId="382"/>
        </pc:sldMkLst>
        <pc:spChg chg="del">
          <ac:chgData name="Crichigno Benitez, Jorge" userId="e8c2d0ca-3c76-40b7-b803-52729ce5e219" providerId="ADAL" clId="{DDAB2561-DF4E-4304-9227-D24D787F2FED}" dt="2022-02-02T01:54:54.028" v="3295" actId="21"/>
          <ac:spMkLst>
            <pc:docMk/>
            <pc:sldMk cId="3694243540" sldId="382"/>
            <ac:spMk id="21" creationId="{F7CABBBB-EADE-4741-8E19-C6744825B42B}"/>
          </ac:spMkLst>
        </pc:spChg>
        <pc:spChg chg="add del mod">
          <ac:chgData name="Crichigno Benitez, Jorge" userId="e8c2d0ca-3c76-40b7-b803-52729ce5e219" providerId="ADAL" clId="{DDAB2561-DF4E-4304-9227-D24D787F2FED}" dt="2022-01-31T21:13:49.072" v="2796" actId="478"/>
          <ac:spMkLst>
            <pc:docMk/>
            <pc:sldMk cId="3694243540" sldId="382"/>
            <ac:spMk id="29" creationId="{8FE8C0C6-475B-4B8E-A641-5F8B2831D622}"/>
          </ac:spMkLst>
        </pc:spChg>
        <pc:spChg chg="add mod">
          <ac:chgData name="Crichigno Benitez, Jorge" userId="e8c2d0ca-3c76-40b7-b803-52729ce5e219" providerId="ADAL" clId="{DDAB2561-DF4E-4304-9227-D24D787F2FED}" dt="2022-01-31T21:18:20.857" v="2896"/>
          <ac:spMkLst>
            <pc:docMk/>
            <pc:sldMk cId="3694243540" sldId="382"/>
            <ac:spMk id="30" creationId="{1EC99305-2394-44CF-8221-6FF81EFE9E70}"/>
          </ac:spMkLst>
        </pc:spChg>
        <pc:spChg chg="add mod">
          <ac:chgData name="Crichigno Benitez, Jorge" userId="e8c2d0ca-3c76-40b7-b803-52729ce5e219" providerId="ADAL" clId="{DDAB2561-DF4E-4304-9227-D24D787F2FED}" dt="2022-02-02T01:55:31.840" v="3309" actId="1076"/>
          <ac:spMkLst>
            <pc:docMk/>
            <pc:sldMk cId="3694243540" sldId="382"/>
            <ac:spMk id="31" creationId="{2818141B-443E-458B-93BF-46E9C20431E0}"/>
          </ac:spMkLst>
        </pc:spChg>
        <pc:picChg chg="del">
          <ac:chgData name="Crichigno Benitez, Jorge" userId="e8c2d0ca-3c76-40b7-b803-52729ce5e219" providerId="ADAL" clId="{DDAB2561-DF4E-4304-9227-D24D787F2FED}" dt="2022-02-02T01:54:43.166" v="3291" actId="21"/>
          <ac:picMkLst>
            <pc:docMk/>
            <pc:sldMk cId="3694243540" sldId="382"/>
            <ac:picMk id="14" creationId="{7B0FBCD9-1598-4AF7-B857-31E2421809BE}"/>
          </ac:picMkLst>
        </pc:picChg>
        <pc:picChg chg="add mod">
          <ac:chgData name="Crichigno Benitez, Jorge" userId="e8c2d0ca-3c76-40b7-b803-52729ce5e219" providerId="ADAL" clId="{DDAB2561-DF4E-4304-9227-D24D787F2FED}" dt="2022-02-02T01:55:28.239" v="3308" actId="14100"/>
          <ac:picMkLst>
            <pc:docMk/>
            <pc:sldMk cId="3694243540" sldId="382"/>
            <ac:picMk id="29" creationId="{539F81C2-AC18-49B0-A9D8-194BF0FF8192}"/>
          </ac:picMkLst>
        </pc:picChg>
      </pc:sldChg>
      <pc:sldChg chg="addSp delSp modSp mod">
        <pc:chgData name="Crichigno Benitez, Jorge" userId="e8c2d0ca-3c76-40b7-b803-52729ce5e219" providerId="ADAL" clId="{DDAB2561-DF4E-4304-9227-D24D787F2FED}" dt="2022-02-02T02:39:48.247" v="3434" actId="255"/>
        <pc:sldMkLst>
          <pc:docMk/>
          <pc:sldMk cId="920041736" sldId="383"/>
        </pc:sldMkLst>
        <pc:spChg chg="mod">
          <ac:chgData name="Crichigno Benitez, Jorge" userId="e8c2d0ca-3c76-40b7-b803-52729ce5e219" providerId="ADAL" clId="{DDAB2561-DF4E-4304-9227-D24D787F2FED}" dt="2022-01-31T21:15:20.026" v="2861" actId="1076"/>
          <ac:spMkLst>
            <pc:docMk/>
            <pc:sldMk cId="920041736" sldId="383"/>
            <ac:spMk id="5" creationId="{A11E98EF-1F1E-412B-BE2D-733D99BCF4C9}"/>
          </ac:spMkLst>
        </pc:spChg>
        <pc:spChg chg="add del mod">
          <ac:chgData name="Crichigno Benitez, Jorge" userId="e8c2d0ca-3c76-40b7-b803-52729ce5e219" providerId="ADAL" clId="{DDAB2561-DF4E-4304-9227-D24D787F2FED}" dt="2022-01-31T21:14:01.817" v="2799" actId="478"/>
          <ac:spMkLst>
            <pc:docMk/>
            <pc:sldMk cId="920041736" sldId="383"/>
            <ac:spMk id="11" creationId="{5F2FAA12-5A2C-4DE0-8C5B-859ECFDC0D42}"/>
          </ac:spMkLst>
        </pc:spChg>
        <pc:spChg chg="add mod">
          <ac:chgData name="Crichigno Benitez, Jorge" userId="e8c2d0ca-3c76-40b7-b803-52729ce5e219" providerId="ADAL" clId="{DDAB2561-DF4E-4304-9227-D24D787F2FED}" dt="2022-01-31T21:18:28.117" v="2898"/>
          <ac:spMkLst>
            <pc:docMk/>
            <pc:sldMk cId="920041736" sldId="383"/>
            <ac:spMk id="12" creationId="{8A58E155-D652-43AB-8A95-F0E4A7CBD865}"/>
          </ac:spMkLst>
        </pc:spChg>
        <pc:spChg chg="add mod">
          <ac:chgData name="Crichigno Benitez, Jorge" userId="e8c2d0ca-3c76-40b7-b803-52729ce5e219" providerId="ADAL" clId="{DDAB2561-DF4E-4304-9227-D24D787F2FED}" dt="2022-02-02T02:39:48.247" v="3434" actId="255"/>
          <ac:spMkLst>
            <pc:docMk/>
            <pc:sldMk cId="920041736" sldId="383"/>
            <ac:spMk id="16" creationId="{F8D35A0A-E8B5-4F11-B4D5-804770D20E63}"/>
          </ac:spMkLst>
        </pc:spChg>
        <pc:spChg chg="mod">
          <ac:chgData name="Crichigno Benitez, Jorge" userId="e8c2d0ca-3c76-40b7-b803-52729ce5e219" providerId="ADAL" clId="{DDAB2561-DF4E-4304-9227-D24D787F2FED}" dt="2022-01-31T21:15:20.026" v="2861" actId="1076"/>
          <ac:spMkLst>
            <pc:docMk/>
            <pc:sldMk cId="920041736" sldId="383"/>
            <ac:spMk id="18" creationId="{D42D38EB-2D39-4038-AC8B-45716453DBBD}"/>
          </ac:spMkLst>
        </pc:spChg>
        <pc:graphicFrameChg chg="mod modGraphic">
          <ac:chgData name="Crichigno Benitez, Jorge" userId="e8c2d0ca-3c76-40b7-b803-52729ce5e219" providerId="ADAL" clId="{DDAB2561-DF4E-4304-9227-D24D787F2FED}" dt="2022-01-31T21:15:20.026" v="2861" actId="1076"/>
          <ac:graphicFrameMkLst>
            <pc:docMk/>
            <pc:sldMk cId="920041736" sldId="383"/>
            <ac:graphicFrameMk id="10" creationId="{F5EB79CE-7222-4EA1-8C52-D29504EC0845}"/>
          </ac:graphicFrameMkLst>
        </pc:graphicFrameChg>
        <pc:picChg chg="add del">
          <ac:chgData name="Crichigno Benitez, Jorge" userId="e8c2d0ca-3c76-40b7-b803-52729ce5e219" providerId="ADAL" clId="{DDAB2561-DF4E-4304-9227-D24D787F2FED}" dt="2022-02-02T01:53:08.003" v="3281" actId="22"/>
          <ac:picMkLst>
            <pc:docMk/>
            <pc:sldMk cId="920041736" sldId="383"/>
            <ac:picMk id="4" creationId="{E740C322-18DB-4FE7-A7EC-7561BE11CC79}"/>
          </ac:picMkLst>
        </pc:picChg>
      </pc:sldChg>
      <pc:sldChg chg="modSp mod">
        <pc:chgData name="Crichigno Benitez, Jorge" userId="e8c2d0ca-3c76-40b7-b803-52729ce5e219" providerId="ADAL" clId="{DDAB2561-DF4E-4304-9227-D24D787F2FED}" dt="2022-01-31T21:32:15.788" v="3147" actId="20577"/>
        <pc:sldMkLst>
          <pc:docMk/>
          <pc:sldMk cId="4199747360" sldId="395"/>
        </pc:sldMkLst>
        <pc:spChg chg="mod">
          <ac:chgData name="Crichigno Benitez, Jorge" userId="e8c2d0ca-3c76-40b7-b803-52729ce5e219" providerId="ADAL" clId="{DDAB2561-DF4E-4304-9227-D24D787F2FED}" dt="2022-01-31T21:32:15.788" v="3147" actId="20577"/>
          <ac:spMkLst>
            <pc:docMk/>
            <pc:sldMk cId="4199747360" sldId="395"/>
            <ac:spMk id="3" creationId="{4BC348B2-A502-4478-977C-9683494609FC}"/>
          </ac:spMkLst>
        </pc:spChg>
      </pc:sldChg>
      <pc:sldChg chg="addSp delSp modSp mod">
        <pc:chgData name="Crichigno Benitez, Jorge" userId="e8c2d0ca-3c76-40b7-b803-52729ce5e219" providerId="ADAL" clId="{DDAB2561-DF4E-4304-9227-D24D787F2FED}" dt="2022-01-31T21:17:36.919" v="2891" actId="20577"/>
        <pc:sldMkLst>
          <pc:docMk/>
          <pc:sldMk cId="3768002420" sldId="412"/>
        </pc:sldMkLst>
        <pc:spChg chg="add del mod">
          <ac:chgData name="Crichigno Benitez, Jorge" userId="e8c2d0ca-3c76-40b7-b803-52729ce5e219" providerId="ADAL" clId="{DDAB2561-DF4E-4304-9227-D24D787F2FED}" dt="2022-01-31T21:11:32.733" v="2744" actId="478"/>
          <ac:spMkLst>
            <pc:docMk/>
            <pc:sldMk cId="3768002420" sldId="412"/>
            <ac:spMk id="8" creationId="{75B1520B-5F71-45DD-A710-3CAEE0DC9166}"/>
          </ac:spMkLst>
        </pc:spChg>
        <pc:spChg chg="add mod">
          <ac:chgData name="Crichigno Benitez, Jorge" userId="e8c2d0ca-3c76-40b7-b803-52729ce5e219" providerId="ADAL" clId="{DDAB2561-DF4E-4304-9227-D24D787F2FED}" dt="2022-01-31T21:17:36.919" v="2891" actId="20577"/>
          <ac:spMkLst>
            <pc:docMk/>
            <pc:sldMk cId="3768002420" sldId="412"/>
            <ac:spMk id="10" creationId="{A96FA828-BD77-48D9-A773-414555F189AF}"/>
          </ac:spMkLst>
        </pc:spChg>
      </pc:sldChg>
      <pc:sldChg chg="addSp delSp modSp mod modNotesTx">
        <pc:chgData name="Crichigno Benitez, Jorge" userId="e8c2d0ca-3c76-40b7-b803-52729ce5e219" providerId="ADAL" clId="{DDAB2561-DF4E-4304-9227-D24D787F2FED}" dt="2022-02-02T02:36:18.004" v="3387" actId="20577"/>
        <pc:sldMkLst>
          <pc:docMk/>
          <pc:sldMk cId="2963354971" sldId="413"/>
        </pc:sldMkLst>
        <pc:spChg chg="add del mod">
          <ac:chgData name="Crichigno Benitez, Jorge" userId="e8c2d0ca-3c76-40b7-b803-52729ce5e219" providerId="ADAL" clId="{DDAB2561-DF4E-4304-9227-D24D787F2FED}" dt="2022-01-31T21:13:28.861" v="2788" actId="478"/>
          <ac:spMkLst>
            <pc:docMk/>
            <pc:sldMk cId="2963354971" sldId="413"/>
            <ac:spMk id="9" creationId="{4EF622E9-1F2C-4290-A9DE-2F99552A65E6}"/>
          </ac:spMkLst>
        </pc:spChg>
        <pc:spChg chg="add mod">
          <ac:chgData name="Crichigno Benitez, Jorge" userId="e8c2d0ca-3c76-40b7-b803-52729ce5e219" providerId="ADAL" clId="{DDAB2561-DF4E-4304-9227-D24D787F2FED}" dt="2022-01-31T21:18:05.650" v="2892"/>
          <ac:spMkLst>
            <pc:docMk/>
            <pc:sldMk cId="2963354971" sldId="413"/>
            <ac:spMk id="10" creationId="{49563138-A62B-45C5-A137-E446AF857447}"/>
          </ac:spMkLst>
        </pc:spChg>
        <pc:graphicFrameChg chg="modGraphic">
          <ac:chgData name="Crichigno Benitez, Jorge" userId="e8c2d0ca-3c76-40b7-b803-52729ce5e219" providerId="ADAL" clId="{DDAB2561-DF4E-4304-9227-D24D787F2FED}" dt="2022-02-02T02:36:18.004" v="3387" actId="20577"/>
          <ac:graphicFrameMkLst>
            <pc:docMk/>
            <pc:sldMk cId="2963354971" sldId="413"/>
            <ac:graphicFrameMk id="7" creationId="{DF8CA31A-F0B8-4E2F-BC98-313A3EE727FC}"/>
          </ac:graphicFrameMkLst>
        </pc:graphicFrameChg>
      </pc:sldChg>
      <pc:sldChg chg="addSp delSp modSp mod modNotesTx">
        <pc:chgData name="Crichigno Benitez, Jorge" userId="e8c2d0ca-3c76-40b7-b803-52729ce5e219" providerId="ADAL" clId="{DDAB2561-DF4E-4304-9227-D24D787F2FED}" dt="2022-01-31T21:18:10.127" v="2893"/>
        <pc:sldMkLst>
          <pc:docMk/>
          <pc:sldMk cId="2936913707" sldId="414"/>
        </pc:sldMkLst>
        <pc:spChg chg="add del mod">
          <ac:chgData name="Crichigno Benitez, Jorge" userId="e8c2d0ca-3c76-40b7-b803-52729ce5e219" providerId="ADAL" clId="{DDAB2561-DF4E-4304-9227-D24D787F2FED}" dt="2022-01-31T21:13:33.832" v="2790" actId="478"/>
          <ac:spMkLst>
            <pc:docMk/>
            <pc:sldMk cId="2936913707" sldId="414"/>
            <ac:spMk id="9" creationId="{EA3076DA-EE4B-49E6-9F92-F646FEA49635}"/>
          </ac:spMkLst>
        </pc:spChg>
        <pc:spChg chg="add mod">
          <ac:chgData name="Crichigno Benitez, Jorge" userId="e8c2d0ca-3c76-40b7-b803-52729ce5e219" providerId="ADAL" clId="{DDAB2561-DF4E-4304-9227-D24D787F2FED}" dt="2022-01-31T21:18:10.127" v="2893"/>
          <ac:spMkLst>
            <pc:docMk/>
            <pc:sldMk cId="2936913707" sldId="414"/>
            <ac:spMk id="10" creationId="{9E26E85A-0779-409E-9B1A-B40EA2DB6D12}"/>
          </ac:spMkLst>
        </pc:spChg>
        <pc:graphicFrameChg chg="mod modGraphic">
          <ac:chgData name="Crichigno Benitez, Jorge" userId="e8c2d0ca-3c76-40b7-b803-52729ce5e219" providerId="ADAL" clId="{DDAB2561-DF4E-4304-9227-D24D787F2FED}" dt="2022-01-31T14:43:08.755" v="212" actId="20577"/>
          <ac:graphicFrameMkLst>
            <pc:docMk/>
            <pc:sldMk cId="2936913707" sldId="414"/>
            <ac:graphicFrameMk id="7" creationId="{DF8CA31A-F0B8-4E2F-BC98-313A3EE727FC}"/>
          </ac:graphicFrameMkLst>
        </pc:graphicFrameChg>
      </pc:sldChg>
      <pc:sldChg chg="addSp delSp modSp mod modNotesTx">
        <pc:chgData name="Crichigno Benitez, Jorge" userId="e8c2d0ca-3c76-40b7-b803-52729ce5e219" providerId="ADAL" clId="{DDAB2561-DF4E-4304-9227-D24D787F2FED}" dt="2022-02-02T02:39:00.389" v="3425" actId="20577"/>
        <pc:sldMkLst>
          <pc:docMk/>
          <pc:sldMk cId="3407716022" sldId="415"/>
        </pc:sldMkLst>
        <pc:spChg chg="add del mod">
          <ac:chgData name="Crichigno Benitez, Jorge" userId="e8c2d0ca-3c76-40b7-b803-52729ce5e219" providerId="ADAL" clId="{DDAB2561-DF4E-4304-9227-D24D787F2FED}" dt="2022-02-02T01:56:26.668" v="3319" actId="21"/>
          <ac:spMkLst>
            <pc:docMk/>
            <pc:sldMk cId="3407716022" sldId="415"/>
            <ac:spMk id="11" creationId="{6B37A022-4EDF-4ECB-96A2-0C4FEF0CBE79}"/>
          </ac:spMkLst>
        </pc:spChg>
        <pc:spChg chg="add mod">
          <ac:chgData name="Crichigno Benitez, Jorge" userId="e8c2d0ca-3c76-40b7-b803-52729ce5e219" providerId="ADAL" clId="{DDAB2561-DF4E-4304-9227-D24D787F2FED}" dt="2022-01-31T21:07:05.923" v="2603" actId="20577"/>
          <ac:spMkLst>
            <pc:docMk/>
            <pc:sldMk cId="3407716022" sldId="415"/>
            <ac:spMk id="14" creationId="{A67B3FAB-46A5-4DDB-81B5-9E73E7BE3311}"/>
          </ac:spMkLst>
        </pc:spChg>
        <pc:spChg chg="del mod">
          <ac:chgData name="Crichigno Benitez, Jorge" userId="e8c2d0ca-3c76-40b7-b803-52729ce5e219" providerId="ADAL" clId="{DDAB2561-DF4E-4304-9227-D24D787F2FED}" dt="2022-02-02T02:34:15.647" v="3337" actId="21"/>
          <ac:spMkLst>
            <pc:docMk/>
            <pc:sldMk cId="3407716022" sldId="415"/>
            <ac:spMk id="16" creationId="{0E38BAF5-A48B-4FA1-A3E6-E68F0CD21B1A}"/>
          </ac:spMkLst>
        </pc:spChg>
        <pc:spChg chg="add mod">
          <ac:chgData name="Crichigno Benitez, Jorge" userId="e8c2d0ca-3c76-40b7-b803-52729ce5e219" providerId="ADAL" clId="{DDAB2561-DF4E-4304-9227-D24D787F2FED}" dt="2022-02-02T02:34:12.500" v="3336" actId="1076"/>
          <ac:spMkLst>
            <pc:docMk/>
            <pc:sldMk cId="3407716022" sldId="415"/>
            <ac:spMk id="17" creationId="{A85AB674-CBD2-45C0-9780-BC86C1651C73}"/>
          </ac:spMkLst>
        </pc:spChg>
        <pc:spChg chg="add mod">
          <ac:chgData name="Crichigno Benitez, Jorge" userId="e8c2d0ca-3c76-40b7-b803-52729ce5e219" providerId="ADAL" clId="{DDAB2561-DF4E-4304-9227-D24D787F2FED}" dt="2022-01-31T21:07:18.677" v="2617" actId="20577"/>
          <ac:spMkLst>
            <pc:docMk/>
            <pc:sldMk cId="3407716022" sldId="415"/>
            <ac:spMk id="19" creationId="{754A371A-CCAE-4C97-AD7F-6105E62F082F}"/>
          </ac:spMkLst>
        </pc:spChg>
        <pc:spChg chg="add mod">
          <ac:chgData name="Crichigno Benitez, Jorge" userId="e8c2d0ca-3c76-40b7-b803-52729ce5e219" providerId="ADAL" clId="{DDAB2561-DF4E-4304-9227-D24D787F2FED}" dt="2022-01-31T15:01:40.234" v="315"/>
          <ac:spMkLst>
            <pc:docMk/>
            <pc:sldMk cId="3407716022" sldId="415"/>
            <ac:spMk id="20" creationId="{23062152-0B3F-4F17-AC0B-BCF92B48C8BB}"/>
          </ac:spMkLst>
        </pc:spChg>
        <pc:spChg chg="add mod">
          <ac:chgData name="Crichigno Benitez, Jorge" userId="e8c2d0ca-3c76-40b7-b803-52729ce5e219" providerId="ADAL" clId="{DDAB2561-DF4E-4304-9227-D24D787F2FED}" dt="2022-01-31T21:18:24.519" v="2897"/>
          <ac:spMkLst>
            <pc:docMk/>
            <pc:sldMk cId="3407716022" sldId="415"/>
            <ac:spMk id="21" creationId="{A11C8A85-C43B-456F-BD45-F5F6DA53AD46}"/>
          </ac:spMkLst>
        </pc:spChg>
        <pc:spChg chg="add mod">
          <ac:chgData name="Crichigno Benitez, Jorge" userId="e8c2d0ca-3c76-40b7-b803-52729ce5e219" providerId="ADAL" clId="{DDAB2561-DF4E-4304-9227-D24D787F2FED}" dt="2022-02-02T01:56:20.776" v="3318" actId="1076"/>
          <ac:spMkLst>
            <pc:docMk/>
            <pc:sldMk cId="3407716022" sldId="415"/>
            <ac:spMk id="24" creationId="{7C34A28D-65C0-41A1-B7CC-52F710A22CBE}"/>
          </ac:spMkLst>
        </pc:spChg>
        <pc:spChg chg="add mod">
          <ac:chgData name="Crichigno Benitez, Jorge" userId="e8c2d0ca-3c76-40b7-b803-52729ce5e219" providerId="ADAL" clId="{DDAB2561-DF4E-4304-9227-D24D787F2FED}" dt="2022-02-02T02:34:10.365" v="3335" actId="1076"/>
          <ac:spMkLst>
            <pc:docMk/>
            <pc:sldMk cId="3407716022" sldId="415"/>
            <ac:spMk id="29" creationId="{A1CB74CF-BCA3-4BCD-870F-73A0784EF89E}"/>
          </ac:spMkLst>
        </pc:spChg>
        <pc:picChg chg="add del mod">
          <ac:chgData name="Crichigno Benitez, Jorge" userId="e8c2d0ca-3c76-40b7-b803-52729ce5e219" providerId="ADAL" clId="{DDAB2561-DF4E-4304-9227-D24D787F2FED}" dt="2022-02-02T01:56:26.668" v="3319" actId="21"/>
          <ac:picMkLst>
            <pc:docMk/>
            <pc:sldMk cId="3407716022" sldId="415"/>
            <ac:picMk id="4" creationId="{D3BCC2B3-AB51-4B18-A7AE-151D1CE8866C}"/>
          </ac:picMkLst>
        </pc:picChg>
        <pc:picChg chg="add mod">
          <ac:chgData name="Crichigno Benitez, Jorge" userId="e8c2d0ca-3c76-40b7-b803-52729ce5e219" providerId="ADAL" clId="{DDAB2561-DF4E-4304-9227-D24D787F2FED}" dt="2022-01-31T21:06:58.515" v="2588" actId="1076"/>
          <ac:picMkLst>
            <pc:docMk/>
            <pc:sldMk cId="3407716022" sldId="415"/>
            <ac:picMk id="5" creationId="{546DE7BE-0BE4-4935-9148-95EE0D06D55D}"/>
          </ac:picMkLst>
        </pc:picChg>
        <pc:picChg chg="del mod">
          <ac:chgData name="Crichigno Benitez, Jorge" userId="e8c2d0ca-3c76-40b7-b803-52729ce5e219" providerId="ADAL" clId="{DDAB2561-DF4E-4304-9227-D24D787F2FED}" dt="2022-01-31T21:37:20.217" v="3177" actId="478"/>
          <ac:picMkLst>
            <pc:docMk/>
            <pc:sldMk cId="3407716022" sldId="415"/>
            <ac:picMk id="7" creationId="{C60CB4F1-9A6A-44D5-B531-0E0B95106104}"/>
          </ac:picMkLst>
        </pc:picChg>
        <pc:picChg chg="add mod">
          <ac:chgData name="Crichigno Benitez, Jorge" userId="e8c2d0ca-3c76-40b7-b803-52729ce5e219" providerId="ADAL" clId="{DDAB2561-DF4E-4304-9227-D24D787F2FED}" dt="2022-01-31T15:01:11.367" v="310" actId="1076"/>
          <ac:picMkLst>
            <pc:docMk/>
            <pc:sldMk cId="3407716022" sldId="415"/>
            <ac:picMk id="8" creationId="{9FC79C19-DC1F-4111-9BB8-26596FD79BA2}"/>
          </ac:picMkLst>
        </pc:picChg>
        <pc:picChg chg="add mod">
          <ac:chgData name="Crichigno Benitez, Jorge" userId="e8c2d0ca-3c76-40b7-b803-52729ce5e219" providerId="ADAL" clId="{DDAB2561-DF4E-4304-9227-D24D787F2FED}" dt="2022-01-31T15:00:49.923" v="291" actId="14100"/>
          <ac:picMkLst>
            <pc:docMk/>
            <pc:sldMk cId="3407716022" sldId="415"/>
            <ac:picMk id="10" creationId="{E210E20F-030A-4791-ACC6-E8858FEC8D05}"/>
          </ac:picMkLst>
        </pc:picChg>
        <pc:picChg chg="add mod">
          <ac:chgData name="Crichigno Benitez, Jorge" userId="e8c2d0ca-3c76-40b7-b803-52729ce5e219" providerId="ADAL" clId="{DDAB2561-DF4E-4304-9227-D24D787F2FED}" dt="2022-01-31T15:01:24.474" v="312" actId="1076"/>
          <ac:picMkLst>
            <pc:docMk/>
            <pc:sldMk cId="3407716022" sldId="415"/>
            <ac:picMk id="13" creationId="{31188023-FEE4-4BFA-ADAB-B74DA4E8B42C}"/>
          </ac:picMkLst>
        </pc:picChg>
        <pc:picChg chg="add del mod">
          <ac:chgData name="Crichigno Benitez, Jorge" userId="e8c2d0ca-3c76-40b7-b803-52729ce5e219" providerId="ADAL" clId="{DDAB2561-DF4E-4304-9227-D24D787F2FED}" dt="2022-02-02T02:34:15.647" v="3337" actId="21"/>
          <ac:picMkLst>
            <pc:docMk/>
            <pc:sldMk cId="3407716022" sldId="415"/>
            <ac:picMk id="22" creationId="{88C67492-282F-4145-AD78-96AB50BAC49C}"/>
          </ac:picMkLst>
        </pc:picChg>
        <pc:picChg chg="add mod">
          <ac:chgData name="Crichigno Benitez, Jorge" userId="e8c2d0ca-3c76-40b7-b803-52729ce5e219" providerId="ADAL" clId="{DDAB2561-DF4E-4304-9227-D24D787F2FED}" dt="2022-02-02T01:56:06.919" v="3316" actId="1076"/>
          <ac:picMkLst>
            <pc:docMk/>
            <pc:sldMk cId="3407716022" sldId="415"/>
            <ac:picMk id="23" creationId="{E2C94884-5B7F-4C96-BC8A-C28AEF5F1B68}"/>
          </ac:picMkLst>
        </pc:picChg>
        <pc:picChg chg="add mod">
          <ac:chgData name="Crichigno Benitez, Jorge" userId="e8c2d0ca-3c76-40b7-b803-52729ce5e219" providerId="ADAL" clId="{DDAB2561-DF4E-4304-9227-D24D787F2FED}" dt="2022-02-02T02:34:02.676" v="3333" actId="1076"/>
          <ac:picMkLst>
            <pc:docMk/>
            <pc:sldMk cId="3407716022" sldId="415"/>
            <ac:picMk id="26" creationId="{A6345F78-706A-4AE2-8033-28470D4A4D97}"/>
          </ac:picMkLst>
        </pc:picChg>
      </pc:sldChg>
      <pc:sldChg chg="del">
        <pc:chgData name="Crichigno Benitez, Jorge" userId="e8c2d0ca-3c76-40b7-b803-52729ce5e219" providerId="ADAL" clId="{DDAB2561-DF4E-4304-9227-D24D787F2FED}" dt="2022-01-31T15:46:26.691" v="922" actId="47"/>
        <pc:sldMkLst>
          <pc:docMk/>
          <pc:sldMk cId="1506923270" sldId="420"/>
        </pc:sldMkLst>
      </pc:sldChg>
      <pc:sldChg chg="addSp delSp modSp mod">
        <pc:chgData name="Crichigno Benitez, Jorge" userId="e8c2d0ca-3c76-40b7-b803-52729ce5e219" providerId="ADAL" clId="{DDAB2561-DF4E-4304-9227-D24D787F2FED}" dt="2022-01-31T15:46:48.389" v="935" actId="20577"/>
        <pc:sldMkLst>
          <pc:docMk/>
          <pc:sldMk cId="3571757913" sldId="422"/>
        </pc:sldMkLst>
        <pc:spChg chg="del">
          <ac:chgData name="Crichigno Benitez, Jorge" userId="e8c2d0ca-3c76-40b7-b803-52729ce5e219" providerId="ADAL" clId="{DDAB2561-DF4E-4304-9227-D24D787F2FED}" dt="2022-01-31T15:08:47.401" v="317" actId="478"/>
          <ac:spMkLst>
            <pc:docMk/>
            <pc:sldMk cId="3571757913" sldId="422"/>
            <ac:spMk id="12" creationId="{DE9A1BB1-D244-463C-9A64-6416FF21EA79}"/>
          </ac:spMkLst>
        </pc:spChg>
        <pc:spChg chg="add mod">
          <ac:chgData name="Crichigno Benitez, Jorge" userId="e8c2d0ca-3c76-40b7-b803-52729ce5e219" providerId="ADAL" clId="{DDAB2561-DF4E-4304-9227-D24D787F2FED}" dt="2022-01-31T15:46:48.389" v="935" actId="20577"/>
          <ac:spMkLst>
            <pc:docMk/>
            <pc:sldMk cId="3571757913" sldId="422"/>
            <ac:spMk id="15" creationId="{442F1709-0465-4A39-A144-DC6223F79892}"/>
          </ac:spMkLst>
        </pc:spChg>
        <pc:spChg chg="add del mod">
          <ac:chgData name="Crichigno Benitez, Jorge" userId="e8c2d0ca-3c76-40b7-b803-52729ce5e219" providerId="ADAL" clId="{DDAB2561-DF4E-4304-9227-D24D787F2FED}" dt="2022-01-31T15:13:51.008" v="430" actId="478"/>
          <ac:spMkLst>
            <pc:docMk/>
            <pc:sldMk cId="3571757913" sldId="422"/>
            <ac:spMk id="16" creationId="{F594BEC2-317B-4E9C-8F7A-6E1EC62C43F6}"/>
          </ac:spMkLst>
        </pc:spChg>
        <pc:spChg chg="add mod">
          <ac:chgData name="Crichigno Benitez, Jorge" userId="e8c2d0ca-3c76-40b7-b803-52729ce5e219" providerId="ADAL" clId="{DDAB2561-DF4E-4304-9227-D24D787F2FED}" dt="2022-01-31T15:17:29.988" v="461" actId="1076"/>
          <ac:spMkLst>
            <pc:docMk/>
            <pc:sldMk cId="3571757913" sldId="422"/>
            <ac:spMk id="17" creationId="{258A28E0-0C23-4706-82FB-33C5A901CDAE}"/>
          </ac:spMkLst>
        </pc:spChg>
        <pc:picChg chg="del">
          <ac:chgData name="Crichigno Benitez, Jorge" userId="e8c2d0ca-3c76-40b7-b803-52729ce5e219" providerId="ADAL" clId="{DDAB2561-DF4E-4304-9227-D24D787F2FED}" dt="2022-01-31T15:08:47.401" v="317" actId="478"/>
          <ac:picMkLst>
            <pc:docMk/>
            <pc:sldMk cId="3571757913" sldId="422"/>
            <ac:picMk id="11" creationId="{594FFC4D-A677-41F9-91C0-5EDD665B4F5C}"/>
          </ac:picMkLst>
        </pc:picChg>
        <pc:picChg chg="del">
          <ac:chgData name="Crichigno Benitez, Jorge" userId="e8c2d0ca-3c76-40b7-b803-52729ce5e219" providerId="ADAL" clId="{DDAB2561-DF4E-4304-9227-D24D787F2FED}" dt="2022-01-31T15:08:47.401" v="317" actId="478"/>
          <ac:picMkLst>
            <pc:docMk/>
            <pc:sldMk cId="3571757913" sldId="422"/>
            <ac:picMk id="13" creationId="{FF96AB1C-EC31-4759-9187-09CC695DA08F}"/>
          </ac:picMkLst>
        </pc:picChg>
      </pc:sldChg>
      <pc:sldChg chg="addSp delSp modSp mod">
        <pc:chgData name="Crichigno Benitez, Jorge" userId="e8c2d0ca-3c76-40b7-b803-52729ce5e219" providerId="ADAL" clId="{DDAB2561-DF4E-4304-9227-D24D787F2FED}" dt="2022-01-31T15:32:14.492" v="549" actId="14100"/>
        <pc:sldMkLst>
          <pc:docMk/>
          <pc:sldMk cId="635323309" sldId="423"/>
        </pc:sldMkLst>
        <pc:spChg chg="add mod">
          <ac:chgData name="Crichigno Benitez, Jorge" userId="e8c2d0ca-3c76-40b7-b803-52729ce5e219" providerId="ADAL" clId="{DDAB2561-DF4E-4304-9227-D24D787F2FED}" dt="2022-01-31T15:30:12.284" v="529" actId="20577"/>
          <ac:spMkLst>
            <pc:docMk/>
            <pc:sldMk cId="635323309" sldId="423"/>
            <ac:spMk id="11" creationId="{88B966B3-6D05-4340-94FF-FEC4D09ACDA3}"/>
          </ac:spMkLst>
        </pc:spChg>
        <pc:spChg chg="add mod">
          <ac:chgData name="Crichigno Benitez, Jorge" userId="e8c2d0ca-3c76-40b7-b803-52729ce5e219" providerId="ADAL" clId="{DDAB2561-DF4E-4304-9227-D24D787F2FED}" dt="2022-01-31T15:23:32.712" v="498" actId="1076"/>
          <ac:spMkLst>
            <pc:docMk/>
            <pc:sldMk cId="635323309" sldId="423"/>
            <ac:spMk id="13" creationId="{4F42A483-E372-42F0-BF3B-D508B284137B}"/>
          </ac:spMkLst>
        </pc:spChg>
        <pc:graphicFrameChg chg="add mod modGraphic">
          <ac:chgData name="Crichigno Benitez, Jorge" userId="e8c2d0ca-3c76-40b7-b803-52729ce5e219" providerId="ADAL" clId="{DDAB2561-DF4E-4304-9227-D24D787F2FED}" dt="2022-01-31T15:32:14.492" v="549" actId="14100"/>
          <ac:graphicFrameMkLst>
            <pc:docMk/>
            <pc:sldMk cId="635323309" sldId="423"/>
            <ac:graphicFrameMk id="12" creationId="{733BDDBF-EC8C-431F-8842-D6CC4B5E931A}"/>
          </ac:graphicFrameMkLst>
        </pc:graphicFrameChg>
        <pc:picChg chg="del">
          <ac:chgData name="Crichigno Benitez, Jorge" userId="e8c2d0ca-3c76-40b7-b803-52729ce5e219" providerId="ADAL" clId="{DDAB2561-DF4E-4304-9227-D24D787F2FED}" dt="2022-01-31T15:21:07.367" v="472" actId="478"/>
          <ac:picMkLst>
            <pc:docMk/>
            <pc:sldMk cId="635323309" sldId="423"/>
            <ac:picMk id="9" creationId="{6FA797BD-D62B-4BAD-B370-E80360211841}"/>
          </ac:picMkLst>
        </pc:picChg>
        <pc:picChg chg="mod">
          <ac:chgData name="Crichigno Benitez, Jorge" userId="e8c2d0ca-3c76-40b7-b803-52729ce5e219" providerId="ADAL" clId="{DDAB2561-DF4E-4304-9227-D24D787F2FED}" dt="2022-01-31T15:21:10.027" v="473" actId="1076"/>
          <ac:picMkLst>
            <pc:docMk/>
            <pc:sldMk cId="635323309" sldId="423"/>
            <ac:picMk id="10" creationId="{DF6B701E-B2AD-4609-84C7-D32713A141B2}"/>
          </ac:picMkLst>
        </pc:picChg>
      </pc:sldChg>
      <pc:sldChg chg="addSp delSp modSp add del mod">
        <pc:chgData name="Crichigno Benitez, Jorge" userId="e8c2d0ca-3c76-40b7-b803-52729ce5e219" providerId="ADAL" clId="{DDAB2561-DF4E-4304-9227-D24D787F2FED}" dt="2022-01-31T21:03:50.804" v="2557" actId="47"/>
        <pc:sldMkLst>
          <pc:docMk/>
          <pc:sldMk cId="925025403" sldId="424"/>
        </pc:sldMkLst>
        <pc:spChg chg="del">
          <ac:chgData name="Crichigno Benitez, Jorge" userId="e8c2d0ca-3c76-40b7-b803-52729ce5e219" providerId="ADAL" clId="{DDAB2561-DF4E-4304-9227-D24D787F2FED}" dt="2022-01-31T15:33:00.930" v="559" actId="478"/>
          <ac:spMkLst>
            <pc:docMk/>
            <pc:sldMk cId="925025403" sldId="424"/>
            <ac:spMk id="3" creationId="{4BC348B2-A502-4478-977C-9683494609FC}"/>
          </ac:spMkLst>
        </pc:spChg>
        <pc:spChg chg="add del mod">
          <ac:chgData name="Crichigno Benitez, Jorge" userId="e8c2d0ca-3c76-40b7-b803-52729ce5e219" providerId="ADAL" clId="{DDAB2561-DF4E-4304-9227-D24D787F2FED}" dt="2022-01-31T15:33:04.950" v="560" actId="478"/>
          <ac:spMkLst>
            <pc:docMk/>
            <pc:sldMk cId="925025403" sldId="424"/>
            <ac:spMk id="5" creationId="{52A4D523-5FF8-400E-979F-5058C72F7F3F}"/>
          </ac:spMkLst>
        </pc:spChg>
        <pc:spChg chg="del">
          <ac:chgData name="Crichigno Benitez, Jorge" userId="e8c2d0ca-3c76-40b7-b803-52729ce5e219" providerId="ADAL" clId="{DDAB2561-DF4E-4304-9227-D24D787F2FED}" dt="2022-01-31T15:33:06.668" v="561" actId="478"/>
          <ac:spMkLst>
            <pc:docMk/>
            <pc:sldMk cId="925025403" sldId="424"/>
            <ac:spMk id="11" creationId="{88B966B3-6D05-4340-94FF-FEC4D09ACDA3}"/>
          </ac:spMkLst>
        </pc:spChg>
        <pc:spChg chg="del">
          <ac:chgData name="Crichigno Benitez, Jorge" userId="e8c2d0ca-3c76-40b7-b803-52729ce5e219" providerId="ADAL" clId="{DDAB2561-DF4E-4304-9227-D24D787F2FED}" dt="2022-01-31T15:33:08.292" v="562" actId="478"/>
          <ac:spMkLst>
            <pc:docMk/>
            <pc:sldMk cId="925025403" sldId="424"/>
            <ac:spMk id="13" creationId="{4F42A483-E372-42F0-BF3B-D508B284137B}"/>
          </ac:spMkLst>
        </pc:spChg>
        <pc:spChg chg="add mod">
          <ac:chgData name="Crichigno Benitez, Jorge" userId="e8c2d0ca-3c76-40b7-b803-52729ce5e219" providerId="ADAL" clId="{DDAB2561-DF4E-4304-9227-D24D787F2FED}" dt="2022-01-31T19:10:53.941" v="1899" actId="20577"/>
          <ac:spMkLst>
            <pc:docMk/>
            <pc:sldMk cId="925025403" sldId="424"/>
            <ac:spMk id="15" creationId="{ACDDA7CA-B2B1-4557-83BF-7C176A3BDB28}"/>
          </ac:spMkLst>
        </pc:spChg>
        <pc:spChg chg="mod">
          <ac:chgData name="Crichigno Benitez, Jorge" userId="e8c2d0ca-3c76-40b7-b803-52729ce5e219" providerId="ADAL" clId="{DDAB2561-DF4E-4304-9227-D24D787F2FED}" dt="2022-01-31T15:44:36.843" v="921" actId="14100"/>
          <ac:spMkLst>
            <pc:docMk/>
            <pc:sldMk cId="925025403" sldId="424"/>
            <ac:spMk id="25" creationId="{8491A2A0-9ADE-4271-8EBD-EBC80C4B42CF}"/>
          </ac:spMkLst>
        </pc:spChg>
        <pc:graphicFrameChg chg="del">
          <ac:chgData name="Crichigno Benitez, Jorge" userId="e8c2d0ca-3c76-40b7-b803-52729ce5e219" providerId="ADAL" clId="{DDAB2561-DF4E-4304-9227-D24D787F2FED}" dt="2022-01-31T15:33:09.909" v="563" actId="478"/>
          <ac:graphicFrameMkLst>
            <pc:docMk/>
            <pc:sldMk cId="925025403" sldId="424"/>
            <ac:graphicFrameMk id="12" creationId="{733BDDBF-EC8C-431F-8842-D6CC4B5E931A}"/>
          </ac:graphicFrameMkLst>
        </pc:graphicFrameChg>
        <pc:picChg chg="del">
          <ac:chgData name="Crichigno Benitez, Jorge" userId="e8c2d0ca-3c76-40b7-b803-52729ce5e219" providerId="ADAL" clId="{DDAB2561-DF4E-4304-9227-D24D787F2FED}" dt="2022-01-31T15:33:10.531" v="564" actId="478"/>
          <ac:picMkLst>
            <pc:docMk/>
            <pc:sldMk cId="925025403" sldId="424"/>
            <ac:picMk id="10" creationId="{DF6B701E-B2AD-4609-84C7-D32713A141B2}"/>
          </ac:picMkLst>
        </pc:picChg>
        <pc:cxnChg chg="mod">
          <ac:chgData name="Crichigno Benitez, Jorge" userId="e8c2d0ca-3c76-40b7-b803-52729ce5e219" providerId="ADAL" clId="{DDAB2561-DF4E-4304-9227-D24D787F2FED}" dt="2022-01-31T15:32:53.628" v="558" actId="14100"/>
          <ac:cxnSpMkLst>
            <pc:docMk/>
            <pc:sldMk cId="925025403" sldId="424"/>
            <ac:cxnSpMk id="27" creationId="{F285EFE5-7CB7-4AA1-BC96-69EEF948426A}"/>
          </ac:cxnSpMkLst>
        </pc:cxnChg>
      </pc:sldChg>
      <pc:sldChg chg="modSp add mod ord modNotesTx">
        <pc:chgData name="Crichigno Benitez, Jorge" userId="e8c2d0ca-3c76-40b7-b803-52729ce5e219" providerId="ADAL" clId="{DDAB2561-DF4E-4304-9227-D24D787F2FED}" dt="2022-02-07T15:07:28.878" v="3438" actId="20577"/>
        <pc:sldMkLst>
          <pc:docMk/>
          <pc:sldMk cId="438010685" sldId="425"/>
        </pc:sldMkLst>
        <pc:spChg chg="mod">
          <ac:chgData name="Crichigno Benitez, Jorge" userId="e8c2d0ca-3c76-40b7-b803-52729ce5e219" providerId="ADAL" clId="{DDAB2561-DF4E-4304-9227-D24D787F2FED}" dt="2022-02-07T15:07:28.878" v="3438" actId="20577"/>
          <ac:spMkLst>
            <pc:docMk/>
            <pc:sldMk cId="438010685" sldId="425"/>
            <ac:spMk id="15" creationId="{ACDDA7CA-B2B1-4557-83BF-7C176A3BDB28}"/>
          </ac:spMkLst>
        </pc:spChg>
        <pc:spChg chg="mod">
          <ac:chgData name="Crichigno Benitez, Jorge" userId="e8c2d0ca-3c76-40b7-b803-52729ce5e219" providerId="ADAL" clId="{DDAB2561-DF4E-4304-9227-D24D787F2FED}" dt="2022-01-31T20:51:42.335" v="2112" actId="27636"/>
          <ac:spMkLst>
            <pc:docMk/>
            <pc:sldMk cId="438010685" sldId="425"/>
            <ac:spMk id="25" creationId="{8491A2A0-9ADE-4271-8EBD-EBC80C4B42CF}"/>
          </ac:spMkLst>
        </pc:spChg>
        <pc:cxnChg chg="mod">
          <ac:chgData name="Crichigno Benitez, Jorge" userId="e8c2d0ca-3c76-40b7-b803-52729ce5e219" providerId="ADAL" clId="{DDAB2561-DF4E-4304-9227-D24D787F2FED}" dt="2022-01-31T20:51:46.493" v="2113" actId="14100"/>
          <ac:cxnSpMkLst>
            <pc:docMk/>
            <pc:sldMk cId="438010685" sldId="425"/>
            <ac:cxnSpMk id="27" creationId="{F285EFE5-7CB7-4AA1-BC96-69EEF948426A}"/>
          </ac:cxnSpMkLst>
        </pc:cxnChg>
      </pc:sldChg>
      <pc:sldChg chg="del">
        <pc:chgData name="Crichigno Benitez, Jorge" userId="e8c2d0ca-3c76-40b7-b803-52729ce5e219" providerId="ADAL" clId="{DDAB2561-DF4E-4304-9227-D24D787F2FED}" dt="2022-01-31T15:23:51.033" v="499" actId="47"/>
        <pc:sldMkLst>
          <pc:docMk/>
          <pc:sldMk cId="679132315" sldId="425"/>
        </pc:sldMkLst>
      </pc:sldChg>
      <pc:sldChg chg="add del">
        <pc:chgData name="Crichigno Benitez, Jorge" userId="e8c2d0ca-3c76-40b7-b803-52729ce5e219" providerId="ADAL" clId="{DDAB2561-DF4E-4304-9227-D24D787F2FED}" dt="2022-01-31T15:17:03.692" v="459" actId="47"/>
        <pc:sldMkLst>
          <pc:docMk/>
          <pc:sldMk cId="2255757736" sldId="4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583E93-7F06-4FD5-ADA4-45262C6273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925901-863E-43FB-9F23-CCCDED5D2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467944-E7CD-4CBF-B52C-CFDA3DC45EC0}" type="datetimeFigureOut">
              <a:rPr lang="en-US" smtClean="0"/>
              <a:t>2/7/2022</a:t>
            </a:fld>
            <a:endParaRPr lang="en-US"/>
          </a:p>
        </p:txBody>
      </p:sp>
      <p:sp>
        <p:nvSpPr>
          <p:cNvPr id="4" name="Footer Placeholder 3">
            <a:extLst>
              <a:ext uri="{FF2B5EF4-FFF2-40B4-BE49-F238E27FC236}">
                <a16:creationId xmlns:a16="http://schemas.microsoft.com/office/drawing/2014/main" id="{623A2B97-BDDF-466E-9AE1-031669AAB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9AFE7E-F29A-4A0A-827D-3961508E42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D6D75D-FDCD-4C30-A01B-6DBB2744A6E9}" type="slidenum">
              <a:rPr lang="en-US" smtClean="0"/>
              <a:t>‹#›</a:t>
            </a:fld>
            <a:endParaRPr lang="en-US"/>
          </a:p>
        </p:txBody>
      </p:sp>
    </p:spTree>
    <p:extLst>
      <p:ext uri="{BB962C8B-B14F-4D97-AF65-F5344CB8AC3E}">
        <p14:creationId xmlns:p14="http://schemas.microsoft.com/office/powerpoint/2010/main" val="404540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0682D-FD54-284A-B7C8-2FCD4798133C}" type="datetimeFigureOut">
              <a:rPr lang="en-US" smtClean="0"/>
              <a:t>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F9C84-074E-E141-A3FD-46DE87E4CC01}" type="slidenum">
              <a:rPr lang="en-US" smtClean="0"/>
              <a:t>‹#›</a:t>
            </a:fld>
            <a:endParaRPr lang="en-US"/>
          </a:p>
        </p:txBody>
      </p:sp>
    </p:spTree>
    <p:extLst>
      <p:ext uri="{BB962C8B-B14F-4D97-AF65-F5344CB8AC3E}">
        <p14:creationId xmlns:p14="http://schemas.microsoft.com/office/powerpoint/2010/main" val="139138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Berlingske Sans"/>
              </a:rPr>
              <a:t>The Walker Institute is the center for global research and outreach on the University of South Carolina’s Columbia campus.</a:t>
            </a:r>
          </a:p>
          <a:p>
            <a:r>
              <a:rPr lang="en-US" b="0" i="0" dirty="0">
                <a:solidFill>
                  <a:srgbClr val="000000"/>
                </a:solidFill>
                <a:effectLst/>
                <a:latin typeface="Berlingske Sans"/>
              </a:rPr>
              <a:t>It hosts the ROTC programs</a:t>
            </a:r>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3</a:t>
            </a:fld>
            <a:endParaRPr lang="en-US"/>
          </a:p>
        </p:txBody>
      </p:sp>
    </p:spTree>
    <p:extLst>
      <p:ext uri="{BB962C8B-B14F-4D97-AF65-F5344CB8AC3E}">
        <p14:creationId xmlns:p14="http://schemas.microsoft.com/office/powerpoint/2010/main" val="100788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16</a:t>
            </a:fld>
            <a:endParaRPr lang="en-US"/>
          </a:p>
        </p:txBody>
      </p:sp>
    </p:spTree>
    <p:extLst>
      <p:ext uri="{BB962C8B-B14F-4D97-AF65-F5344CB8AC3E}">
        <p14:creationId xmlns:p14="http://schemas.microsoft.com/office/powerpoint/2010/main" val="361928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17</a:t>
            </a:fld>
            <a:endParaRPr lang="en-US"/>
          </a:p>
        </p:txBody>
      </p:sp>
    </p:spTree>
    <p:extLst>
      <p:ext uri="{BB962C8B-B14F-4D97-AF65-F5344CB8AC3E}">
        <p14:creationId xmlns:p14="http://schemas.microsoft.com/office/powerpoint/2010/main" val="280066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18</a:t>
            </a:fld>
            <a:endParaRPr lang="en-US"/>
          </a:p>
        </p:txBody>
      </p:sp>
    </p:spTree>
    <p:extLst>
      <p:ext uri="{BB962C8B-B14F-4D97-AF65-F5344CB8AC3E}">
        <p14:creationId xmlns:p14="http://schemas.microsoft.com/office/powerpoint/2010/main" val="1154284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19</a:t>
            </a:fld>
            <a:endParaRPr lang="en-US"/>
          </a:p>
        </p:txBody>
      </p:sp>
    </p:spTree>
    <p:extLst>
      <p:ext uri="{BB962C8B-B14F-4D97-AF65-F5344CB8AC3E}">
        <p14:creationId xmlns:p14="http://schemas.microsoft.com/office/powerpoint/2010/main" val="3382483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20</a:t>
            </a:fld>
            <a:endParaRPr lang="en-US"/>
          </a:p>
        </p:txBody>
      </p:sp>
    </p:spTree>
    <p:extLst>
      <p:ext uri="{BB962C8B-B14F-4D97-AF65-F5344CB8AC3E}">
        <p14:creationId xmlns:p14="http://schemas.microsoft.com/office/powerpoint/2010/main" val="2004849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21</a:t>
            </a:fld>
            <a:endParaRPr lang="en-US"/>
          </a:p>
        </p:txBody>
      </p:sp>
    </p:spTree>
    <p:extLst>
      <p:ext uri="{BB962C8B-B14F-4D97-AF65-F5344CB8AC3E}">
        <p14:creationId xmlns:p14="http://schemas.microsoft.com/office/powerpoint/2010/main" val="894215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22</a:t>
            </a:fld>
            <a:endParaRPr lang="en-US"/>
          </a:p>
        </p:txBody>
      </p:sp>
    </p:spTree>
    <p:extLst>
      <p:ext uri="{BB962C8B-B14F-4D97-AF65-F5344CB8AC3E}">
        <p14:creationId xmlns:p14="http://schemas.microsoft.com/office/powerpoint/2010/main" val="1676538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FOA N00014-22-S-F003 was released on Jan. 24, 2022</a:t>
            </a:r>
          </a:p>
        </p:txBody>
      </p:sp>
      <p:sp>
        <p:nvSpPr>
          <p:cNvPr id="4" name="Slide Number Placeholder 3"/>
          <p:cNvSpPr>
            <a:spLocks noGrp="1"/>
          </p:cNvSpPr>
          <p:nvPr>
            <p:ph type="sldNum" sz="quarter" idx="5"/>
          </p:nvPr>
        </p:nvSpPr>
        <p:spPr/>
        <p:txBody>
          <a:bodyPr/>
          <a:lstStyle/>
          <a:p>
            <a:fld id="{8CAF9C84-074E-E141-A3FD-46DE87E4CC01}" type="slidenum">
              <a:rPr lang="en-US" smtClean="0"/>
              <a:t>23</a:t>
            </a:fld>
            <a:endParaRPr lang="en-US"/>
          </a:p>
        </p:txBody>
      </p:sp>
    </p:spTree>
    <p:extLst>
      <p:ext uri="{BB962C8B-B14F-4D97-AF65-F5344CB8AC3E}">
        <p14:creationId xmlns:p14="http://schemas.microsoft.com/office/powerpoint/2010/main" val="87327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Geolocation: </a:t>
            </a:r>
            <a:r>
              <a:rPr lang="en-US" b="0" i="0" dirty="0">
                <a:solidFill>
                  <a:srgbClr val="202124"/>
                </a:solidFill>
                <a:effectLst/>
                <a:latin typeface="Roboto" panose="02000000000000000000" pitchFamily="2" charset="0"/>
              </a:rPr>
              <a:t>estimation of the real-world geographic location</a:t>
            </a:r>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8</a:t>
            </a:fld>
            <a:endParaRPr lang="en-US"/>
          </a:p>
        </p:txBody>
      </p:sp>
    </p:spTree>
    <p:extLst>
      <p:ext uri="{BB962C8B-B14F-4D97-AF65-F5344CB8AC3E}">
        <p14:creationId xmlns:p14="http://schemas.microsoft.com/office/powerpoint/2010/main" val="79369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Preventing </a:t>
            </a:r>
            <a:r>
              <a:rPr lang="en-US" dirty="0" err="1"/>
              <a:t>bruteforce</a:t>
            </a:r>
            <a:r>
              <a:rPr lang="en-US" dirty="0"/>
              <a:t> attacks  using Custom Signatures</a:t>
            </a:r>
          </a:p>
          <a:p>
            <a:r>
              <a:rPr lang="en-US" dirty="0"/>
              <a:t>https://knowledgebase.paloaltonetworks.com/KCSArticleDetail?id=kA10g000000ClSTCA0</a:t>
            </a:r>
          </a:p>
        </p:txBody>
      </p:sp>
      <p:sp>
        <p:nvSpPr>
          <p:cNvPr id="4" name="Slide Number Placeholder 3"/>
          <p:cNvSpPr>
            <a:spLocks noGrp="1"/>
          </p:cNvSpPr>
          <p:nvPr>
            <p:ph type="sldNum" sz="quarter" idx="5"/>
          </p:nvPr>
        </p:nvSpPr>
        <p:spPr/>
        <p:txBody>
          <a:bodyPr/>
          <a:lstStyle/>
          <a:p>
            <a:fld id="{8CAF9C84-074E-E141-A3FD-46DE87E4CC01}" type="slidenum">
              <a:rPr lang="en-US" smtClean="0"/>
              <a:t>9</a:t>
            </a:fld>
            <a:endParaRPr lang="en-US"/>
          </a:p>
        </p:txBody>
      </p:sp>
    </p:spTree>
    <p:extLst>
      <p:ext uri="{BB962C8B-B14F-4D97-AF65-F5344CB8AC3E}">
        <p14:creationId xmlns:p14="http://schemas.microsoft.com/office/powerpoint/2010/main" val="8965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ROTC cadets and veterans.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C353B"/>
                </a:solidFill>
                <a:effectLst/>
                <a:latin typeface="Roboto" panose="02000000000000000000" pitchFamily="2" charset="0"/>
              </a:rPr>
              <a:t> In his former role as a Gunner’s Mate Second Class in the US Navy, he deployed with the Constellation Battle Group, in 2003, is support of Operation Iraqi Freedom.</a:t>
            </a:r>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10</a:t>
            </a:fld>
            <a:endParaRPr lang="en-US"/>
          </a:p>
        </p:txBody>
      </p:sp>
    </p:spTree>
    <p:extLst>
      <p:ext uri="{BB962C8B-B14F-4D97-AF65-F5344CB8AC3E}">
        <p14:creationId xmlns:p14="http://schemas.microsoft.com/office/powerpoint/2010/main" val="165376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national defense service medal, global war on terrorism service medal, and</a:t>
            </a:r>
          </a:p>
        </p:txBody>
      </p:sp>
      <p:sp>
        <p:nvSpPr>
          <p:cNvPr id="4" name="Slide Number Placeholder 3"/>
          <p:cNvSpPr>
            <a:spLocks noGrp="1"/>
          </p:cNvSpPr>
          <p:nvPr>
            <p:ph type="sldNum" sz="quarter" idx="5"/>
          </p:nvPr>
        </p:nvSpPr>
        <p:spPr/>
        <p:txBody>
          <a:bodyPr/>
          <a:lstStyle/>
          <a:p>
            <a:fld id="{8CAF9C84-074E-E141-A3FD-46DE87E4CC01}" type="slidenum">
              <a:rPr lang="en-US" smtClean="0"/>
              <a:t>11</a:t>
            </a:fld>
            <a:endParaRPr lang="en-US"/>
          </a:p>
        </p:txBody>
      </p:sp>
    </p:spTree>
    <p:extLst>
      <p:ext uri="{BB962C8B-B14F-4D97-AF65-F5344CB8AC3E}">
        <p14:creationId xmlns:p14="http://schemas.microsoft.com/office/powerpoint/2010/main" val="170690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12</a:t>
            </a:fld>
            <a:endParaRPr lang="en-US"/>
          </a:p>
        </p:txBody>
      </p:sp>
    </p:spTree>
    <p:extLst>
      <p:ext uri="{BB962C8B-B14F-4D97-AF65-F5344CB8AC3E}">
        <p14:creationId xmlns:p14="http://schemas.microsoft.com/office/powerpoint/2010/main" val="842682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pple-system"/>
              </a:rPr>
              <a:t>Brad: SRNL</a:t>
            </a:r>
          </a:p>
          <a:p>
            <a:r>
              <a:rPr lang="en-US" b="0" i="0" dirty="0">
                <a:effectLst/>
                <a:latin typeface="-apple-system"/>
              </a:rPr>
              <a:t>Matt: U.S. Army</a:t>
            </a:r>
          </a:p>
          <a:p>
            <a:r>
              <a:rPr lang="en-US" b="0" i="0" dirty="0">
                <a:effectLst/>
                <a:latin typeface="-apple-system"/>
              </a:rPr>
              <a:t>Dillon: South Carolina National Guard</a:t>
            </a:r>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13</a:t>
            </a:fld>
            <a:endParaRPr lang="en-US"/>
          </a:p>
        </p:txBody>
      </p:sp>
    </p:spTree>
    <p:extLst>
      <p:ext uri="{BB962C8B-B14F-4D97-AF65-F5344CB8AC3E}">
        <p14:creationId xmlns:p14="http://schemas.microsoft.com/office/powerpoint/2010/main" val="3386154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14</a:t>
            </a:fld>
            <a:endParaRPr lang="en-US"/>
          </a:p>
        </p:txBody>
      </p:sp>
    </p:spTree>
    <p:extLst>
      <p:ext uri="{BB962C8B-B14F-4D97-AF65-F5344CB8AC3E}">
        <p14:creationId xmlns:p14="http://schemas.microsoft.com/office/powerpoint/2010/main" val="989454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15</a:t>
            </a:fld>
            <a:endParaRPr lang="en-US"/>
          </a:p>
        </p:txBody>
      </p:sp>
    </p:spTree>
    <p:extLst>
      <p:ext uri="{BB962C8B-B14F-4D97-AF65-F5344CB8AC3E}">
        <p14:creationId xmlns:p14="http://schemas.microsoft.com/office/powerpoint/2010/main" val="175272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7550" y="1"/>
            <a:ext cx="10984850" cy="888999"/>
          </a:xfrm>
        </p:spPr>
        <p:txBody>
          <a:bodyPr>
            <a:normAutofit/>
          </a:bodyPr>
          <a:lstStyle>
            <a:lvl1pPr algn="l">
              <a:defRPr sz="3800">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a:xfrm>
            <a:off x="839972" y="1435395"/>
            <a:ext cx="10558130" cy="329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597550" y="1028700"/>
            <a:ext cx="10984850" cy="4800599"/>
          </a:xfrm>
        </p:spPr>
        <p:txBody>
          <a:bodyPr/>
          <a:lstStyle>
            <a:lvl1pPr algn="just">
              <a:lnSpc>
                <a:spcPct val="100000"/>
              </a:lnSpc>
              <a:spcBef>
                <a:spcPts val="300"/>
              </a:spcBef>
              <a:spcAft>
                <a:spcPts val="300"/>
              </a:spcAft>
              <a:defRPr sz="2200">
                <a:latin typeface="Arial" panose="020B0604020202020204" pitchFamily="34" charset="0"/>
                <a:cs typeface="Arial" panose="020B0604020202020204" pitchFamily="34" charset="0"/>
              </a:defRPr>
            </a:lvl1pPr>
            <a:lvl2pPr algn="just">
              <a:spcAft>
                <a:spcPts val="200"/>
              </a:spcAft>
              <a:defRPr sz="1800">
                <a:latin typeface="Arial" panose="020B0604020202020204" pitchFamily="34" charset="0"/>
                <a:cs typeface="Arial" panose="020B0604020202020204" pitchFamily="34" charset="0"/>
              </a:defRPr>
            </a:lvl2pPr>
            <a:lvl3pPr algn="just">
              <a:spcAft>
                <a:spcPts val="200"/>
              </a:spcAft>
              <a:defRPr/>
            </a:lvl3pPr>
            <a:lvl4pPr algn="just">
              <a:spcAft>
                <a:spcPts val="200"/>
              </a:spcAft>
              <a:defRPr sz="1200">
                <a:latin typeface="Arial" panose="020B0604020202020204" pitchFamily="34" charset="0"/>
                <a:cs typeface="Arial" panose="020B0604020202020204" pitchFamily="34" charset="0"/>
              </a:defRPr>
            </a:lvl4pPr>
            <a:lvl5pPr algn="just">
              <a:spcAft>
                <a:spcPts val="200"/>
              </a:spcAft>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4A268889-C088-4D9F-A378-39E724A36B87}"/>
              </a:ext>
            </a:extLst>
          </p:cNvPr>
          <p:cNvSpPr>
            <a:spLocks noGrp="1"/>
          </p:cNvSpPr>
          <p:nvPr>
            <p:ph type="ftr" sz="quarter" idx="11"/>
          </p:nvPr>
        </p:nvSpPr>
        <p:spPr>
          <a:xfrm>
            <a:off x="175491" y="6459784"/>
            <a:ext cx="2881745" cy="365125"/>
          </a:xfrm>
          <a:prstGeom prst="rect">
            <a:avLst/>
          </a:prstGeom>
        </p:spPr>
        <p:txBody>
          <a:bodyPr/>
          <a:lstStyle>
            <a:lvl1pPr algn="l">
              <a:defRPr/>
            </a:lvl1pPr>
          </a:lstStyle>
          <a:p>
            <a:r>
              <a:rPr lang="en-US"/>
              <a:t>Alternative Definitions of SDN</a:t>
            </a:r>
            <a:endParaRPr lang="en-US" dirty="0"/>
          </a:p>
        </p:txBody>
      </p:sp>
      <p:sp>
        <p:nvSpPr>
          <p:cNvPr id="10" name="Slide Number Placeholder 5">
            <a:extLst>
              <a:ext uri="{FF2B5EF4-FFF2-40B4-BE49-F238E27FC236}">
                <a16:creationId xmlns:a16="http://schemas.microsoft.com/office/drawing/2014/main" id="{6564972F-81E4-47C1-8110-0800DB019655}"/>
              </a:ext>
            </a:extLst>
          </p:cNvPr>
          <p:cNvSpPr>
            <a:spLocks noGrp="1"/>
          </p:cNvSpPr>
          <p:nvPr>
            <p:ph type="sldNum" sz="quarter" idx="12"/>
          </p:nvPr>
        </p:nvSpPr>
        <p:spPr>
          <a:xfrm>
            <a:off x="10704484" y="6459783"/>
            <a:ext cx="1312025" cy="365125"/>
          </a:xfrm>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19579105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2436" y="6459785"/>
            <a:ext cx="2927928" cy="365125"/>
          </a:xfrm>
          <a:prstGeom prst="rect">
            <a:avLst/>
          </a:prstGeom>
        </p:spPr>
        <p:txBody>
          <a:bodyPr vert="horz" lIns="91440" tIns="45720" rIns="91440" bIns="45720" rtlCol="0" anchor="ctr"/>
          <a:lstStyle>
            <a:lvl1pPr algn="l">
              <a:defRPr sz="900" cap="none" baseline="0">
                <a:solidFill>
                  <a:srgbClr val="FFFFFF"/>
                </a:solidFill>
              </a:defRPr>
            </a:lvl1pPr>
          </a:lstStyle>
          <a:p>
            <a:r>
              <a:rPr lang="en-US"/>
              <a:t>Alternative Definitions of SDN</a:t>
            </a:r>
            <a:endParaRPr lang="en-US" dirty="0"/>
          </a:p>
        </p:txBody>
      </p:sp>
      <p:sp>
        <p:nvSpPr>
          <p:cNvPr id="6" name="Slide Number Placeholder 5"/>
          <p:cNvSpPr>
            <a:spLocks noGrp="1"/>
          </p:cNvSpPr>
          <p:nvPr>
            <p:ph type="sldNum" sz="quarter" idx="4"/>
          </p:nvPr>
        </p:nvSpPr>
        <p:spPr>
          <a:xfrm>
            <a:off x="10667539"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8C60F48-EAB5-A54D-B834-7AA360F30939}" type="slidenum">
              <a:rPr lang="en-US" smtClean="0"/>
              <a:t>‹#›</a:t>
            </a:fld>
            <a:endParaRPr lang="en-US"/>
          </a:p>
        </p:txBody>
      </p:sp>
      <p:cxnSp>
        <p:nvCxnSpPr>
          <p:cNvPr id="10" name="Straight Connector 9"/>
          <p:cNvCxnSpPr>
            <a:cxnSpLocks/>
          </p:cNvCxnSpPr>
          <p:nvPr/>
        </p:nvCxnSpPr>
        <p:spPr>
          <a:xfrm>
            <a:off x="1097280" y="1737845"/>
            <a:ext cx="100632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569"/>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inyurl.com/4mbj3z4k"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tinyurl.com/4mbj3z4k"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tinyurl.com/4x566mpu"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CB6F61B-8E09-4038-BC83-0CC5D32873CA}"/>
              </a:ext>
            </a:extLst>
          </p:cNvPr>
          <p:cNvSpPr>
            <a:spLocks noGrp="1"/>
          </p:cNvSpPr>
          <p:nvPr>
            <p:ph type="sldNum" sz="quarter" idx="12"/>
          </p:nvPr>
        </p:nvSpPr>
        <p:spPr/>
        <p:txBody>
          <a:bodyPr/>
          <a:lstStyle/>
          <a:p>
            <a:fld id="{38C60F48-EAB5-A54D-B834-7AA360F30939}" type="slidenum">
              <a:rPr lang="en-US" smtClean="0"/>
              <a:t>1</a:t>
            </a:fld>
            <a:endParaRPr lang="en-US"/>
          </a:p>
        </p:txBody>
      </p:sp>
      <p:sp>
        <p:nvSpPr>
          <p:cNvPr id="2" name="Rectangle 1">
            <a:extLst>
              <a:ext uri="{FF2B5EF4-FFF2-40B4-BE49-F238E27FC236}">
                <a16:creationId xmlns:a16="http://schemas.microsoft.com/office/drawing/2014/main" id="{0D1F3A99-91F5-44A2-9A29-778E2BCA2F9C}"/>
              </a:ext>
            </a:extLst>
          </p:cNvPr>
          <p:cNvSpPr/>
          <p:nvPr/>
        </p:nvSpPr>
        <p:spPr>
          <a:xfrm>
            <a:off x="1524000" y="703384"/>
            <a:ext cx="9180484" cy="524021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Arial" panose="020B0604020202020204" pitchFamily="34" charset="0"/>
                <a:cs typeface="Arial" panose="020B0604020202020204" pitchFamily="34" charset="0"/>
              </a:rPr>
              <a:t>“</a:t>
            </a:r>
            <a:r>
              <a:rPr lang="en-US" sz="3200" b="0" i="0" dirty="0">
                <a:solidFill>
                  <a:srgbClr val="FFFFFF"/>
                </a:solidFill>
                <a:effectLst/>
                <a:latin typeface="Roboto" panose="02000000000000000000" pitchFamily="2" charset="0"/>
              </a:rPr>
              <a:t>Enhancing the Preparation of</a:t>
            </a:r>
            <a:br>
              <a:rPr lang="en-US" sz="3200" b="0" i="0" dirty="0">
                <a:solidFill>
                  <a:srgbClr val="FFFFFF"/>
                </a:solidFill>
                <a:effectLst/>
                <a:latin typeface="Roboto" panose="02000000000000000000" pitchFamily="2" charset="0"/>
              </a:rPr>
            </a:br>
            <a:r>
              <a:rPr lang="en-US" sz="3200" b="0" i="0" dirty="0">
                <a:solidFill>
                  <a:srgbClr val="FFFFFF"/>
                </a:solidFill>
                <a:effectLst/>
                <a:latin typeface="Roboto" panose="02000000000000000000" pitchFamily="2" charset="0"/>
              </a:rPr>
              <a:t>Next-generation Cyber Professionals</a:t>
            </a:r>
            <a:r>
              <a:rPr lang="en-US" sz="3000" dirty="0">
                <a:latin typeface="Arial" panose="020B0604020202020204" pitchFamily="34" charset="0"/>
                <a:cs typeface="Arial" panose="020B0604020202020204" pitchFamily="34" charset="0"/>
              </a:rPr>
              <a:t>”</a:t>
            </a:r>
          </a:p>
          <a:p>
            <a:pPr algn="ctr"/>
            <a:endParaRPr lang="en-US" sz="3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July 22, 2020 – June 30, 2022 </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PI: Jorge Crichigno</a:t>
            </a:r>
          </a:p>
          <a:p>
            <a:pPr algn="ctr"/>
            <a:endParaRPr lang="en-US" sz="3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FY19 Funding Opportunity Announcement (FOA) for the Office of Naval Research (ONR) Navy ROTC Cybersecurity Training Program</a:t>
            </a:r>
          </a:p>
          <a:p>
            <a:pPr algn="ctr"/>
            <a:endParaRPr lang="en-US" sz="25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McNair Center</a:t>
            </a:r>
          </a:p>
          <a:p>
            <a:pPr algn="ctr"/>
            <a:r>
              <a:rPr lang="en-US" sz="2000" dirty="0">
                <a:latin typeface="Arial" panose="020B0604020202020204" pitchFamily="34" charset="0"/>
                <a:cs typeface="Arial" panose="020B0604020202020204" pitchFamily="34" charset="0"/>
              </a:rPr>
              <a:t>February 2, 2022</a:t>
            </a:r>
          </a:p>
        </p:txBody>
      </p:sp>
    </p:spTree>
    <p:extLst>
      <p:ext uri="{BB962C8B-B14F-4D97-AF65-F5344CB8AC3E}">
        <p14:creationId xmlns:p14="http://schemas.microsoft.com/office/powerpoint/2010/main" val="15756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startAt="2"/>
            </a:pPr>
            <a:r>
              <a:rPr lang="en-US" dirty="0"/>
              <a:t>Establish an undergraduate research program in cybersecurity</a:t>
            </a:r>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10</a:t>
            </a:fld>
            <a:endParaRPr lang="en-US" dirty="0"/>
          </a:p>
        </p:txBody>
      </p:sp>
      <p:pic>
        <p:nvPicPr>
          <p:cNvPr id="9" name="Picture 8">
            <a:extLst>
              <a:ext uri="{FF2B5EF4-FFF2-40B4-BE49-F238E27FC236}">
                <a16:creationId xmlns:a16="http://schemas.microsoft.com/office/drawing/2014/main" id="{7B347188-758D-465A-A782-50C5EE324BD8}"/>
              </a:ext>
            </a:extLst>
          </p:cNvPr>
          <p:cNvPicPr>
            <a:picLocks noChangeAspect="1"/>
          </p:cNvPicPr>
          <p:nvPr/>
        </p:nvPicPr>
        <p:blipFill>
          <a:blip r:embed="rId3"/>
          <a:stretch>
            <a:fillRect/>
          </a:stretch>
        </p:blipFill>
        <p:spPr>
          <a:xfrm>
            <a:off x="1988889" y="2188552"/>
            <a:ext cx="2428875" cy="2038350"/>
          </a:xfrm>
          <a:prstGeom prst="rect">
            <a:avLst/>
          </a:prstGeom>
        </p:spPr>
      </p:pic>
      <p:pic>
        <p:nvPicPr>
          <p:cNvPr id="11" name="Picture 10">
            <a:extLst>
              <a:ext uri="{FF2B5EF4-FFF2-40B4-BE49-F238E27FC236}">
                <a16:creationId xmlns:a16="http://schemas.microsoft.com/office/drawing/2014/main" id="{B959B670-64DE-402D-96E9-EBFE2ED956E2}"/>
              </a:ext>
            </a:extLst>
          </p:cNvPr>
          <p:cNvPicPr>
            <a:picLocks noChangeAspect="1"/>
          </p:cNvPicPr>
          <p:nvPr/>
        </p:nvPicPr>
        <p:blipFill>
          <a:blip r:embed="rId4"/>
          <a:stretch>
            <a:fillRect/>
          </a:stretch>
        </p:blipFill>
        <p:spPr>
          <a:xfrm>
            <a:off x="5744104" y="2201252"/>
            <a:ext cx="2457450" cy="2095500"/>
          </a:xfrm>
          <a:prstGeom prst="rect">
            <a:avLst/>
          </a:prstGeom>
        </p:spPr>
      </p:pic>
      <p:pic>
        <p:nvPicPr>
          <p:cNvPr id="15" name="Picture 14">
            <a:extLst>
              <a:ext uri="{FF2B5EF4-FFF2-40B4-BE49-F238E27FC236}">
                <a16:creationId xmlns:a16="http://schemas.microsoft.com/office/drawing/2014/main" id="{0F8322CF-1BA3-4144-BC1A-CD6A8EF8B960}"/>
              </a:ext>
            </a:extLst>
          </p:cNvPr>
          <p:cNvPicPr>
            <a:picLocks noChangeAspect="1"/>
          </p:cNvPicPr>
          <p:nvPr/>
        </p:nvPicPr>
        <p:blipFill>
          <a:blip r:embed="rId5"/>
          <a:stretch>
            <a:fillRect/>
          </a:stretch>
        </p:blipFill>
        <p:spPr>
          <a:xfrm>
            <a:off x="9447063" y="2234040"/>
            <a:ext cx="2352675" cy="2047875"/>
          </a:xfrm>
          <a:prstGeom prst="rect">
            <a:avLst/>
          </a:prstGeom>
        </p:spPr>
      </p:pic>
      <p:pic>
        <p:nvPicPr>
          <p:cNvPr id="17" name="Picture 16">
            <a:extLst>
              <a:ext uri="{FF2B5EF4-FFF2-40B4-BE49-F238E27FC236}">
                <a16:creationId xmlns:a16="http://schemas.microsoft.com/office/drawing/2014/main" id="{2325400D-AB13-4DD5-BEFF-A35104F7AE68}"/>
              </a:ext>
            </a:extLst>
          </p:cNvPr>
          <p:cNvPicPr>
            <a:picLocks noChangeAspect="1"/>
          </p:cNvPicPr>
          <p:nvPr/>
        </p:nvPicPr>
        <p:blipFill>
          <a:blip r:embed="rId6"/>
          <a:stretch>
            <a:fillRect/>
          </a:stretch>
        </p:blipFill>
        <p:spPr>
          <a:xfrm>
            <a:off x="5839354" y="4361638"/>
            <a:ext cx="2266950" cy="2000250"/>
          </a:xfrm>
          <a:prstGeom prst="rect">
            <a:avLst/>
          </a:prstGeom>
        </p:spPr>
      </p:pic>
      <p:pic>
        <p:nvPicPr>
          <p:cNvPr id="20" name="Picture 19">
            <a:extLst>
              <a:ext uri="{FF2B5EF4-FFF2-40B4-BE49-F238E27FC236}">
                <a16:creationId xmlns:a16="http://schemas.microsoft.com/office/drawing/2014/main" id="{78310287-439F-4C43-9F7F-17FF3703E394}"/>
              </a:ext>
            </a:extLst>
          </p:cNvPr>
          <p:cNvPicPr>
            <a:picLocks noChangeAspect="1"/>
          </p:cNvPicPr>
          <p:nvPr/>
        </p:nvPicPr>
        <p:blipFill>
          <a:blip r:embed="rId7"/>
          <a:stretch>
            <a:fillRect/>
          </a:stretch>
        </p:blipFill>
        <p:spPr>
          <a:xfrm>
            <a:off x="9672642" y="4341058"/>
            <a:ext cx="2063684" cy="1904939"/>
          </a:xfrm>
          <a:prstGeom prst="rect">
            <a:avLst/>
          </a:prstGeom>
        </p:spPr>
      </p:pic>
      <p:sp>
        <p:nvSpPr>
          <p:cNvPr id="14" name="TextBox 13">
            <a:extLst>
              <a:ext uri="{FF2B5EF4-FFF2-40B4-BE49-F238E27FC236}">
                <a16:creationId xmlns:a16="http://schemas.microsoft.com/office/drawing/2014/main" id="{FA0561D4-B031-4B7B-9525-35D96EDFCF4E}"/>
              </a:ext>
            </a:extLst>
          </p:cNvPr>
          <p:cNvSpPr txBox="1"/>
          <p:nvPr/>
        </p:nvSpPr>
        <p:spPr>
          <a:xfrm>
            <a:off x="835524" y="2402964"/>
            <a:ext cx="1235841" cy="323164"/>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Chris Ngo</a:t>
            </a:r>
          </a:p>
        </p:txBody>
      </p:sp>
      <p:sp>
        <p:nvSpPr>
          <p:cNvPr id="16" name="TextBox 15">
            <a:extLst>
              <a:ext uri="{FF2B5EF4-FFF2-40B4-BE49-F238E27FC236}">
                <a16:creationId xmlns:a16="http://schemas.microsoft.com/office/drawing/2014/main" id="{31A308A9-6C27-4AF6-B04E-76178940EE1D}"/>
              </a:ext>
            </a:extLst>
          </p:cNvPr>
          <p:cNvSpPr txBox="1"/>
          <p:nvPr/>
        </p:nvSpPr>
        <p:spPr>
          <a:xfrm>
            <a:off x="4635102" y="2387012"/>
            <a:ext cx="1235841" cy="323164"/>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Jack </a:t>
            </a:r>
            <a:r>
              <a:rPr lang="en-US" sz="1500" dirty="0" err="1">
                <a:latin typeface="Arial" panose="020B0604020202020204" pitchFamily="34" charset="0"/>
                <a:cs typeface="Arial" panose="020B0604020202020204" pitchFamily="34" charset="0"/>
              </a:rPr>
              <a:t>Sadle</a:t>
            </a:r>
            <a:endParaRPr lang="en-US" sz="15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D4504DE-50CC-45A2-89EB-8F80B91A5AA4}"/>
              </a:ext>
            </a:extLst>
          </p:cNvPr>
          <p:cNvSpPr txBox="1"/>
          <p:nvPr/>
        </p:nvSpPr>
        <p:spPr>
          <a:xfrm>
            <a:off x="8552562" y="2397650"/>
            <a:ext cx="1235841"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Brendan Curran</a:t>
            </a:r>
          </a:p>
        </p:txBody>
      </p:sp>
      <p:sp>
        <p:nvSpPr>
          <p:cNvPr id="22" name="TextBox 21">
            <a:extLst>
              <a:ext uri="{FF2B5EF4-FFF2-40B4-BE49-F238E27FC236}">
                <a16:creationId xmlns:a16="http://schemas.microsoft.com/office/drawing/2014/main" id="{9756F163-ED52-44EF-810E-F5FF5E1C71AE}"/>
              </a:ext>
            </a:extLst>
          </p:cNvPr>
          <p:cNvSpPr txBox="1"/>
          <p:nvPr/>
        </p:nvSpPr>
        <p:spPr>
          <a:xfrm>
            <a:off x="4686059" y="4615174"/>
            <a:ext cx="1235841"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Christian </a:t>
            </a:r>
            <a:r>
              <a:rPr lang="en-US" sz="1500" dirty="0" err="1">
                <a:latin typeface="Arial" panose="020B0604020202020204" pitchFamily="34" charset="0"/>
                <a:cs typeface="Arial" panose="020B0604020202020204" pitchFamily="34" charset="0"/>
              </a:rPr>
              <a:t>Tsirlis</a:t>
            </a:r>
            <a:endParaRPr lang="en-US" sz="15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606A465-DD95-4C1D-9F3E-C173A5597892}"/>
              </a:ext>
            </a:extLst>
          </p:cNvPr>
          <p:cNvSpPr txBox="1"/>
          <p:nvPr/>
        </p:nvSpPr>
        <p:spPr>
          <a:xfrm>
            <a:off x="8483485" y="4557362"/>
            <a:ext cx="1235841"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Ryan </a:t>
            </a:r>
            <a:r>
              <a:rPr lang="en-US" sz="1500" dirty="0" err="1">
                <a:latin typeface="Arial" panose="020B0604020202020204" pitchFamily="34" charset="0"/>
                <a:cs typeface="Arial" panose="020B0604020202020204" pitchFamily="34" charset="0"/>
              </a:rPr>
              <a:t>Tallent</a:t>
            </a:r>
            <a:endParaRPr lang="en-US" sz="1500" dirty="0">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5A19EB83-6289-4397-A72F-DF4FD52CFAE9}"/>
              </a:ext>
            </a:extLst>
          </p:cNvPr>
          <p:cNvSpPr>
            <a:spLocks noGrp="1"/>
          </p:cNvSpPr>
          <p:nvPr>
            <p:ph type="title"/>
          </p:nvPr>
        </p:nvSpPr>
        <p:spPr>
          <a:xfrm>
            <a:off x="597550" y="1"/>
            <a:ext cx="3325864" cy="888999"/>
          </a:xfrm>
        </p:spPr>
        <p:txBody>
          <a:bodyPr/>
          <a:lstStyle/>
          <a:p>
            <a:r>
              <a:rPr lang="en-US" dirty="0"/>
              <a:t>Project Goals</a:t>
            </a:r>
          </a:p>
        </p:txBody>
      </p:sp>
      <p:cxnSp>
        <p:nvCxnSpPr>
          <p:cNvPr id="25" name="Straight Connector 24">
            <a:extLst>
              <a:ext uri="{FF2B5EF4-FFF2-40B4-BE49-F238E27FC236}">
                <a16:creationId xmlns:a16="http://schemas.microsoft.com/office/drawing/2014/main" id="{11A33358-C22A-4135-AA88-4F059CBDB84E}"/>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26" name="Picture 25">
            <a:extLst>
              <a:ext uri="{FF2B5EF4-FFF2-40B4-BE49-F238E27FC236}">
                <a16:creationId xmlns:a16="http://schemas.microsoft.com/office/drawing/2014/main" id="{A269BC87-D922-48E9-A96D-3B9AF255F83C}"/>
              </a:ext>
            </a:extLst>
          </p:cNvPr>
          <p:cNvPicPr>
            <a:picLocks noChangeAspect="1"/>
          </p:cNvPicPr>
          <p:nvPr/>
        </p:nvPicPr>
        <p:blipFill>
          <a:blip r:embed="rId8"/>
          <a:stretch>
            <a:fillRect/>
          </a:stretch>
        </p:blipFill>
        <p:spPr>
          <a:xfrm>
            <a:off x="55659" y="6512991"/>
            <a:ext cx="1591056" cy="235319"/>
          </a:xfrm>
          <a:prstGeom prst="rect">
            <a:avLst/>
          </a:prstGeom>
        </p:spPr>
      </p:pic>
      <p:sp>
        <p:nvSpPr>
          <p:cNvPr id="28" name="TextBox 27">
            <a:extLst>
              <a:ext uri="{FF2B5EF4-FFF2-40B4-BE49-F238E27FC236}">
                <a16:creationId xmlns:a16="http://schemas.microsoft.com/office/drawing/2014/main" id="{6AB73BAF-2507-42F4-B392-8C1238BB07D5}"/>
              </a:ext>
            </a:extLst>
          </p:cNvPr>
          <p:cNvSpPr txBox="1"/>
          <p:nvPr/>
        </p:nvSpPr>
        <p:spPr>
          <a:xfrm>
            <a:off x="1165948" y="1440469"/>
            <a:ext cx="10297046" cy="323165"/>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Participants include ROTC cadets (Navy, Army, Air Force), Veterans, and students from CS, IT, IS, Cyber Intelligence</a:t>
            </a:r>
          </a:p>
        </p:txBody>
      </p:sp>
      <p:pic>
        <p:nvPicPr>
          <p:cNvPr id="27" name="Picture 26">
            <a:extLst>
              <a:ext uri="{FF2B5EF4-FFF2-40B4-BE49-F238E27FC236}">
                <a16:creationId xmlns:a16="http://schemas.microsoft.com/office/drawing/2014/main" id="{71EC6881-2E45-45E3-8470-C41B4CD1F5B5}"/>
              </a:ext>
            </a:extLst>
          </p:cNvPr>
          <p:cNvPicPr>
            <a:picLocks noChangeAspect="1"/>
          </p:cNvPicPr>
          <p:nvPr/>
        </p:nvPicPr>
        <p:blipFill>
          <a:blip r:embed="rId9"/>
          <a:stretch>
            <a:fillRect/>
          </a:stretch>
        </p:blipFill>
        <p:spPr>
          <a:xfrm>
            <a:off x="2260482" y="4361638"/>
            <a:ext cx="1849605" cy="1950596"/>
          </a:xfrm>
          <a:prstGeom prst="rect">
            <a:avLst/>
          </a:prstGeom>
        </p:spPr>
      </p:pic>
      <p:sp>
        <p:nvSpPr>
          <p:cNvPr id="29" name="TextBox 28">
            <a:extLst>
              <a:ext uri="{FF2B5EF4-FFF2-40B4-BE49-F238E27FC236}">
                <a16:creationId xmlns:a16="http://schemas.microsoft.com/office/drawing/2014/main" id="{0F986BFC-6ED2-4257-AC8C-6D365065DB18}"/>
              </a:ext>
            </a:extLst>
          </p:cNvPr>
          <p:cNvSpPr txBox="1"/>
          <p:nvPr/>
        </p:nvSpPr>
        <p:spPr>
          <a:xfrm>
            <a:off x="772790" y="5279446"/>
            <a:ext cx="1235841"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Tim Dao</a:t>
            </a:r>
          </a:p>
        </p:txBody>
      </p:sp>
    </p:spTree>
    <p:extLst>
      <p:ext uri="{BB962C8B-B14F-4D97-AF65-F5344CB8AC3E}">
        <p14:creationId xmlns:p14="http://schemas.microsoft.com/office/powerpoint/2010/main" val="227194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startAt="2"/>
            </a:pPr>
            <a:r>
              <a:rPr lang="en-US" dirty="0"/>
              <a:t>Establish an undergraduate research program in cybersecurity</a:t>
            </a:r>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11</a:t>
            </a:fld>
            <a:endParaRPr lang="en-US" dirty="0"/>
          </a:p>
        </p:txBody>
      </p:sp>
      <p:pic>
        <p:nvPicPr>
          <p:cNvPr id="8" name="Picture 7">
            <a:extLst>
              <a:ext uri="{FF2B5EF4-FFF2-40B4-BE49-F238E27FC236}">
                <a16:creationId xmlns:a16="http://schemas.microsoft.com/office/drawing/2014/main" id="{FE20DC15-8FDC-47F7-A07B-7DEE276DDE02}"/>
              </a:ext>
            </a:extLst>
          </p:cNvPr>
          <p:cNvPicPr>
            <a:picLocks noChangeAspect="1"/>
          </p:cNvPicPr>
          <p:nvPr/>
        </p:nvPicPr>
        <p:blipFill>
          <a:blip r:embed="rId3"/>
          <a:stretch>
            <a:fillRect/>
          </a:stretch>
        </p:blipFill>
        <p:spPr>
          <a:xfrm>
            <a:off x="1673169" y="2210377"/>
            <a:ext cx="2305978" cy="2039904"/>
          </a:xfrm>
          <a:prstGeom prst="rect">
            <a:avLst/>
          </a:prstGeom>
        </p:spPr>
      </p:pic>
      <p:pic>
        <p:nvPicPr>
          <p:cNvPr id="16" name="Picture 15">
            <a:extLst>
              <a:ext uri="{FF2B5EF4-FFF2-40B4-BE49-F238E27FC236}">
                <a16:creationId xmlns:a16="http://schemas.microsoft.com/office/drawing/2014/main" id="{690F5A1A-D003-4421-892E-7FBF65913125}"/>
              </a:ext>
            </a:extLst>
          </p:cNvPr>
          <p:cNvPicPr>
            <a:picLocks noChangeAspect="1"/>
          </p:cNvPicPr>
          <p:nvPr/>
        </p:nvPicPr>
        <p:blipFill>
          <a:blip r:embed="rId4"/>
          <a:stretch>
            <a:fillRect/>
          </a:stretch>
        </p:blipFill>
        <p:spPr>
          <a:xfrm>
            <a:off x="9130631" y="2216724"/>
            <a:ext cx="2185860" cy="2027209"/>
          </a:xfrm>
          <a:prstGeom prst="rect">
            <a:avLst/>
          </a:prstGeom>
        </p:spPr>
      </p:pic>
      <p:pic>
        <p:nvPicPr>
          <p:cNvPr id="25" name="Picture 24">
            <a:extLst>
              <a:ext uri="{FF2B5EF4-FFF2-40B4-BE49-F238E27FC236}">
                <a16:creationId xmlns:a16="http://schemas.microsoft.com/office/drawing/2014/main" id="{3B442E1F-1CF8-4E77-9ADB-036909D8285D}"/>
              </a:ext>
            </a:extLst>
          </p:cNvPr>
          <p:cNvPicPr>
            <a:picLocks noChangeAspect="1"/>
          </p:cNvPicPr>
          <p:nvPr/>
        </p:nvPicPr>
        <p:blipFill>
          <a:blip r:embed="rId5"/>
          <a:stretch>
            <a:fillRect/>
          </a:stretch>
        </p:blipFill>
        <p:spPr>
          <a:xfrm>
            <a:off x="5407443" y="4407996"/>
            <a:ext cx="2174774" cy="1944920"/>
          </a:xfrm>
          <a:prstGeom prst="rect">
            <a:avLst/>
          </a:prstGeom>
        </p:spPr>
      </p:pic>
      <p:sp>
        <p:nvSpPr>
          <p:cNvPr id="14" name="TextBox 13">
            <a:extLst>
              <a:ext uri="{FF2B5EF4-FFF2-40B4-BE49-F238E27FC236}">
                <a16:creationId xmlns:a16="http://schemas.microsoft.com/office/drawing/2014/main" id="{69103013-AD50-4B82-AD0C-487D6EDB6CE3}"/>
              </a:ext>
            </a:extLst>
          </p:cNvPr>
          <p:cNvSpPr txBox="1"/>
          <p:nvPr/>
        </p:nvSpPr>
        <p:spPr>
          <a:xfrm>
            <a:off x="586059" y="2513909"/>
            <a:ext cx="1235841"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Dakota </a:t>
            </a:r>
            <a:r>
              <a:rPr lang="en-US" sz="1500" dirty="0" err="1">
                <a:latin typeface="Arial" panose="020B0604020202020204" pitchFamily="34" charset="0"/>
                <a:cs typeface="Arial" panose="020B0604020202020204" pitchFamily="34" charset="0"/>
              </a:rPr>
              <a:t>McDaniels</a:t>
            </a:r>
            <a:endParaRPr lang="en-US" sz="15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16AB3C8-6752-4F1B-917B-EF0D91C5B4C7}"/>
              </a:ext>
            </a:extLst>
          </p:cNvPr>
          <p:cNvSpPr txBox="1"/>
          <p:nvPr/>
        </p:nvSpPr>
        <p:spPr>
          <a:xfrm>
            <a:off x="4436845" y="2513909"/>
            <a:ext cx="1235841"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David Williams</a:t>
            </a:r>
          </a:p>
        </p:txBody>
      </p:sp>
      <p:sp>
        <p:nvSpPr>
          <p:cNvPr id="19" name="TextBox 18">
            <a:extLst>
              <a:ext uri="{FF2B5EF4-FFF2-40B4-BE49-F238E27FC236}">
                <a16:creationId xmlns:a16="http://schemas.microsoft.com/office/drawing/2014/main" id="{84BD09D7-BABC-48E4-9F20-04A03E841A26}"/>
              </a:ext>
            </a:extLst>
          </p:cNvPr>
          <p:cNvSpPr txBox="1"/>
          <p:nvPr/>
        </p:nvSpPr>
        <p:spPr>
          <a:xfrm>
            <a:off x="8171119" y="2513909"/>
            <a:ext cx="1235841"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Brian Nelson</a:t>
            </a:r>
          </a:p>
        </p:txBody>
      </p:sp>
      <p:sp>
        <p:nvSpPr>
          <p:cNvPr id="20" name="TextBox 19">
            <a:extLst>
              <a:ext uri="{FF2B5EF4-FFF2-40B4-BE49-F238E27FC236}">
                <a16:creationId xmlns:a16="http://schemas.microsoft.com/office/drawing/2014/main" id="{4883D76A-ED45-4FAB-B4E5-BB4E1C6E252C}"/>
              </a:ext>
            </a:extLst>
          </p:cNvPr>
          <p:cNvSpPr txBox="1"/>
          <p:nvPr/>
        </p:nvSpPr>
        <p:spPr>
          <a:xfrm>
            <a:off x="4389786" y="4789643"/>
            <a:ext cx="1235841" cy="584775"/>
          </a:xfrm>
          <a:prstGeom prst="rect">
            <a:avLst/>
          </a:prstGeom>
          <a:noFill/>
        </p:spPr>
        <p:txBody>
          <a:bodyPr wrap="square" rtlCol="0">
            <a:spAutoFit/>
          </a:bodyPr>
          <a:lstStyle/>
          <a:p>
            <a:pPr algn="l"/>
            <a:r>
              <a:rPr lang="en-US" sz="1600" b="0" i="0" dirty="0">
                <a:solidFill>
                  <a:srgbClr val="2C353B"/>
                </a:solidFill>
                <a:effectLst/>
                <a:latin typeface="Roboto" panose="02000000000000000000" pitchFamily="2" charset="0"/>
              </a:rPr>
              <a:t>Bryson Livingston</a:t>
            </a:r>
          </a:p>
        </p:txBody>
      </p:sp>
      <p:sp>
        <p:nvSpPr>
          <p:cNvPr id="22" name="Title 1">
            <a:extLst>
              <a:ext uri="{FF2B5EF4-FFF2-40B4-BE49-F238E27FC236}">
                <a16:creationId xmlns:a16="http://schemas.microsoft.com/office/drawing/2014/main" id="{0A94C006-3A3A-4829-81ED-1CD5108C73DA}"/>
              </a:ext>
            </a:extLst>
          </p:cNvPr>
          <p:cNvSpPr>
            <a:spLocks noGrp="1"/>
          </p:cNvSpPr>
          <p:nvPr>
            <p:ph type="title"/>
          </p:nvPr>
        </p:nvSpPr>
        <p:spPr>
          <a:xfrm>
            <a:off x="597550" y="1"/>
            <a:ext cx="3325864" cy="888999"/>
          </a:xfrm>
        </p:spPr>
        <p:txBody>
          <a:bodyPr/>
          <a:lstStyle/>
          <a:p>
            <a:r>
              <a:rPr lang="en-US" dirty="0"/>
              <a:t>Project Goals</a:t>
            </a:r>
          </a:p>
        </p:txBody>
      </p:sp>
      <p:cxnSp>
        <p:nvCxnSpPr>
          <p:cNvPr id="24" name="Straight Connector 23">
            <a:extLst>
              <a:ext uri="{FF2B5EF4-FFF2-40B4-BE49-F238E27FC236}">
                <a16:creationId xmlns:a16="http://schemas.microsoft.com/office/drawing/2014/main" id="{25F450B5-A3C5-47A6-ACE5-C37F0155D465}"/>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26" name="Picture 25">
            <a:extLst>
              <a:ext uri="{FF2B5EF4-FFF2-40B4-BE49-F238E27FC236}">
                <a16:creationId xmlns:a16="http://schemas.microsoft.com/office/drawing/2014/main" id="{715E954B-3B2F-4C6A-9C5F-CB80383AFE1B}"/>
              </a:ext>
            </a:extLst>
          </p:cNvPr>
          <p:cNvPicPr>
            <a:picLocks noChangeAspect="1"/>
          </p:cNvPicPr>
          <p:nvPr/>
        </p:nvPicPr>
        <p:blipFill>
          <a:blip r:embed="rId6"/>
          <a:stretch>
            <a:fillRect/>
          </a:stretch>
        </p:blipFill>
        <p:spPr>
          <a:xfrm>
            <a:off x="55659" y="6512991"/>
            <a:ext cx="1591056" cy="235319"/>
          </a:xfrm>
          <a:prstGeom prst="rect">
            <a:avLst/>
          </a:prstGeom>
        </p:spPr>
      </p:pic>
      <p:sp>
        <p:nvSpPr>
          <p:cNvPr id="29" name="TextBox 28">
            <a:extLst>
              <a:ext uri="{FF2B5EF4-FFF2-40B4-BE49-F238E27FC236}">
                <a16:creationId xmlns:a16="http://schemas.microsoft.com/office/drawing/2014/main" id="{14687307-5B0C-45C3-8DEC-4A27AFEFA5E6}"/>
              </a:ext>
            </a:extLst>
          </p:cNvPr>
          <p:cNvSpPr txBox="1"/>
          <p:nvPr/>
        </p:nvSpPr>
        <p:spPr>
          <a:xfrm>
            <a:off x="1165948" y="1440469"/>
            <a:ext cx="10297046" cy="323165"/>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Participants include ROTC cadets (Navy, Army, Air Force), Veterans, and students from CS, IT, IS, Cyber Intelligence</a:t>
            </a:r>
          </a:p>
        </p:txBody>
      </p:sp>
      <p:pic>
        <p:nvPicPr>
          <p:cNvPr id="28" name="Picture 27">
            <a:extLst>
              <a:ext uri="{FF2B5EF4-FFF2-40B4-BE49-F238E27FC236}">
                <a16:creationId xmlns:a16="http://schemas.microsoft.com/office/drawing/2014/main" id="{AF47A66F-3F53-4993-AD6B-D1C564D53B9A}"/>
              </a:ext>
            </a:extLst>
          </p:cNvPr>
          <p:cNvPicPr>
            <a:picLocks noChangeAspect="1"/>
          </p:cNvPicPr>
          <p:nvPr/>
        </p:nvPicPr>
        <p:blipFill>
          <a:blip r:embed="rId7"/>
          <a:stretch>
            <a:fillRect/>
          </a:stretch>
        </p:blipFill>
        <p:spPr>
          <a:xfrm>
            <a:off x="5459186" y="2043451"/>
            <a:ext cx="1994967" cy="2210236"/>
          </a:xfrm>
          <a:prstGeom prst="rect">
            <a:avLst/>
          </a:prstGeom>
        </p:spPr>
      </p:pic>
      <p:pic>
        <p:nvPicPr>
          <p:cNvPr id="30" name="Picture 29">
            <a:extLst>
              <a:ext uri="{FF2B5EF4-FFF2-40B4-BE49-F238E27FC236}">
                <a16:creationId xmlns:a16="http://schemas.microsoft.com/office/drawing/2014/main" id="{B21281B5-C5BA-4F03-89BE-4A26B93000A6}"/>
              </a:ext>
            </a:extLst>
          </p:cNvPr>
          <p:cNvPicPr>
            <a:picLocks noChangeAspect="1"/>
          </p:cNvPicPr>
          <p:nvPr/>
        </p:nvPicPr>
        <p:blipFill>
          <a:blip r:embed="rId8"/>
          <a:stretch>
            <a:fillRect/>
          </a:stretch>
        </p:blipFill>
        <p:spPr>
          <a:xfrm>
            <a:off x="9150037" y="4319182"/>
            <a:ext cx="2160385" cy="1963207"/>
          </a:xfrm>
          <a:prstGeom prst="rect">
            <a:avLst/>
          </a:prstGeom>
        </p:spPr>
      </p:pic>
      <p:sp>
        <p:nvSpPr>
          <p:cNvPr id="31" name="TextBox 30">
            <a:extLst>
              <a:ext uri="{FF2B5EF4-FFF2-40B4-BE49-F238E27FC236}">
                <a16:creationId xmlns:a16="http://schemas.microsoft.com/office/drawing/2014/main" id="{D3EBDBDF-7C26-41AD-A620-C31E79F8FCF9}"/>
              </a:ext>
            </a:extLst>
          </p:cNvPr>
          <p:cNvSpPr txBox="1"/>
          <p:nvPr/>
        </p:nvSpPr>
        <p:spPr>
          <a:xfrm>
            <a:off x="8171119" y="4519314"/>
            <a:ext cx="866808" cy="553998"/>
          </a:xfrm>
          <a:prstGeom prst="rect">
            <a:avLst/>
          </a:prstGeom>
          <a:noFill/>
        </p:spPr>
        <p:txBody>
          <a:bodyPr wrap="square" rtlCol="0">
            <a:spAutoFit/>
          </a:bodyPr>
          <a:lstStyle/>
          <a:p>
            <a:pPr algn="l"/>
            <a:r>
              <a:rPr lang="en-US" sz="1500" b="0" i="0" dirty="0">
                <a:solidFill>
                  <a:srgbClr val="2C353B"/>
                </a:solidFill>
                <a:effectLst/>
                <a:latin typeface="Arial" panose="020B0604020202020204" pitchFamily="34" charset="0"/>
                <a:cs typeface="Arial" panose="020B0604020202020204" pitchFamily="34" charset="0"/>
              </a:rPr>
              <a:t>Zach Fowler</a:t>
            </a:r>
          </a:p>
        </p:txBody>
      </p:sp>
      <p:sp>
        <p:nvSpPr>
          <p:cNvPr id="32" name="TextBox 31">
            <a:extLst>
              <a:ext uri="{FF2B5EF4-FFF2-40B4-BE49-F238E27FC236}">
                <a16:creationId xmlns:a16="http://schemas.microsoft.com/office/drawing/2014/main" id="{F058F69B-915A-46D5-A649-D42C7F17BB19}"/>
              </a:ext>
            </a:extLst>
          </p:cNvPr>
          <p:cNvSpPr txBox="1"/>
          <p:nvPr/>
        </p:nvSpPr>
        <p:spPr>
          <a:xfrm>
            <a:off x="770136" y="4583014"/>
            <a:ext cx="1235841"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Keegan </a:t>
            </a:r>
            <a:r>
              <a:rPr lang="en-US" sz="1500" dirty="0" err="1">
                <a:latin typeface="Arial" panose="020B0604020202020204" pitchFamily="34" charset="0"/>
                <a:cs typeface="Arial" panose="020B0604020202020204" pitchFamily="34" charset="0"/>
              </a:rPr>
              <a:t>Sprankle</a:t>
            </a:r>
            <a:endParaRPr lang="en-US" sz="1500" dirty="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E0EBFE00-49DA-45CE-9463-F3BDEE607095}"/>
              </a:ext>
            </a:extLst>
          </p:cNvPr>
          <p:cNvPicPr>
            <a:picLocks noChangeAspect="1"/>
          </p:cNvPicPr>
          <p:nvPr/>
        </p:nvPicPr>
        <p:blipFill>
          <a:blip r:embed="rId9"/>
          <a:stretch>
            <a:fillRect/>
          </a:stretch>
        </p:blipFill>
        <p:spPr>
          <a:xfrm>
            <a:off x="1673169" y="4371489"/>
            <a:ext cx="1993188" cy="1869579"/>
          </a:xfrm>
          <a:prstGeom prst="rect">
            <a:avLst/>
          </a:prstGeom>
        </p:spPr>
      </p:pic>
    </p:spTree>
    <p:extLst>
      <p:ext uri="{BB962C8B-B14F-4D97-AF65-F5344CB8AC3E}">
        <p14:creationId xmlns:p14="http://schemas.microsoft.com/office/powerpoint/2010/main" val="1902289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startAt="2"/>
            </a:pPr>
            <a:r>
              <a:rPr lang="en-US" dirty="0"/>
              <a:t>Establish an undergraduate research program in cybersecurity</a:t>
            </a:r>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12</a:t>
            </a:fld>
            <a:endParaRPr lang="en-US" dirty="0"/>
          </a:p>
        </p:txBody>
      </p:sp>
      <p:pic>
        <p:nvPicPr>
          <p:cNvPr id="9" name="Picture 8">
            <a:extLst>
              <a:ext uri="{FF2B5EF4-FFF2-40B4-BE49-F238E27FC236}">
                <a16:creationId xmlns:a16="http://schemas.microsoft.com/office/drawing/2014/main" id="{10F980D2-24D8-4EBB-B609-B51406C7079C}"/>
              </a:ext>
            </a:extLst>
          </p:cNvPr>
          <p:cNvPicPr>
            <a:picLocks noChangeAspect="1"/>
          </p:cNvPicPr>
          <p:nvPr/>
        </p:nvPicPr>
        <p:blipFill>
          <a:blip r:embed="rId3"/>
          <a:stretch>
            <a:fillRect/>
          </a:stretch>
        </p:blipFill>
        <p:spPr>
          <a:xfrm>
            <a:off x="1808817" y="2316093"/>
            <a:ext cx="2291289" cy="1985784"/>
          </a:xfrm>
          <a:prstGeom prst="rect">
            <a:avLst/>
          </a:prstGeom>
        </p:spPr>
      </p:pic>
      <p:pic>
        <p:nvPicPr>
          <p:cNvPr id="11" name="Picture 10">
            <a:extLst>
              <a:ext uri="{FF2B5EF4-FFF2-40B4-BE49-F238E27FC236}">
                <a16:creationId xmlns:a16="http://schemas.microsoft.com/office/drawing/2014/main" id="{8A945F64-8032-48CA-93FD-F22EED00EC5B}"/>
              </a:ext>
            </a:extLst>
          </p:cNvPr>
          <p:cNvPicPr>
            <a:picLocks noChangeAspect="1"/>
          </p:cNvPicPr>
          <p:nvPr/>
        </p:nvPicPr>
        <p:blipFill>
          <a:blip r:embed="rId4"/>
          <a:stretch>
            <a:fillRect/>
          </a:stretch>
        </p:blipFill>
        <p:spPr>
          <a:xfrm>
            <a:off x="1795056" y="4367967"/>
            <a:ext cx="2305050" cy="1943100"/>
          </a:xfrm>
          <a:prstGeom prst="rect">
            <a:avLst/>
          </a:prstGeom>
        </p:spPr>
      </p:pic>
      <p:pic>
        <p:nvPicPr>
          <p:cNvPr id="17" name="Picture 16">
            <a:extLst>
              <a:ext uri="{FF2B5EF4-FFF2-40B4-BE49-F238E27FC236}">
                <a16:creationId xmlns:a16="http://schemas.microsoft.com/office/drawing/2014/main" id="{92D16A8A-E853-45C6-AC61-CE398DBC7A9C}"/>
              </a:ext>
            </a:extLst>
          </p:cNvPr>
          <p:cNvPicPr>
            <a:picLocks noChangeAspect="1"/>
          </p:cNvPicPr>
          <p:nvPr/>
        </p:nvPicPr>
        <p:blipFill>
          <a:blip r:embed="rId5"/>
          <a:stretch>
            <a:fillRect/>
          </a:stretch>
        </p:blipFill>
        <p:spPr>
          <a:xfrm>
            <a:off x="5699139" y="4367967"/>
            <a:ext cx="2181121" cy="1887007"/>
          </a:xfrm>
          <a:prstGeom prst="rect">
            <a:avLst/>
          </a:prstGeom>
        </p:spPr>
      </p:pic>
      <p:pic>
        <p:nvPicPr>
          <p:cNvPr id="24" name="Picture 23">
            <a:extLst>
              <a:ext uri="{FF2B5EF4-FFF2-40B4-BE49-F238E27FC236}">
                <a16:creationId xmlns:a16="http://schemas.microsoft.com/office/drawing/2014/main" id="{7B2C36AF-A1F5-4613-87D1-F161832619C3}"/>
              </a:ext>
            </a:extLst>
          </p:cNvPr>
          <p:cNvPicPr>
            <a:picLocks noChangeAspect="1"/>
          </p:cNvPicPr>
          <p:nvPr/>
        </p:nvPicPr>
        <p:blipFill>
          <a:blip r:embed="rId6"/>
          <a:stretch>
            <a:fillRect/>
          </a:stretch>
        </p:blipFill>
        <p:spPr>
          <a:xfrm>
            <a:off x="9314157" y="2278140"/>
            <a:ext cx="2053518" cy="2012448"/>
          </a:xfrm>
          <a:prstGeom prst="rect">
            <a:avLst/>
          </a:prstGeom>
        </p:spPr>
      </p:pic>
      <p:pic>
        <p:nvPicPr>
          <p:cNvPr id="26" name="Picture 25">
            <a:extLst>
              <a:ext uri="{FF2B5EF4-FFF2-40B4-BE49-F238E27FC236}">
                <a16:creationId xmlns:a16="http://schemas.microsoft.com/office/drawing/2014/main" id="{58C8791C-7ABC-4612-ADAA-A07AB8EE6FEC}"/>
              </a:ext>
            </a:extLst>
          </p:cNvPr>
          <p:cNvPicPr>
            <a:picLocks noChangeAspect="1"/>
          </p:cNvPicPr>
          <p:nvPr/>
        </p:nvPicPr>
        <p:blipFill>
          <a:blip r:embed="rId7"/>
          <a:stretch>
            <a:fillRect/>
          </a:stretch>
        </p:blipFill>
        <p:spPr>
          <a:xfrm>
            <a:off x="9332809" y="4290588"/>
            <a:ext cx="2128270" cy="1938541"/>
          </a:xfrm>
          <a:prstGeom prst="rect">
            <a:avLst/>
          </a:prstGeom>
        </p:spPr>
      </p:pic>
      <p:sp>
        <p:nvSpPr>
          <p:cNvPr id="16" name="TextBox 15">
            <a:extLst>
              <a:ext uri="{FF2B5EF4-FFF2-40B4-BE49-F238E27FC236}">
                <a16:creationId xmlns:a16="http://schemas.microsoft.com/office/drawing/2014/main" id="{0E38BAF5-A48B-4FA1-A3E6-E68F0CD21B1A}"/>
              </a:ext>
            </a:extLst>
          </p:cNvPr>
          <p:cNvSpPr txBox="1"/>
          <p:nvPr/>
        </p:nvSpPr>
        <p:spPr>
          <a:xfrm>
            <a:off x="586059" y="2513909"/>
            <a:ext cx="1235841"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Josue Hernandez</a:t>
            </a:r>
          </a:p>
        </p:txBody>
      </p:sp>
      <p:sp>
        <p:nvSpPr>
          <p:cNvPr id="19" name="TextBox 18">
            <a:extLst>
              <a:ext uri="{FF2B5EF4-FFF2-40B4-BE49-F238E27FC236}">
                <a16:creationId xmlns:a16="http://schemas.microsoft.com/office/drawing/2014/main" id="{31BFAE45-FF0A-4842-B45B-643111DC35F1}"/>
              </a:ext>
            </a:extLst>
          </p:cNvPr>
          <p:cNvSpPr txBox="1"/>
          <p:nvPr/>
        </p:nvSpPr>
        <p:spPr>
          <a:xfrm>
            <a:off x="597550" y="4964045"/>
            <a:ext cx="1235841" cy="553998"/>
          </a:xfrm>
          <a:prstGeom prst="rect">
            <a:avLst/>
          </a:prstGeom>
          <a:noFill/>
        </p:spPr>
        <p:txBody>
          <a:bodyPr wrap="square" rtlCol="0">
            <a:spAutoFit/>
          </a:bodyPr>
          <a:lstStyle/>
          <a:p>
            <a:pPr algn="l"/>
            <a:r>
              <a:rPr lang="en-US" sz="1500" b="0" i="0" dirty="0">
                <a:solidFill>
                  <a:srgbClr val="2C353B"/>
                </a:solidFill>
                <a:effectLst/>
                <a:latin typeface="Arial" panose="020B0604020202020204" pitchFamily="34" charset="0"/>
                <a:cs typeface="Arial" panose="020B0604020202020204" pitchFamily="34" charset="0"/>
              </a:rPr>
              <a:t>Nathan Long</a:t>
            </a:r>
          </a:p>
        </p:txBody>
      </p:sp>
      <p:sp>
        <p:nvSpPr>
          <p:cNvPr id="20" name="TextBox 19">
            <a:extLst>
              <a:ext uri="{FF2B5EF4-FFF2-40B4-BE49-F238E27FC236}">
                <a16:creationId xmlns:a16="http://schemas.microsoft.com/office/drawing/2014/main" id="{BC3FC42D-1DB5-45DD-AD9D-905C05233EB8}"/>
              </a:ext>
            </a:extLst>
          </p:cNvPr>
          <p:cNvSpPr txBox="1"/>
          <p:nvPr/>
        </p:nvSpPr>
        <p:spPr>
          <a:xfrm>
            <a:off x="4760409" y="4617846"/>
            <a:ext cx="1235841" cy="553998"/>
          </a:xfrm>
          <a:prstGeom prst="rect">
            <a:avLst/>
          </a:prstGeom>
          <a:noFill/>
        </p:spPr>
        <p:txBody>
          <a:bodyPr wrap="square" rtlCol="0">
            <a:spAutoFit/>
          </a:bodyPr>
          <a:lstStyle/>
          <a:p>
            <a:pPr algn="l"/>
            <a:r>
              <a:rPr lang="en-US" sz="1500" b="0" i="0" dirty="0">
                <a:solidFill>
                  <a:srgbClr val="2C353B"/>
                </a:solidFill>
                <a:effectLst/>
                <a:latin typeface="Arial" panose="020B0604020202020204" pitchFamily="34" charset="0"/>
                <a:cs typeface="Arial" panose="020B0604020202020204" pitchFamily="34" charset="0"/>
              </a:rPr>
              <a:t>Kyle </a:t>
            </a:r>
            <a:r>
              <a:rPr lang="en-US" sz="1500" b="0" i="0" dirty="0" err="1">
                <a:solidFill>
                  <a:srgbClr val="2C353B"/>
                </a:solidFill>
                <a:effectLst/>
                <a:latin typeface="Arial" panose="020B0604020202020204" pitchFamily="34" charset="0"/>
                <a:cs typeface="Arial" panose="020B0604020202020204" pitchFamily="34" charset="0"/>
              </a:rPr>
              <a:t>Radzak</a:t>
            </a:r>
            <a:endParaRPr lang="en-US" sz="1500" b="0" i="0" dirty="0">
              <a:solidFill>
                <a:srgbClr val="2C353B"/>
              </a:solidFill>
              <a:effectLst/>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A7FED52-9BB4-4C09-B760-787A8536CDB0}"/>
              </a:ext>
            </a:extLst>
          </p:cNvPr>
          <p:cNvSpPr txBox="1"/>
          <p:nvPr/>
        </p:nvSpPr>
        <p:spPr>
          <a:xfrm>
            <a:off x="8405515" y="2609060"/>
            <a:ext cx="1235841" cy="553998"/>
          </a:xfrm>
          <a:prstGeom prst="rect">
            <a:avLst/>
          </a:prstGeom>
          <a:noFill/>
        </p:spPr>
        <p:txBody>
          <a:bodyPr wrap="square" rtlCol="0">
            <a:spAutoFit/>
          </a:bodyPr>
          <a:lstStyle/>
          <a:p>
            <a:pPr algn="l"/>
            <a:r>
              <a:rPr lang="en-US" sz="1500" b="0" i="0" dirty="0">
                <a:solidFill>
                  <a:srgbClr val="2C353B"/>
                </a:solidFill>
                <a:effectLst/>
                <a:latin typeface="Arial" panose="020B0604020202020204" pitchFamily="34" charset="0"/>
                <a:cs typeface="Arial" panose="020B0604020202020204" pitchFamily="34" charset="0"/>
              </a:rPr>
              <a:t>Nate </a:t>
            </a:r>
            <a:r>
              <a:rPr lang="en-US" sz="1500" b="0" i="0" dirty="0" err="1">
                <a:solidFill>
                  <a:srgbClr val="2C353B"/>
                </a:solidFill>
                <a:effectLst/>
                <a:latin typeface="Arial" panose="020B0604020202020204" pitchFamily="34" charset="0"/>
                <a:cs typeface="Arial" panose="020B0604020202020204" pitchFamily="34" charset="0"/>
              </a:rPr>
              <a:t>Bohmer</a:t>
            </a:r>
            <a:endParaRPr lang="en-US" sz="1500" b="0" i="0" dirty="0">
              <a:solidFill>
                <a:srgbClr val="2C353B"/>
              </a:solidFill>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7B38464-C47D-49D7-A9E3-8F3B562FDC31}"/>
              </a:ext>
            </a:extLst>
          </p:cNvPr>
          <p:cNvSpPr txBox="1"/>
          <p:nvPr/>
        </p:nvSpPr>
        <p:spPr>
          <a:xfrm>
            <a:off x="8364788" y="4671657"/>
            <a:ext cx="1235841" cy="553998"/>
          </a:xfrm>
          <a:prstGeom prst="rect">
            <a:avLst/>
          </a:prstGeom>
          <a:noFill/>
        </p:spPr>
        <p:txBody>
          <a:bodyPr wrap="square" rtlCol="0">
            <a:spAutoFit/>
          </a:bodyPr>
          <a:lstStyle/>
          <a:p>
            <a:pPr algn="l"/>
            <a:r>
              <a:rPr lang="en-US" sz="1500" b="0" i="0" dirty="0">
                <a:solidFill>
                  <a:srgbClr val="2C353B"/>
                </a:solidFill>
                <a:effectLst/>
                <a:latin typeface="Arial" panose="020B0604020202020204" pitchFamily="34" charset="0"/>
                <a:cs typeface="Arial" panose="020B0604020202020204" pitchFamily="34" charset="0"/>
              </a:rPr>
              <a:t>Lauren Waddell</a:t>
            </a:r>
          </a:p>
        </p:txBody>
      </p:sp>
      <p:sp>
        <p:nvSpPr>
          <p:cNvPr id="25" name="Title 1">
            <a:extLst>
              <a:ext uri="{FF2B5EF4-FFF2-40B4-BE49-F238E27FC236}">
                <a16:creationId xmlns:a16="http://schemas.microsoft.com/office/drawing/2014/main" id="{05DA98FF-3788-449D-8D1B-197DD70968FF}"/>
              </a:ext>
            </a:extLst>
          </p:cNvPr>
          <p:cNvSpPr>
            <a:spLocks noGrp="1"/>
          </p:cNvSpPr>
          <p:nvPr>
            <p:ph type="title"/>
          </p:nvPr>
        </p:nvSpPr>
        <p:spPr>
          <a:xfrm>
            <a:off x="597550" y="1"/>
            <a:ext cx="3325864" cy="888999"/>
          </a:xfrm>
        </p:spPr>
        <p:txBody>
          <a:bodyPr/>
          <a:lstStyle/>
          <a:p>
            <a:r>
              <a:rPr lang="en-US" dirty="0"/>
              <a:t>Project Goals</a:t>
            </a:r>
          </a:p>
        </p:txBody>
      </p:sp>
      <p:cxnSp>
        <p:nvCxnSpPr>
          <p:cNvPr id="27" name="Straight Connector 26">
            <a:extLst>
              <a:ext uri="{FF2B5EF4-FFF2-40B4-BE49-F238E27FC236}">
                <a16:creationId xmlns:a16="http://schemas.microsoft.com/office/drawing/2014/main" id="{43BBF8A0-CADF-41B9-948A-1CB3E88EF6DE}"/>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28" name="Picture 27">
            <a:extLst>
              <a:ext uri="{FF2B5EF4-FFF2-40B4-BE49-F238E27FC236}">
                <a16:creationId xmlns:a16="http://schemas.microsoft.com/office/drawing/2014/main" id="{0FFAF8CD-33C2-4918-BA31-7FB62B944F27}"/>
              </a:ext>
            </a:extLst>
          </p:cNvPr>
          <p:cNvPicPr>
            <a:picLocks noChangeAspect="1"/>
          </p:cNvPicPr>
          <p:nvPr/>
        </p:nvPicPr>
        <p:blipFill>
          <a:blip r:embed="rId8"/>
          <a:stretch>
            <a:fillRect/>
          </a:stretch>
        </p:blipFill>
        <p:spPr>
          <a:xfrm>
            <a:off x="55659" y="6512991"/>
            <a:ext cx="1591056" cy="235319"/>
          </a:xfrm>
          <a:prstGeom prst="rect">
            <a:avLst/>
          </a:prstGeom>
        </p:spPr>
      </p:pic>
      <p:sp>
        <p:nvSpPr>
          <p:cNvPr id="30" name="TextBox 29">
            <a:extLst>
              <a:ext uri="{FF2B5EF4-FFF2-40B4-BE49-F238E27FC236}">
                <a16:creationId xmlns:a16="http://schemas.microsoft.com/office/drawing/2014/main" id="{1EC99305-2394-44CF-8221-6FF81EFE9E70}"/>
              </a:ext>
            </a:extLst>
          </p:cNvPr>
          <p:cNvSpPr txBox="1"/>
          <p:nvPr/>
        </p:nvSpPr>
        <p:spPr>
          <a:xfrm>
            <a:off x="1165948" y="1440469"/>
            <a:ext cx="10297046" cy="323165"/>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Participants include ROTC cadets (Navy, Army, Air Force), Veterans, and students from CS, IT, IS, Cyber Intelligence</a:t>
            </a:r>
          </a:p>
        </p:txBody>
      </p:sp>
      <p:pic>
        <p:nvPicPr>
          <p:cNvPr id="29" name="Picture 28">
            <a:extLst>
              <a:ext uri="{FF2B5EF4-FFF2-40B4-BE49-F238E27FC236}">
                <a16:creationId xmlns:a16="http://schemas.microsoft.com/office/drawing/2014/main" id="{539F81C2-AC18-49B0-A9D8-194BF0FF8192}"/>
              </a:ext>
            </a:extLst>
          </p:cNvPr>
          <p:cNvPicPr>
            <a:picLocks noChangeAspect="1"/>
          </p:cNvPicPr>
          <p:nvPr/>
        </p:nvPicPr>
        <p:blipFill>
          <a:blip r:embed="rId9"/>
          <a:stretch>
            <a:fillRect/>
          </a:stretch>
        </p:blipFill>
        <p:spPr>
          <a:xfrm>
            <a:off x="5709964" y="2240154"/>
            <a:ext cx="2193977" cy="1952321"/>
          </a:xfrm>
          <a:prstGeom prst="rect">
            <a:avLst/>
          </a:prstGeom>
        </p:spPr>
      </p:pic>
      <p:sp>
        <p:nvSpPr>
          <p:cNvPr id="31" name="TextBox 30">
            <a:extLst>
              <a:ext uri="{FF2B5EF4-FFF2-40B4-BE49-F238E27FC236}">
                <a16:creationId xmlns:a16="http://schemas.microsoft.com/office/drawing/2014/main" id="{2818141B-443E-458B-93BF-46E9C20431E0}"/>
              </a:ext>
            </a:extLst>
          </p:cNvPr>
          <p:cNvSpPr txBox="1"/>
          <p:nvPr/>
        </p:nvSpPr>
        <p:spPr>
          <a:xfrm>
            <a:off x="4693452" y="2515209"/>
            <a:ext cx="1235841" cy="584775"/>
          </a:xfrm>
          <a:prstGeom prst="rect">
            <a:avLst/>
          </a:prstGeom>
          <a:noFill/>
        </p:spPr>
        <p:txBody>
          <a:bodyPr wrap="square" rtlCol="0">
            <a:spAutoFit/>
          </a:bodyPr>
          <a:lstStyle/>
          <a:p>
            <a:pPr algn="l"/>
            <a:r>
              <a:rPr lang="en-US" sz="1600" b="0" i="0" dirty="0">
                <a:solidFill>
                  <a:srgbClr val="2C353B"/>
                </a:solidFill>
                <a:effectLst/>
                <a:latin typeface="Roboto" panose="02000000000000000000" pitchFamily="2" charset="0"/>
              </a:rPr>
              <a:t>Ty Love-Baker</a:t>
            </a:r>
          </a:p>
        </p:txBody>
      </p:sp>
    </p:spTree>
    <p:extLst>
      <p:ext uri="{BB962C8B-B14F-4D97-AF65-F5344CB8AC3E}">
        <p14:creationId xmlns:p14="http://schemas.microsoft.com/office/powerpoint/2010/main" val="369424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startAt="2"/>
            </a:pPr>
            <a:r>
              <a:rPr lang="en-US" dirty="0"/>
              <a:t>Establish an undergraduate research program in cybersecurity</a:t>
            </a:r>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13</a:t>
            </a:fld>
            <a:endParaRPr lang="en-US" dirty="0"/>
          </a:p>
        </p:txBody>
      </p:sp>
      <p:sp>
        <p:nvSpPr>
          <p:cNvPr id="25" name="Title 1">
            <a:extLst>
              <a:ext uri="{FF2B5EF4-FFF2-40B4-BE49-F238E27FC236}">
                <a16:creationId xmlns:a16="http://schemas.microsoft.com/office/drawing/2014/main" id="{8491A2A0-9ADE-4271-8EBD-EBC80C4B42CF}"/>
              </a:ext>
            </a:extLst>
          </p:cNvPr>
          <p:cNvSpPr>
            <a:spLocks noGrp="1"/>
          </p:cNvSpPr>
          <p:nvPr>
            <p:ph type="title"/>
          </p:nvPr>
        </p:nvSpPr>
        <p:spPr>
          <a:xfrm>
            <a:off x="597550" y="1"/>
            <a:ext cx="3325864" cy="888999"/>
          </a:xfrm>
        </p:spPr>
        <p:txBody>
          <a:bodyPr/>
          <a:lstStyle/>
          <a:p>
            <a:r>
              <a:rPr lang="en-US" dirty="0"/>
              <a:t>Project Goals</a:t>
            </a:r>
          </a:p>
        </p:txBody>
      </p:sp>
      <p:cxnSp>
        <p:nvCxnSpPr>
          <p:cNvPr id="27" name="Straight Connector 26">
            <a:extLst>
              <a:ext uri="{FF2B5EF4-FFF2-40B4-BE49-F238E27FC236}">
                <a16:creationId xmlns:a16="http://schemas.microsoft.com/office/drawing/2014/main" id="{F285EFE5-7CB7-4AA1-BC96-69EEF948426A}"/>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28" name="Picture 27">
            <a:extLst>
              <a:ext uri="{FF2B5EF4-FFF2-40B4-BE49-F238E27FC236}">
                <a16:creationId xmlns:a16="http://schemas.microsoft.com/office/drawing/2014/main" id="{C772C48B-4494-4320-9A4D-B649F9B6E06E}"/>
              </a:ext>
            </a:extLst>
          </p:cNvPr>
          <p:cNvPicPr>
            <a:picLocks noChangeAspect="1"/>
          </p:cNvPicPr>
          <p:nvPr/>
        </p:nvPicPr>
        <p:blipFill>
          <a:blip r:embed="rId3"/>
          <a:stretch>
            <a:fillRect/>
          </a:stretch>
        </p:blipFill>
        <p:spPr>
          <a:xfrm>
            <a:off x="55659" y="6512991"/>
            <a:ext cx="1591056" cy="235319"/>
          </a:xfrm>
          <a:prstGeom prst="rect">
            <a:avLst/>
          </a:prstGeom>
        </p:spPr>
      </p:pic>
      <p:pic>
        <p:nvPicPr>
          <p:cNvPr id="8" name="Picture 7">
            <a:extLst>
              <a:ext uri="{FF2B5EF4-FFF2-40B4-BE49-F238E27FC236}">
                <a16:creationId xmlns:a16="http://schemas.microsoft.com/office/drawing/2014/main" id="{9FC79C19-DC1F-4111-9BB8-26596FD79BA2}"/>
              </a:ext>
            </a:extLst>
          </p:cNvPr>
          <p:cNvPicPr>
            <a:picLocks noChangeAspect="1"/>
          </p:cNvPicPr>
          <p:nvPr/>
        </p:nvPicPr>
        <p:blipFill>
          <a:blip r:embed="rId4"/>
          <a:stretch>
            <a:fillRect/>
          </a:stretch>
        </p:blipFill>
        <p:spPr>
          <a:xfrm>
            <a:off x="8619887" y="1950083"/>
            <a:ext cx="1981200" cy="1990725"/>
          </a:xfrm>
          <a:prstGeom prst="rect">
            <a:avLst/>
          </a:prstGeom>
        </p:spPr>
      </p:pic>
      <p:sp>
        <p:nvSpPr>
          <p:cNvPr id="14" name="TextBox 13">
            <a:extLst>
              <a:ext uri="{FF2B5EF4-FFF2-40B4-BE49-F238E27FC236}">
                <a16:creationId xmlns:a16="http://schemas.microsoft.com/office/drawing/2014/main" id="{A67B3FAB-46A5-4DDB-81B5-9E73E7BE3311}"/>
              </a:ext>
            </a:extLst>
          </p:cNvPr>
          <p:cNvSpPr txBox="1"/>
          <p:nvPr/>
        </p:nvSpPr>
        <p:spPr>
          <a:xfrm>
            <a:off x="7601033" y="2230306"/>
            <a:ext cx="1235841"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Gabriella Pinto</a:t>
            </a:r>
          </a:p>
        </p:txBody>
      </p:sp>
      <p:pic>
        <p:nvPicPr>
          <p:cNvPr id="10" name="Picture 9">
            <a:extLst>
              <a:ext uri="{FF2B5EF4-FFF2-40B4-BE49-F238E27FC236}">
                <a16:creationId xmlns:a16="http://schemas.microsoft.com/office/drawing/2014/main" id="{E210E20F-030A-4791-ACC6-E8858FEC8D05}"/>
              </a:ext>
            </a:extLst>
          </p:cNvPr>
          <p:cNvPicPr>
            <a:picLocks noChangeAspect="1"/>
          </p:cNvPicPr>
          <p:nvPr/>
        </p:nvPicPr>
        <p:blipFill>
          <a:blip r:embed="rId5"/>
          <a:stretch>
            <a:fillRect/>
          </a:stretch>
        </p:blipFill>
        <p:spPr>
          <a:xfrm>
            <a:off x="1729849" y="4374360"/>
            <a:ext cx="1633278" cy="1743635"/>
          </a:xfrm>
          <a:prstGeom prst="rect">
            <a:avLst/>
          </a:prstGeom>
        </p:spPr>
      </p:pic>
      <p:sp>
        <p:nvSpPr>
          <p:cNvPr id="17" name="TextBox 16">
            <a:extLst>
              <a:ext uri="{FF2B5EF4-FFF2-40B4-BE49-F238E27FC236}">
                <a16:creationId xmlns:a16="http://schemas.microsoft.com/office/drawing/2014/main" id="{A85AB674-CBD2-45C0-9780-BC86C1651C73}"/>
              </a:ext>
            </a:extLst>
          </p:cNvPr>
          <p:cNvSpPr txBox="1"/>
          <p:nvPr/>
        </p:nvSpPr>
        <p:spPr>
          <a:xfrm>
            <a:off x="494008" y="4666969"/>
            <a:ext cx="1235841"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Samuel Kelley</a:t>
            </a:r>
          </a:p>
        </p:txBody>
      </p:sp>
      <p:pic>
        <p:nvPicPr>
          <p:cNvPr id="13" name="Picture 12">
            <a:extLst>
              <a:ext uri="{FF2B5EF4-FFF2-40B4-BE49-F238E27FC236}">
                <a16:creationId xmlns:a16="http://schemas.microsoft.com/office/drawing/2014/main" id="{31188023-FEE4-4BFA-ADAB-B74DA4E8B42C}"/>
              </a:ext>
            </a:extLst>
          </p:cNvPr>
          <p:cNvPicPr>
            <a:picLocks noChangeAspect="1"/>
          </p:cNvPicPr>
          <p:nvPr/>
        </p:nvPicPr>
        <p:blipFill>
          <a:blip r:embed="rId6"/>
          <a:stretch>
            <a:fillRect/>
          </a:stretch>
        </p:blipFill>
        <p:spPr>
          <a:xfrm>
            <a:off x="5338624" y="4389970"/>
            <a:ext cx="1685925" cy="1781175"/>
          </a:xfrm>
          <a:prstGeom prst="rect">
            <a:avLst/>
          </a:prstGeom>
        </p:spPr>
      </p:pic>
      <p:sp>
        <p:nvSpPr>
          <p:cNvPr id="20" name="TextBox 19">
            <a:extLst>
              <a:ext uri="{FF2B5EF4-FFF2-40B4-BE49-F238E27FC236}">
                <a16:creationId xmlns:a16="http://schemas.microsoft.com/office/drawing/2014/main" id="{23062152-0B3F-4F17-AC0B-BCF92B48C8BB}"/>
              </a:ext>
            </a:extLst>
          </p:cNvPr>
          <p:cNvSpPr txBox="1"/>
          <p:nvPr/>
        </p:nvSpPr>
        <p:spPr>
          <a:xfrm>
            <a:off x="4224666" y="4525126"/>
            <a:ext cx="1235841" cy="584775"/>
          </a:xfrm>
          <a:prstGeom prst="rect">
            <a:avLst/>
          </a:prstGeom>
          <a:noFill/>
        </p:spPr>
        <p:txBody>
          <a:bodyPr wrap="square" rtlCol="0">
            <a:spAutoFit/>
          </a:bodyPr>
          <a:lstStyle/>
          <a:p>
            <a:pPr algn="l"/>
            <a:r>
              <a:rPr lang="en-US" sz="1600" b="0" i="0" dirty="0">
                <a:solidFill>
                  <a:srgbClr val="2C353B"/>
                </a:solidFill>
                <a:effectLst/>
                <a:latin typeface="Roboto" panose="02000000000000000000" pitchFamily="2" charset="0"/>
              </a:rPr>
              <a:t>Dillon Barnhardt</a:t>
            </a:r>
          </a:p>
        </p:txBody>
      </p:sp>
      <p:pic>
        <p:nvPicPr>
          <p:cNvPr id="5" name="Picture 4">
            <a:extLst>
              <a:ext uri="{FF2B5EF4-FFF2-40B4-BE49-F238E27FC236}">
                <a16:creationId xmlns:a16="http://schemas.microsoft.com/office/drawing/2014/main" id="{546DE7BE-0BE4-4935-9148-95EE0D06D55D}"/>
              </a:ext>
            </a:extLst>
          </p:cNvPr>
          <p:cNvPicPr>
            <a:picLocks noChangeAspect="1"/>
          </p:cNvPicPr>
          <p:nvPr/>
        </p:nvPicPr>
        <p:blipFill>
          <a:blip r:embed="rId7"/>
          <a:stretch>
            <a:fillRect/>
          </a:stretch>
        </p:blipFill>
        <p:spPr>
          <a:xfrm>
            <a:off x="8745034" y="4363072"/>
            <a:ext cx="1856053" cy="1610575"/>
          </a:xfrm>
          <a:prstGeom prst="rect">
            <a:avLst/>
          </a:prstGeom>
        </p:spPr>
      </p:pic>
      <p:sp>
        <p:nvSpPr>
          <p:cNvPr id="19" name="TextBox 18">
            <a:extLst>
              <a:ext uri="{FF2B5EF4-FFF2-40B4-BE49-F238E27FC236}">
                <a16:creationId xmlns:a16="http://schemas.microsoft.com/office/drawing/2014/main" id="{754A371A-CCAE-4C97-AD7F-6105E62F082F}"/>
              </a:ext>
            </a:extLst>
          </p:cNvPr>
          <p:cNvSpPr txBox="1"/>
          <p:nvPr/>
        </p:nvSpPr>
        <p:spPr>
          <a:xfrm>
            <a:off x="7601033" y="4389970"/>
            <a:ext cx="1235841"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Avery </a:t>
            </a:r>
            <a:r>
              <a:rPr lang="en-US" sz="1500" dirty="0" err="1">
                <a:latin typeface="Arial" panose="020B0604020202020204" pitchFamily="34" charset="0"/>
                <a:cs typeface="Arial" panose="020B0604020202020204" pitchFamily="34" charset="0"/>
              </a:rPr>
              <a:t>Schiro</a:t>
            </a:r>
            <a:endParaRPr lang="en-US" sz="15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11C8A85-C43B-456F-BD45-F5F6DA53AD46}"/>
              </a:ext>
            </a:extLst>
          </p:cNvPr>
          <p:cNvSpPr txBox="1"/>
          <p:nvPr/>
        </p:nvSpPr>
        <p:spPr>
          <a:xfrm>
            <a:off x="1165948" y="1440469"/>
            <a:ext cx="10297046" cy="323165"/>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Participants include ROTC cadets (Navy, Army, Air Force), Veterans, and students from CS, IT, IS, Cyber Intelligence</a:t>
            </a:r>
          </a:p>
        </p:txBody>
      </p:sp>
      <p:pic>
        <p:nvPicPr>
          <p:cNvPr id="23" name="Picture 22">
            <a:extLst>
              <a:ext uri="{FF2B5EF4-FFF2-40B4-BE49-F238E27FC236}">
                <a16:creationId xmlns:a16="http://schemas.microsoft.com/office/drawing/2014/main" id="{E2C94884-5B7F-4C96-BC8A-C28AEF5F1B68}"/>
              </a:ext>
            </a:extLst>
          </p:cNvPr>
          <p:cNvPicPr>
            <a:picLocks noChangeAspect="1"/>
          </p:cNvPicPr>
          <p:nvPr/>
        </p:nvPicPr>
        <p:blipFill>
          <a:blip r:embed="rId8"/>
          <a:stretch>
            <a:fillRect/>
          </a:stretch>
        </p:blipFill>
        <p:spPr>
          <a:xfrm>
            <a:off x="5152828" y="1997779"/>
            <a:ext cx="2162523" cy="1886998"/>
          </a:xfrm>
          <a:prstGeom prst="rect">
            <a:avLst/>
          </a:prstGeom>
        </p:spPr>
      </p:pic>
      <p:sp>
        <p:nvSpPr>
          <p:cNvPr id="24" name="TextBox 23">
            <a:extLst>
              <a:ext uri="{FF2B5EF4-FFF2-40B4-BE49-F238E27FC236}">
                <a16:creationId xmlns:a16="http://schemas.microsoft.com/office/drawing/2014/main" id="{7C34A28D-65C0-41A1-B7CC-52F710A22CBE}"/>
              </a:ext>
            </a:extLst>
          </p:cNvPr>
          <p:cNvSpPr txBox="1"/>
          <p:nvPr/>
        </p:nvSpPr>
        <p:spPr>
          <a:xfrm>
            <a:off x="3990798" y="2351308"/>
            <a:ext cx="1235841" cy="323164"/>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Matt Driver</a:t>
            </a:r>
          </a:p>
        </p:txBody>
      </p:sp>
      <p:pic>
        <p:nvPicPr>
          <p:cNvPr id="26" name="Picture 25">
            <a:extLst>
              <a:ext uri="{FF2B5EF4-FFF2-40B4-BE49-F238E27FC236}">
                <a16:creationId xmlns:a16="http://schemas.microsoft.com/office/drawing/2014/main" id="{A6345F78-706A-4AE2-8033-28470D4A4D97}"/>
              </a:ext>
            </a:extLst>
          </p:cNvPr>
          <p:cNvPicPr>
            <a:picLocks noChangeAspect="1"/>
          </p:cNvPicPr>
          <p:nvPr/>
        </p:nvPicPr>
        <p:blipFill>
          <a:blip r:embed="rId9"/>
          <a:stretch>
            <a:fillRect/>
          </a:stretch>
        </p:blipFill>
        <p:spPr>
          <a:xfrm>
            <a:off x="1308957" y="1850797"/>
            <a:ext cx="2305978" cy="1945669"/>
          </a:xfrm>
          <a:prstGeom prst="rect">
            <a:avLst/>
          </a:prstGeom>
        </p:spPr>
      </p:pic>
      <p:sp>
        <p:nvSpPr>
          <p:cNvPr id="29" name="TextBox 28">
            <a:extLst>
              <a:ext uri="{FF2B5EF4-FFF2-40B4-BE49-F238E27FC236}">
                <a16:creationId xmlns:a16="http://schemas.microsoft.com/office/drawing/2014/main" id="{A1CB74CF-BCA3-4BCD-870F-73A0784EF89E}"/>
              </a:ext>
            </a:extLst>
          </p:cNvPr>
          <p:cNvSpPr txBox="1"/>
          <p:nvPr/>
        </p:nvSpPr>
        <p:spPr>
          <a:xfrm>
            <a:off x="111955" y="2295303"/>
            <a:ext cx="1235841"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Brad Wilson</a:t>
            </a:r>
          </a:p>
        </p:txBody>
      </p:sp>
    </p:spTree>
    <p:extLst>
      <p:ext uri="{BB962C8B-B14F-4D97-AF65-F5344CB8AC3E}">
        <p14:creationId xmlns:p14="http://schemas.microsoft.com/office/powerpoint/2010/main" val="340771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1523979"/>
          </a:xfrm>
        </p:spPr>
        <p:txBody>
          <a:bodyPr/>
          <a:lstStyle/>
          <a:p>
            <a:pPr marL="457200" indent="-457200">
              <a:buClr>
                <a:schemeClr val="accent2"/>
              </a:buClr>
              <a:buFont typeface="+mj-lt"/>
              <a:buAutoNum type="arabicPeriod" startAt="2"/>
            </a:pPr>
            <a:r>
              <a:rPr lang="en-US" dirty="0"/>
              <a:t>Establish an undergraduate research program in cybersecurity</a:t>
            </a:r>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14</a:t>
            </a:fld>
            <a:endParaRPr lang="en-US" dirty="0"/>
          </a:p>
        </p:txBody>
      </p:sp>
      <p:sp>
        <p:nvSpPr>
          <p:cNvPr id="18" name="TextBox 17">
            <a:extLst>
              <a:ext uri="{FF2B5EF4-FFF2-40B4-BE49-F238E27FC236}">
                <a16:creationId xmlns:a16="http://schemas.microsoft.com/office/drawing/2014/main" id="{D42D38EB-2D39-4038-AC8B-45716453DBBD}"/>
              </a:ext>
            </a:extLst>
          </p:cNvPr>
          <p:cNvSpPr txBox="1"/>
          <p:nvPr/>
        </p:nvSpPr>
        <p:spPr>
          <a:xfrm>
            <a:off x="285660" y="2500794"/>
            <a:ext cx="4451553" cy="310854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just"/>
            <a:r>
              <a:rPr lang="en-US" sz="1400" b="0" i="0" dirty="0">
                <a:solidFill>
                  <a:srgbClr val="201F1E"/>
                </a:solidFill>
                <a:effectLst/>
                <a:latin typeface="Arial" panose="020B0604020202020204" pitchFamily="34" charset="0"/>
                <a:cs typeface="Arial" panose="020B0604020202020204" pitchFamily="34" charset="0"/>
              </a:rPr>
              <a:t>“During my semesters conducting research under ONR, I learned many valuable skills that would help me improve my chances at becoming a Cyber Operations Officer in the United States Army. The skills I learned during this period carried over into internships with 3rd Special Forces Group Cyber Effects Cell, as well as the Army Cyber Institute at West Point. Understanding the vulnerabilities with routing protocols greatly improved my value as a member of a research team examining malware and phishing attacks…” </a:t>
            </a:r>
          </a:p>
          <a:p>
            <a:pPr algn="just"/>
            <a:r>
              <a:rPr lang="en-US" sz="1400" b="0" i="0" dirty="0">
                <a:solidFill>
                  <a:srgbClr val="201F1E"/>
                </a:solidFill>
                <a:effectLst/>
                <a:latin typeface="Arial" panose="020B0604020202020204" pitchFamily="34" charset="0"/>
                <a:cs typeface="Arial" panose="020B0604020202020204" pitchFamily="34" charset="0"/>
              </a:rPr>
              <a:t>Currently senior student, employed with </a:t>
            </a:r>
            <a:r>
              <a:rPr lang="en-US" sz="1400" b="0" i="0" dirty="0" err="1">
                <a:solidFill>
                  <a:srgbClr val="201F1E"/>
                </a:solidFill>
                <a:effectLst/>
                <a:latin typeface="Arial" panose="020B0604020202020204" pitchFamily="34" charset="0"/>
                <a:cs typeface="Arial" panose="020B0604020202020204" pitchFamily="34" charset="0"/>
              </a:rPr>
              <a:t>UofSC’s</a:t>
            </a:r>
            <a:r>
              <a:rPr lang="en-US" sz="1400" b="0" i="0" dirty="0">
                <a:solidFill>
                  <a:srgbClr val="201F1E"/>
                </a:solidFill>
                <a:effectLst/>
                <a:latin typeface="Arial" panose="020B0604020202020204" pitchFamily="34" charset="0"/>
                <a:cs typeface="Arial" panose="020B0604020202020204" pitchFamily="34" charset="0"/>
              </a:rPr>
              <a:t> IT and at the 359th Theater Tactical Signal Brigade, Headquarters Company. </a:t>
            </a:r>
            <a:endParaRPr lang="en-US"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11E98EF-1F1E-412B-BE2D-733D99BCF4C9}"/>
              </a:ext>
            </a:extLst>
          </p:cNvPr>
          <p:cNvSpPr txBox="1"/>
          <p:nvPr/>
        </p:nvSpPr>
        <p:spPr>
          <a:xfrm>
            <a:off x="285660" y="2098565"/>
            <a:ext cx="1992853" cy="353943"/>
          </a:xfrm>
          <a:prstGeom prst="rect">
            <a:avLst/>
          </a:prstGeom>
          <a:noFill/>
        </p:spPr>
        <p:txBody>
          <a:bodyPr wrap="none" rtlCol="0">
            <a:spAutoFit/>
          </a:bodyPr>
          <a:lstStyle/>
          <a:p>
            <a:r>
              <a:rPr lang="en-US" sz="1700" dirty="0">
                <a:latin typeface="Arial" panose="020B0604020202020204" pitchFamily="34" charset="0"/>
                <a:cs typeface="Arial" panose="020B0604020202020204" pitchFamily="34" charset="0"/>
              </a:rPr>
              <a:t>Jack </a:t>
            </a:r>
            <a:r>
              <a:rPr lang="en-US" sz="1700" dirty="0" err="1">
                <a:latin typeface="Arial" panose="020B0604020202020204" pitchFamily="34" charset="0"/>
                <a:cs typeface="Arial" panose="020B0604020202020204" pitchFamily="34" charset="0"/>
              </a:rPr>
              <a:t>Sadle</a:t>
            </a:r>
            <a:r>
              <a:rPr lang="en-US" sz="1700" dirty="0">
                <a:latin typeface="Arial" panose="020B0604020202020204" pitchFamily="34" charset="0"/>
                <a:cs typeface="Arial" panose="020B0604020202020204" pitchFamily="34" charset="0"/>
              </a:rPr>
              <a:t>, ROTC</a:t>
            </a:r>
          </a:p>
        </p:txBody>
      </p:sp>
      <p:graphicFrame>
        <p:nvGraphicFramePr>
          <p:cNvPr id="10" name="Table 11">
            <a:extLst>
              <a:ext uri="{FF2B5EF4-FFF2-40B4-BE49-F238E27FC236}">
                <a16:creationId xmlns:a16="http://schemas.microsoft.com/office/drawing/2014/main" id="{F5EB79CE-7222-4EA1-8C52-D29504EC0845}"/>
              </a:ext>
            </a:extLst>
          </p:cNvPr>
          <p:cNvGraphicFramePr>
            <a:graphicFrameLocks noGrp="1"/>
          </p:cNvGraphicFramePr>
          <p:nvPr>
            <p:extLst>
              <p:ext uri="{D42A27DB-BD31-4B8C-83A1-F6EECF244321}">
                <p14:modId xmlns:p14="http://schemas.microsoft.com/office/powerpoint/2010/main" val="193782382"/>
              </p:ext>
            </p:extLst>
          </p:nvPr>
        </p:nvGraphicFramePr>
        <p:xfrm>
          <a:off x="5392144" y="2122111"/>
          <a:ext cx="6514196" cy="3708400"/>
        </p:xfrm>
        <a:graphic>
          <a:graphicData uri="http://schemas.openxmlformats.org/drawingml/2006/table">
            <a:tbl>
              <a:tblPr firstRow="1" bandRow="1">
                <a:tableStyleId>{5C22544A-7EE6-4342-B048-85BDC9FD1C3A}</a:tableStyleId>
              </a:tblPr>
              <a:tblGrid>
                <a:gridCol w="2011191">
                  <a:extLst>
                    <a:ext uri="{9D8B030D-6E8A-4147-A177-3AD203B41FA5}">
                      <a16:colId xmlns:a16="http://schemas.microsoft.com/office/drawing/2014/main" val="3635548510"/>
                    </a:ext>
                  </a:extLst>
                </a:gridCol>
                <a:gridCol w="4503005">
                  <a:extLst>
                    <a:ext uri="{9D8B030D-6E8A-4147-A177-3AD203B41FA5}">
                      <a16:colId xmlns:a16="http://schemas.microsoft.com/office/drawing/2014/main" val="2571764118"/>
                    </a:ext>
                  </a:extLst>
                </a:gridCol>
              </a:tblGrid>
              <a:tr h="370840">
                <a:tc>
                  <a:txBody>
                    <a:bodyPr/>
                    <a:lstStyle/>
                    <a:p>
                      <a:pPr algn="ctr"/>
                      <a:r>
                        <a:rPr lang="en-US" sz="1500" dirty="0">
                          <a:latin typeface="Arial" panose="020B0604020202020204" pitchFamily="34" charset="0"/>
                          <a:cs typeface="Arial" panose="020B0604020202020204" pitchFamily="34" charset="0"/>
                        </a:rPr>
                        <a:t>Name</a:t>
                      </a:r>
                    </a:p>
                  </a:txBody>
                  <a:tcPr>
                    <a:solidFill>
                      <a:schemeClr val="accent2"/>
                    </a:solidFill>
                  </a:tcPr>
                </a:tc>
                <a:tc>
                  <a:txBody>
                    <a:bodyPr/>
                    <a:lstStyle/>
                    <a:p>
                      <a:pPr algn="ctr"/>
                      <a:r>
                        <a:rPr lang="en-US" sz="1500" dirty="0">
                          <a:latin typeface="Arial" panose="020B0604020202020204" pitchFamily="34" charset="0"/>
                          <a:cs typeface="Arial" panose="020B0604020202020204" pitchFamily="34" charset="0"/>
                        </a:rPr>
                        <a:t>Position</a:t>
                      </a:r>
                    </a:p>
                  </a:txBody>
                  <a:tcPr>
                    <a:solidFill>
                      <a:schemeClr val="accent2"/>
                    </a:solidFill>
                  </a:tcPr>
                </a:tc>
                <a:extLst>
                  <a:ext uri="{0D108BD9-81ED-4DB2-BD59-A6C34878D82A}">
                    <a16:rowId xmlns:a16="http://schemas.microsoft.com/office/drawing/2014/main" val="2743305944"/>
                  </a:ext>
                </a:extLst>
              </a:tr>
              <a:tr h="370840">
                <a:tc>
                  <a:txBody>
                    <a:bodyPr/>
                    <a:lstStyle/>
                    <a:p>
                      <a:r>
                        <a:rPr lang="en-US" sz="1500" dirty="0">
                          <a:latin typeface="Arial" panose="020B0604020202020204" pitchFamily="34" charset="0"/>
                          <a:cs typeface="Arial" panose="020B0604020202020204" pitchFamily="34" charset="0"/>
                        </a:rPr>
                        <a:t>Ty Love-Baker </a:t>
                      </a:r>
                    </a:p>
                  </a:txBody>
                  <a:tcPr/>
                </a:tc>
                <a:tc>
                  <a:txBody>
                    <a:bodyPr/>
                    <a:lstStyle/>
                    <a:p>
                      <a:r>
                        <a:rPr lang="en-US" sz="1500" dirty="0">
                          <a:latin typeface="Arial" panose="020B0604020202020204" pitchFamily="34" charset="0"/>
                          <a:cs typeface="Arial" panose="020B0604020202020204" pitchFamily="34" charset="0"/>
                        </a:rPr>
                        <a:t>2nd Lt. at United States Marine Corps, DC</a:t>
                      </a:r>
                    </a:p>
                  </a:txBody>
                  <a:tcPr/>
                </a:tc>
                <a:extLst>
                  <a:ext uri="{0D108BD9-81ED-4DB2-BD59-A6C34878D82A}">
                    <a16:rowId xmlns:a16="http://schemas.microsoft.com/office/drawing/2014/main" val="3293702283"/>
                  </a:ext>
                </a:extLst>
              </a:tr>
              <a:tr h="370840">
                <a:tc>
                  <a:txBody>
                    <a:bodyPr/>
                    <a:lstStyle/>
                    <a:p>
                      <a:r>
                        <a:rPr lang="en-US" sz="1500" dirty="0">
                          <a:latin typeface="Arial" panose="020B0604020202020204" pitchFamily="34" charset="0"/>
                          <a:cs typeface="Arial" panose="020B0604020202020204" pitchFamily="34" charset="0"/>
                        </a:rPr>
                        <a:t>Dakota McDaniel</a:t>
                      </a:r>
                    </a:p>
                  </a:txBody>
                  <a:tcPr/>
                </a:tc>
                <a:tc>
                  <a:txBody>
                    <a:bodyPr/>
                    <a:lstStyle/>
                    <a:p>
                      <a:r>
                        <a:rPr lang="en-US" sz="1500" dirty="0">
                          <a:latin typeface="Arial" panose="020B0604020202020204" pitchFamily="34" charset="0"/>
                          <a:cs typeface="Arial" panose="020B0604020202020204" pitchFamily="34" charset="0"/>
                        </a:rPr>
                        <a:t>Information Security Analyst at Lowe's </a:t>
                      </a:r>
                    </a:p>
                  </a:txBody>
                  <a:tcPr/>
                </a:tc>
                <a:extLst>
                  <a:ext uri="{0D108BD9-81ED-4DB2-BD59-A6C34878D82A}">
                    <a16:rowId xmlns:a16="http://schemas.microsoft.com/office/drawing/2014/main" val="4131302781"/>
                  </a:ext>
                </a:extLst>
              </a:tr>
              <a:tr h="370840">
                <a:tc>
                  <a:txBody>
                    <a:bodyPr/>
                    <a:lstStyle/>
                    <a:p>
                      <a:r>
                        <a:rPr lang="en-US" sz="1500" dirty="0">
                          <a:latin typeface="Arial" panose="020B0604020202020204" pitchFamily="34" charset="0"/>
                          <a:cs typeface="Arial" panose="020B0604020202020204" pitchFamily="34" charset="0"/>
                        </a:rPr>
                        <a:t>Lauren Waddell</a:t>
                      </a:r>
                    </a:p>
                  </a:txBody>
                  <a:tcPr/>
                </a:tc>
                <a:tc>
                  <a:txBody>
                    <a:bodyPr/>
                    <a:lstStyle/>
                    <a:p>
                      <a:r>
                        <a:rPr lang="en-US" sz="1500" dirty="0">
                          <a:latin typeface="Arial" panose="020B0604020202020204" pitchFamily="34" charset="0"/>
                          <a:cs typeface="Arial" panose="020B0604020202020204" pitchFamily="34" charset="0"/>
                        </a:rPr>
                        <a:t>IT Specialist, SC Department of Insurance</a:t>
                      </a:r>
                    </a:p>
                  </a:txBody>
                  <a:tcPr/>
                </a:tc>
                <a:extLst>
                  <a:ext uri="{0D108BD9-81ED-4DB2-BD59-A6C34878D82A}">
                    <a16:rowId xmlns:a16="http://schemas.microsoft.com/office/drawing/2014/main" val="3088468784"/>
                  </a:ext>
                </a:extLst>
              </a:tr>
              <a:tr h="370840">
                <a:tc>
                  <a:txBody>
                    <a:bodyPr/>
                    <a:lstStyle/>
                    <a:p>
                      <a:r>
                        <a:rPr lang="en-US" sz="1500" dirty="0">
                          <a:latin typeface="Arial" panose="020B0604020202020204" pitchFamily="34" charset="0"/>
                          <a:cs typeface="Arial" panose="020B0604020202020204" pitchFamily="34" charset="0"/>
                        </a:rPr>
                        <a:t>Josue Hernandez</a:t>
                      </a:r>
                    </a:p>
                  </a:txBody>
                  <a:tcPr/>
                </a:tc>
                <a:tc>
                  <a:txBody>
                    <a:bodyPr/>
                    <a:lstStyle/>
                    <a:p>
                      <a:r>
                        <a:rPr lang="en-US" sz="1500" dirty="0">
                          <a:latin typeface="Arial" panose="020B0604020202020204" pitchFamily="34" charset="0"/>
                          <a:cs typeface="Arial" panose="020B0604020202020204" pitchFamily="34" charset="0"/>
                        </a:rPr>
                        <a:t>Technical Solution Specialist at IBM</a:t>
                      </a:r>
                    </a:p>
                  </a:txBody>
                  <a:tcPr/>
                </a:tc>
                <a:extLst>
                  <a:ext uri="{0D108BD9-81ED-4DB2-BD59-A6C34878D82A}">
                    <a16:rowId xmlns:a16="http://schemas.microsoft.com/office/drawing/2014/main" val="1053845032"/>
                  </a:ext>
                </a:extLst>
              </a:tr>
              <a:tr h="370840">
                <a:tc>
                  <a:txBody>
                    <a:bodyPr/>
                    <a:lstStyle/>
                    <a:p>
                      <a:r>
                        <a:rPr lang="en-US" sz="1500" dirty="0">
                          <a:latin typeface="Arial" panose="020B0604020202020204" pitchFamily="34" charset="0"/>
                          <a:cs typeface="Arial" panose="020B0604020202020204" pitchFamily="34" charset="0"/>
                        </a:rPr>
                        <a:t>Kyle </a:t>
                      </a:r>
                      <a:r>
                        <a:rPr lang="en-US" sz="1500" dirty="0" err="1">
                          <a:latin typeface="Arial" panose="020B0604020202020204" pitchFamily="34" charset="0"/>
                          <a:cs typeface="Arial" panose="020B0604020202020204" pitchFamily="34" charset="0"/>
                        </a:rPr>
                        <a:t>Radzak</a:t>
                      </a:r>
                      <a:endParaRPr lang="en-US" sz="1500" dirty="0">
                        <a:latin typeface="Arial" panose="020B0604020202020204" pitchFamily="34" charset="0"/>
                        <a:cs typeface="Arial" panose="020B0604020202020204" pitchFamily="34" charset="0"/>
                      </a:endParaRPr>
                    </a:p>
                  </a:txBody>
                  <a:tcPr/>
                </a:tc>
                <a:tc>
                  <a:txBody>
                    <a:bodyPr/>
                    <a:lstStyle/>
                    <a:p>
                      <a:r>
                        <a:rPr lang="en-US" sz="1500" dirty="0">
                          <a:latin typeface="Arial" panose="020B0604020202020204" pitchFamily="34" charset="0"/>
                          <a:cs typeface="Arial" panose="020B0604020202020204" pitchFamily="34" charset="0"/>
                        </a:rPr>
                        <a:t>IT Specialist at Lowe's Companies</a:t>
                      </a:r>
                    </a:p>
                  </a:txBody>
                  <a:tcPr/>
                </a:tc>
                <a:extLst>
                  <a:ext uri="{0D108BD9-81ED-4DB2-BD59-A6C34878D82A}">
                    <a16:rowId xmlns:a16="http://schemas.microsoft.com/office/drawing/2014/main" val="1173925730"/>
                  </a:ext>
                </a:extLst>
              </a:tr>
              <a:tr h="370840">
                <a:tc>
                  <a:txBody>
                    <a:bodyPr/>
                    <a:lstStyle/>
                    <a:p>
                      <a:r>
                        <a:rPr lang="en-US" sz="1500" dirty="0">
                          <a:latin typeface="Arial" panose="020B0604020202020204" pitchFamily="34" charset="0"/>
                          <a:cs typeface="Arial" panose="020B0604020202020204" pitchFamily="34" charset="0"/>
                        </a:rPr>
                        <a:t>Nathan </a:t>
                      </a:r>
                      <a:r>
                        <a:rPr lang="en-US" sz="1500" dirty="0" err="1">
                          <a:latin typeface="Arial" panose="020B0604020202020204" pitchFamily="34" charset="0"/>
                          <a:cs typeface="Arial" panose="020B0604020202020204" pitchFamily="34" charset="0"/>
                        </a:rPr>
                        <a:t>Bohmer</a:t>
                      </a:r>
                      <a:endParaRPr lang="en-US" sz="1500" dirty="0">
                        <a:latin typeface="Arial" panose="020B0604020202020204" pitchFamily="34" charset="0"/>
                        <a:cs typeface="Arial" panose="020B0604020202020204" pitchFamily="34" charset="0"/>
                      </a:endParaRPr>
                    </a:p>
                  </a:txBody>
                  <a:tcPr/>
                </a:tc>
                <a:tc>
                  <a:txBody>
                    <a:bodyPr/>
                    <a:lstStyle/>
                    <a:p>
                      <a:r>
                        <a:rPr lang="en-US" sz="1500" dirty="0">
                          <a:latin typeface="Arial" panose="020B0604020202020204" pitchFamily="34" charset="0"/>
                          <a:cs typeface="Arial" panose="020B0604020202020204" pitchFamily="34" charset="0"/>
                        </a:rPr>
                        <a:t>Project Coordinator at Black Box Networks</a:t>
                      </a:r>
                    </a:p>
                  </a:txBody>
                  <a:tcPr/>
                </a:tc>
                <a:extLst>
                  <a:ext uri="{0D108BD9-81ED-4DB2-BD59-A6C34878D82A}">
                    <a16:rowId xmlns:a16="http://schemas.microsoft.com/office/drawing/2014/main" val="4133195816"/>
                  </a:ext>
                </a:extLst>
              </a:tr>
              <a:tr h="370840">
                <a:tc>
                  <a:txBody>
                    <a:bodyPr/>
                    <a:lstStyle/>
                    <a:p>
                      <a:r>
                        <a:rPr lang="en-US" sz="1500" dirty="0">
                          <a:latin typeface="Arial" panose="020B0604020202020204" pitchFamily="34" charset="0"/>
                          <a:cs typeface="Arial" panose="020B0604020202020204" pitchFamily="34" charset="0"/>
                        </a:rPr>
                        <a:t>Brad Wilson</a:t>
                      </a:r>
                    </a:p>
                  </a:txBody>
                  <a:tcPr/>
                </a:tc>
                <a:tc>
                  <a:txBody>
                    <a:bodyPr/>
                    <a:lstStyle/>
                    <a:p>
                      <a:r>
                        <a:rPr lang="en-US" sz="1500" dirty="0">
                          <a:latin typeface="Arial" panose="020B0604020202020204" pitchFamily="34" charset="0"/>
                          <a:cs typeface="Arial" panose="020B0604020202020204" pitchFamily="34" charset="0"/>
                        </a:rPr>
                        <a:t>Savannah River National Lab</a:t>
                      </a:r>
                    </a:p>
                  </a:txBody>
                  <a:tcPr/>
                </a:tc>
                <a:extLst>
                  <a:ext uri="{0D108BD9-81ED-4DB2-BD59-A6C34878D82A}">
                    <a16:rowId xmlns:a16="http://schemas.microsoft.com/office/drawing/2014/main" val="265925911"/>
                  </a:ext>
                </a:extLst>
              </a:tr>
              <a:tr h="370840">
                <a:tc>
                  <a:txBody>
                    <a:bodyPr/>
                    <a:lstStyle/>
                    <a:p>
                      <a:r>
                        <a:rPr lang="en-US" sz="1500" dirty="0">
                          <a:latin typeface="Arial" panose="020B0604020202020204" pitchFamily="34" charset="0"/>
                          <a:cs typeface="Arial" panose="020B0604020202020204" pitchFamily="34" charset="0"/>
                        </a:rPr>
                        <a:t>Zach Fowler</a:t>
                      </a:r>
                    </a:p>
                  </a:txBody>
                  <a:tcPr/>
                </a:tc>
                <a:tc>
                  <a:txBody>
                    <a:bodyPr/>
                    <a:lstStyle/>
                    <a:p>
                      <a:r>
                        <a:rPr lang="en-US" sz="1500" dirty="0">
                          <a:latin typeface="Arial" panose="020B0604020202020204" pitchFamily="34" charset="0"/>
                          <a:cs typeface="Arial" panose="020B0604020202020204" pitchFamily="34" charset="0"/>
                        </a:rPr>
                        <a:t>IT Specialist at Blue Cross Blue Shield</a:t>
                      </a:r>
                    </a:p>
                  </a:txBody>
                  <a:tcPr/>
                </a:tc>
                <a:extLst>
                  <a:ext uri="{0D108BD9-81ED-4DB2-BD59-A6C34878D82A}">
                    <a16:rowId xmlns:a16="http://schemas.microsoft.com/office/drawing/2014/main" val="3665709367"/>
                  </a:ext>
                </a:extLst>
              </a:tr>
              <a:tr h="370840">
                <a:tc>
                  <a:txBody>
                    <a:bodyPr/>
                    <a:lstStyle/>
                    <a:p>
                      <a:r>
                        <a:rPr lang="en-US" sz="1500" dirty="0">
                          <a:latin typeface="Arial" panose="020B0604020202020204" pitchFamily="34" charset="0"/>
                          <a:cs typeface="Arial" panose="020B0604020202020204" pitchFamily="34" charset="0"/>
                        </a:rPr>
                        <a:t>Nathan Long</a:t>
                      </a:r>
                    </a:p>
                  </a:txBody>
                  <a:tcPr/>
                </a:tc>
                <a:tc>
                  <a:txBody>
                    <a:bodyPr/>
                    <a:lstStyle/>
                    <a:p>
                      <a:r>
                        <a:rPr lang="en-US" sz="1500" dirty="0">
                          <a:latin typeface="Arial" panose="020B0604020202020204" pitchFamily="34" charset="0"/>
                          <a:cs typeface="Arial" panose="020B0604020202020204" pitchFamily="34" charset="0"/>
                        </a:rPr>
                        <a:t>Technology Analyst at AIG</a:t>
                      </a:r>
                    </a:p>
                  </a:txBody>
                  <a:tcPr/>
                </a:tc>
                <a:extLst>
                  <a:ext uri="{0D108BD9-81ED-4DB2-BD59-A6C34878D82A}">
                    <a16:rowId xmlns:a16="http://schemas.microsoft.com/office/drawing/2014/main" val="1226549069"/>
                  </a:ext>
                </a:extLst>
              </a:tr>
            </a:tbl>
          </a:graphicData>
        </a:graphic>
      </p:graphicFrame>
      <p:sp>
        <p:nvSpPr>
          <p:cNvPr id="13" name="Title 1">
            <a:extLst>
              <a:ext uri="{FF2B5EF4-FFF2-40B4-BE49-F238E27FC236}">
                <a16:creationId xmlns:a16="http://schemas.microsoft.com/office/drawing/2014/main" id="{37920AAF-2948-47CD-B2F5-5D81A088778F}"/>
              </a:ext>
            </a:extLst>
          </p:cNvPr>
          <p:cNvSpPr>
            <a:spLocks noGrp="1"/>
          </p:cNvSpPr>
          <p:nvPr>
            <p:ph type="title"/>
          </p:nvPr>
        </p:nvSpPr>
        <p:spPr>
          <a:xfrm>
            <a:off x="597550" y="1"/>
            <a:ext cx="3325864" cy="888999"/>
          </a:xfrm>
        </p:spPr>
        <p:txBody>
          <a:bodyPr/>
          <a:lstStyle/>
          <a:p>
            <a:r>
              <a:rPr lang="en-US" dirty="0"/>
              <a:t>Project Goals</a:t>
            </a:r>
          </a:p>
        </p:txBody>
      </p:sp>
      <p:cxnSp>
        <p:nvCxnSpPr>
          <p:cNvPr id="14" name="Straight Connector 13">
            <a:extLst>
              <a:ext uri="{FF2B5EF4-FFF2-40B4-BE49-F238E27FC236}">
                <a16:creationId xmlns:a16="http://schemas.microsoft.com/office/drawing/2014/main" id="{8223FECC-C7DC-4684-BEB1-258AE0B5D5CD}"/>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15" name="Picture 14">
            <a:extLst>
              <a:ext uri="{FF2B5EF4-FFF2-40B4-BE49-F238E27FC236}">
                <a16:creationId xmlns:a16="http://schemas.microsoft.com/office/drawing/2014/main" id="{9B5EBA14-AB9B-49D1-95D9-0C4BE7B48396}"/>
              </a:ext>
            </a:extLst>
          </p:cNvPr>
          <p:cNvPicPr>
            <a:picLocks noChangeAspect="1"/>
          </p:cNvPicPr>
          <p:nvPr/>
        </p:nvPicPr>
        <p:blipFill>
          <a:blip r:embed="rId3"/>
          <a:stretch>
            <a:fillRect/>
          </a:stretch>
        </p:blipFill>
        <p:spPr>
          <a:xfrm>
            <a:off x="55659" y="6512991"/>
            <a:ext cx="1591056" cy="235319"/>
          </a:xfrm>
          <a:prstGeom prst="rect">
            <a:avLst/>
          </a:prstGeom>
        </p:spPr>
      </p:pic>
      <p:sp>
        <p:nvSpPr>
          <p:cNvPr id="12" name="TextBox 11">
            <a:extLst>
              <a:ext uri="{FF2B5EF4-FFF2-40B4-BE49-F238E27FC236}">
                <a16:creationId xmlns:a16="http://schemas.microsoft.com/office/drawing/2014/main" id="{8A58E155-D652-43AB-8A95-F0E4A7CBD865}"/>
              </a:ext>
            </a:extLst>
          </p:cNvPr>
          <p:cNvSpPr txBox="1"/>
          <p:nvPr/>
        </p:nvSpPr>
        <p:spPr>
          <a:xfrm>
            <a:off x="1165948" y="1440469"/>
            <a:ext cx="10297046" cy="323165"/>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Participants include ROTC cadets (Navy, Army, Air Force), Veterans, and students from CS, IT, IS, Cyber Intelligence</a:t>
            </a:r>
          </a:p>
        </p:txBody>
      </p:sp>
      <p:sp>
        <p:nvSpPr>
          <p:cNvPr id="16" name="TextBox 15">
            <a:extLst>
              <a:ext uri="{FF2B5EF4-FFF2-40B4-BE49-F238E27FC236}">
                <a16:creationId xmlns:a16="http://schemas.microsoft.com/office/drawing/2014/main" id="{F8D35A0A-E8B5-4F11-B4D5-804770D20E63}"/>
              </a:ext>
            </a:extLst>
          </p:cNvPr>
          <p:cNvSpPr txBox="1"/>
          <p:nvPr/>
        </p:nvSpPr>
        <p:spPr>
          <a:xfrm rot="16200000">
            <a:off x="7902679" y="5929705"/>
            <a:ext cx="466794" cy="430887"/>
          </a:xfrm>
          <a:prstGeom prst="rect">
            <a:avLst/>
          </a:prstGeom>
          <a:noFill/>
        </p:spPr>
        <p:txBody>
          <a:bodyPr wrap="none" rtlCol="0">
            <a:spAutoFit/>
          </a:bodyPr>
          <a:lstStyle/>
          <a:p>
            <a:r>
              <a:rPr lang="en-US"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20041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startAt="3"/>
            </a:pPr>
            <a:r>
              <a:rPr lang="en-US" dirty="0"/>
              <a:t>Deploy virtual equipment pods on a virtual platform</a:t>
            </a:r>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15</a:t>
            </a:fld>
            <a:endParaRPr lang="en-US" dirty="0"/>
          </a:p>
        </p:txBody>
      </p:sp>
      <p:sp>
        <p:nvSpPr>
          <p:cNvPr id="25" name="Title 1">
            <a:extLst>
              <a:ext uri="{FF2B5EF4-FFF2-40B4-BE49-F238E27FC236}">
                <a16:creationId xmlns:a16="http://schemas.microsoft.com/office/drawing/2014/main" id="{8491A2A0-9ADE-4271-8EBD-EBC80C4B42CF}"/>
              </a:ext>
            </a:extLst>
          </p:cNvPr>
          <p:cNvSpPr>
            <a:spLocks noGrp="1"/>
          </p:cNvSpPr>
          <p:nvPr>
            <p:ph type="title"/>
          </p:nvPr>
        </p:nvSpPr>
        <p:spPr>
          <a:xfrm>
            <a:off x="597550" y="1"/>
            <a:ext cx="3325864" cy="888999"/>
          </a:xfrm>
        </p:spPr>
        <p:txBody>
          <a:bodyPr/>
          <a:lstStyle/>
          <a:p>
            <a:r>
              <a:rPr lang="en-US" dirty="0"/>
              <a:t>Project Goals</a:t>
            </a:r>
          </a:p>
        </p:txBody>
      </p:sp>
      <p:cxnSp>
        <p:nvCxnSpPr>
          <p:cNvPr id="27" name="Straight Connector 26">
            <a:extLst>
              <a:ext uri="{FF2B5EF4-FFF2-40B4-BE49-F238E27FC236}">
                <a16:creationId xmlns:a16="http://schemas.microsoft.com/office/drawing/2014/main" id="{F285EFE5-7CB7-4AA1-BC96-69EEF948426A}"/>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8" name="Picture 2">
            <a:extLst>
              <a:ext uri="{FF2B5EF4-FFF2-40B4-BE49-F238E27FC236}">
                <a16:creationId xmlns:a16="http://schemas.microsoft.com/office/drawing/2014/main" id="{696A8C61-44B4-424D-9D88-F3B96031D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905" y="1974004"/>
            <a:ext cx="8024189" cy="367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3E5265F-595A-4E6B-A31E-9B991DDF174C}"/>
              </a:ext>
            </a:extLst>
          </p:cNvPr>
          <p:cNvPicPr>
            <a:picLocks noChangeAspect="1"/>
          </p:cNvPicPr>
          <p:nvPr/>
        </p:nvPicPr>
        <p:blipFill>
          <a:blip r:embed="rId4"/>
          <a:stretch>
            <a:fillRect/>
          </a:stretch>
        </p:blipFill>
        <p:spPr>
          <a:xfrm>
            <a:off x="55659" y="6512991"/>
            <a:ext cx="1591056" cy="235319"/>
          </a:xfrm>
          <a:prstGeom prst="rect">
            <a:avLst/>
          </a:prstGeom>
        </p:spPr>
      </p:pic>
    </p:spTree>
    <p:extLst>
      <p:ext uri="{BB962C8B-B14F-4D97-AF65-F5344CB8AC3E}">
        <p14:creationId xmlns:p14="http://schemas.microsoft.com/office/powerpoint/2010/main" val="509466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startAt="3"/>
            </a:pPr>
            <a:r>
              <a:rPr lang="en-US" dirty="0"/>
              <a:t>Deploy virtual equipment pods on a virtual platform</a:t>
            </a:r>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16</a:t>
            </a:fld>
            <a:endParaRPr lang="en-US" dirty="0"/>
          </a:p>
        </p:txBody>
      </p:sp>
      <p:sp>
        <p:nvSpPr>
          <p:cNvPr id="25" name="Title 1">
            <a:extLst>
              <a:ext uri="{FF2B5EF4-FFF2-40B4-BE49-F238E27FC236}">
                <a16:creationId xmlns:a16="http://schemas.microsoft.com/office/drawing/2014/main" id="{8491A2A0-9ADE-4271-8EBD-EBC80C4B42CF}"/>
              </a:ext>
            </a:extLst>
          </p:cNvPr>
          <p:cNvSpPr>
            <a:spLocks noGrp="1"/>
          </p:cNvSpPr>
          <p:nvPr>
            <p:ph type="title"/>
          </p:nvPr>
        </p:nvSpPr>
        <p:spPr>
          <a:xfrm>
            <a:off x="597550" y="1"/>
            <a:ext cx="3325864" cy="888999"/>
          </a:xfrm>
        </p:spPr>
        <p:txBody>
          <a:bodyPr/>
          <a:lstStyle/>
          <a:p>
            <a:r>
              <a:rPr lang="en-US" dirty="0"/>
              <a:t>Project Goals</a:t>
            </a:r>
          </a:p>
        </p:txBody>
      </p:sp>
      <p:cxnSp>
        <p:nvCxnSpPr>
          <p:cNvPr id="27" name="Straight Connector 26">
            <a:extLst>
              <a:ext uri="{FF2B5EF4-FFF2-40B4-BE49-F238E27FC236}">
                <a16:creationId xmlns:a16="http://schemas.microsoft.com/office/drawing/2014/main" id="{F285EFE5-7CB7-4AA1-BC96-69EEF948426A}"/>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7" name="Picture 6">
            <a:extLst>
              <a:ext uri="{FF2B5EF4-FFF2-40B4-BE49-F238E27FC236}">
                <a16:creationId xmlns:a16="http://schemas.microsoft.com/office/drawing/2014/main" id="{21DC27A5-D2C0-423A-9C3C-EE964E7EE1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319" y="2300471"/>
            <a:ext cx="8493312" cy="3015807"/>
          </a:xfrm>
          <a:prstGeom prst="rect">
            <a:avLst/>
          </a:prstGeom>
          <a:noFill/>
          <a:ln>
            <a:solidFill>
              <a:schemeClr val="tx1"/>
            </a:solidFill>
          </a:ln>
        </p:spPr>
      </p:pic>
      <p:sp>
        <p:nvSpPr>
          <p:cNvPr id="9" name="TextBox 8">
            <a:extLst>
              <a:ext uri="{FF2B5EF4-FFF2-40B4-BE49-F238E27FC236}">
                <a16:creationId xmlns:a16="http://schemas.microsoft.com/office/drawing/2014/main" id="{59411DB9-14D5-410A-9B96-DDDBA34E8331}"/>
              </a:ext>
            </a:extLst>
          </p:cNvPr>
          <p:cNvSpPr txBox="1"/>
          <p:nvPr/>
        </p:nvSpPr>
        <p:spPr>
          <a:xfrm>
            <a:off x="1843319" y="5316278"/>
            <a:ext cx="8493312" cy="338554"/>
          </a:xfrm>
          <a:prstGeom prst="rect">
            <a:avLst/>
          </a:prstGeom>
          <a:noFill/>
        </p:spPr>
        <p:txBody>
          <a:bodyPr wrap="square">
            <a:spAutoFit/>
          </a:bodyPr>
          <a:lstStyle/>
          <a:p>
            <a:pPr algn="ctr"/>
            <a:r>
              <a:rPr lang="en-US" sz="1600" dirty="0">
                <a:effectLst/>
                <a:latin typeface="Arial" panose="020B0604020202020204" pitchFamily="34" charset="0"/>
                <a:ea typeface="Calibri" panose="020F0502020204030204" pitchFamily="34" charset="0"/>
                <a:cs typeface="Arial" panose="020B0604020202020204" pitchFamily="34" charset="0"/>
              </a:rPr>
              <a:t>Use of the platform by USC students, 2021</a:t>
            </a:r>
            <a:endParaRPr lang="en-US" sz="16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7542547-49FD-4EDB-92BE-D32EFFE38B9D}"/>
              </a:ext>
            </a:extLst>
          </p:cNvPr>
          <p:cNvPicPr>
            <a:picLocks noChangeAspect="1"/>
          </p:cNvPicPr>
          <p:nvPr/>
        </p:nvPicPr>
        <p:blipFill>
          <a:blip r:embed="rId4"/>
          <a:stretch>
            <a:fillRect/>
          </a:stretch>
        </p:blipFill>
        <p:spPr>
          <a:xfrm>
            <a:off x="55659" y="6512991"/>
            <a:ext cx="1591056" cy="235319"/>
          </a:xfrm>
          <a:prstGeom prst="rect">
            <a:avLst/>
          </a:prstGeom>
        </p:spPr>
      </p:pic>
    </p:spTree>
    <p:extLst>
      <p:ext uri="{BB962C8B-B14F-4D97-AF65-F5344CB8AC3E}">
        <p14:creationId xmlns:p14="http://schemas.microsoft.com/office/powerpoint/2010/main" val="68879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startAt="4"/>
            </a:pPr>
            <a:r>
              <a:rPr lang="en-US" dirty="0"/>
              <a:t>Establish meetings among industry, government, high schools, and higher-education institutions to enhance cybersecurity preparation</a:t>
            </a:r>
          </a:p>
          <a:p>
            <a:pPr marL="690563" lvl="1" indent="0">
              <a:buClr>
                <a:schemeClr val="accent2"/>
              </a:buClr>
              <a:buNone/>
            </a:pPr>
            <a:r>
              <a:rPr lang="en-US" sz="1500" dirty="0"/>
              <a:t>Program incorporates preparation for DoD’s approved baseline credentials for Information Assurance Technical (IAT) positions, Cybersecurity Service Provider (CSSP) Analyst, and CSSP Incident Responder</a:t>
            </a:r>
            <a:r>
              <a:rPr lang="en-US" sz="1500" baseline="30000" dirty="0"/>
              <a:t>1</a:t>
            </a:r>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17</a:t>
            </a:fld>
            <a:endParaRPr lang="en-US" dirty="0"/>
          </a:p>
        </p:txBody>
      </p:sp>
      <p:sp>
        <p:nvSpPr>
          <p:cNvPr id="25" name="Title 1">
            <a:extLst>
              <a:ext uri="{FF2B5EF4-FFF2-40B4-BE49-F238E27FC236}">
                <a16:creationId xmlns:a16="http://schemas.microsoft.com/office/drawing/2014/main" id="{8491A2A0-9ADE-4271-8EBD-EBC80C4B42CF}"/>
              </a:ext>
            </a:extLst>
          </p:cNvPr>
          <p:cNvSpPr>
            <a:spLocks noGrp="1"/>
          </p:cNvSpPr>
          <p:nvPr>
            <p:ph type="title"/>
          </p:nvPr>
        </p:nvSpPr>
        <p:spPr>
          <a:xfrm>
            <a:off x="597550" y="1"/>
            <a:ext cx="3325864" cy="888999"/>
          </a:xfrm>
        </p:spPr>
        <p:txBody>
          <a:bodyPr/>
          <a:lstStyle/>
          <a:p>
            <a:r>
              <a:rPr lang="en-US" dirty="0"/>
              <a:t>Project Goals</a:t>
            </a:r>
          </a:p>
        </p:txBody>
      </p:sp>
      <p:cxnSp>
        <p:nvCxnSpPr>
          <p:cNvPr id="27" name="Straight Connector 26">
            <a:extLst>
              <a:ext uri="{FF2B5EF4-FFF2-40B4-BE49-F238E27FC236}">
                <a16:creationId xmlns:a16="http://schemas.microsoft.com/office/drawing/2014/main" id="{F285EFE5-7CB7-4AA1-BC96-69EEF948426A}"/>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graphicFrame>
        <p:nvGraphicFramePr>
          <p:cNvPr id="8" name="Table 7">
            <a:extLst>
              <a:ext uri="{FF2B5EF4-FFF2-40B4-BE49-F238E27FC236}">
                <a16:creationId xmlns:a16="http://schemas.microsoft.com/office/drawing/2014/main" id="{3641EA66-9F0F-47FA-A705-0257A32345F8}"/>
              </a:ext>
            </a:extLst>
          </p:cNvPr>
          <p:cNvGraphicFramePr>
            <a:graphicFrameLocks noGrp="1"/>
          </p:cNvGraphicFramePr>
          <p:nvPr>
            <p:extLst>
              <p:ext uri="{D42A27DB-BD31-4B8C-83A1-F6EECF244321}">
                <p14:modId xmlns:p14="http://schemas.microsoft.com/office/powerpoint/2010/main" val="1560683461"/>
              </p:ext>
            </p:extLst>
          </p:nvPr>
        </p:nvGraphicFramePr>
        <p:xfrm>
          <a:off x="1601919" y="3169490"/>
          <a:ext cx="8988162" cy="2215201"/>
        </p:xfrm>
        <a:graphic>
          <a:graphicData uri="http://schemas.openxmlformats.org/drawingml/2006/table">
            <a:tbl>
              <a:tblPr firstRow="1" firstCol="1" bandRow="1"/>
              <a:tblGrid>
                <a:gridCol w="2567479">
                  <a:extLst>
                    <a:ext uri="{9D8B030D-6E8A-4147-A177-3AD203B41FA5}">
                      <a16:colId xmlns:a16="http://schemas.microsoft.com/office/drawing/2014/main" val="553668655"/>
                    </a:ext>
                  </a:extLst>
                </a:gridCol>
                <a:gridCol w="1446842">
                  <a:extLst>
                    <a:ext uri="{9D8B030D-6E8A-4147-A177-3AD203B41FA5}">
                      <a16:colId xmlns:a16="http://schemas.microsoft.com/office/drawing/2014/main" val="1113509263"/>
                    </a:ext>
                  </a:extLst>
                </a:gridCol>
                <a:gridCol w="1096595">
                  <a:extLst>
                    <a:ext uri="{9D8B030D-6E8A-4147-A177-3AD203B41FA5}">
                      <a16:colId xmlns:a16="http://schemas.microsoft.com/office/drawing/2014/main" val="1898966576"/>
                    </a:ext>
                  </a:extLst>
                </a:gridCol>
                <a:gridCol w="1370744">
                  <a:extLst>
                    <a:ext uri="{9D8B030D-6E8A-4147-A177-3AD203B41FA5}">
                      <a16:colId xmlns:a16="http://schemas.microsoft.com/office/drawing/2014/main" val="3225060351"/>
                    </a:ext>
                  </a:extLst>
                </a:gridCol>
                <a:gridCol w="920356">
                  <a:extLst>
                    <a:ext uri="{9D8B030D-6E8A-4147-A177-3AD203B41FA5}">
                      <a16:colId xmlns:a16="http://schemas.microsoft.com/office/drawing/2014/main" val="3624155678"/>
                    </a:ext>
                  </a:extLst>
                </a:gridCol>
                <a:gridCol w="1586146">
                  <a:extLst>
                    <a:ext uri="{9D8B030D-6E8A-4147-A177-3AD203B41FA5}">
                      <a16:colId xmlns:a16="http://schemas.microsoft.com/office/drawing/2014/main" val="3224036160"/>
                    </a:ext>
                  </a:extLst>
                </a:gridCol>
              </a:tblGrid>
              <a:tr h="597696">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Course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2D69B"/>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2D69B"/>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CSSP Analyst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2D69B"/>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CSSP Incident Responder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2D69B"/>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Security Plus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2D69B"/>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NICE Framework Objectives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2D69B"/>
                    </a:solidFill>
                  </a:tcPr>
                </a:tc>
                <a:extLst>
                  <a:ext uri="{0D108BD9-81ED-4DB2-BD59-A6C34878D82A}">
                    <a16:rowId xmlns:a16="http://schemas.microsoft.com/office/drawing/2014/main" val="1852002965"/>
                  </a:ext>
                </a:extLst>
              </a:tr>
              <a:tr h="323501">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Intro to Computer Security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extLst>
                  <a:ext uri="{0D108BD9-81ED-4DB2-BD59-A6C34878D82A}">
                    <a16:rowId xmlns:a16="http://schemas.microsoft.com/office/drawing/2014/main" val="349077758"/>
                  </a:ext>
                </a:extLst>
              </a:tr>
              <a:tr h="323501">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Cybersecurity Operations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dirty="0">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15000"/>
                        </a:lnSpc>
                      </a:pPr>
                      <a:endParaRPr lang="en-US"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8351708"/>
                  </a:ext>
                </a:extLst>
              </a:tr>
              <a:tr h="323501">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Intro to Networks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EAF1DD"/>
                    </a:solidFill>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EAF1DD"/>
                    </a:solidFill>
                  </a:tcPr>
                </a:tc>
                <a:tc>
                  <a:txBody>
                    <a:bodyPr/>
                    <a:lstStyle/>
                    <a:p>
                      <a:pPr marL="0" marR="0" algn="ctr">
                        <a:lnSpc>
                          <a:spcPct val="115000"/>
                        </a:lnSpc>
                        <a:spcBef>
                          <a:spcPts val="0"/>
                        </a:spcBef>
                        <a:spcAft>
                          <a:spcPts val="0"/>
                        </a:spcAft>
                      </a:pPr>
                      <a:r>
                        <a:rPr lang="en-US" sz="1600" b="1">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extLst>
                  <a:ext uri="{0D108BD9-81ED-4DB2-BD59-A6C34878D82A}">
                    <a16:rowId xmlns:a16="http://schemas.microsoft.com/office/drawing/2014/main" val="1779266768"/>
                  </a:ext>
                </a:extLst>
              </a:tr>
              <a:tr h="323501">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Security for Managers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pPr>
                      <a:endParaRPr lang="en-US"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nSpc>
                          <a:spcPct val="115000"/>
                        </a:lnSpc>
                      </a:pPr>
                      <a:endParaRPr lang="en-US"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b="1" dirty="0">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48761418"/>
                  </a:ext>
                </a:extLst>
              </a:tr>
              <a:tr h="323501">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Advanced Networks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600" b="1">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600" b="1">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600" b="1">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600" b="1" dirty="0">
                          <a:solidFill>
                            <a:srgbClr val="000000"/>
                          </a:solidFill>
                          <a:effectLst/>
                          <a:latin typeface="Wingdings 2" panose="05020102010507070707" pitchFamily="18" charset="2"/>
                          <a:ea typeface="Times New Roman" panose="02020603050405020304" pitchFamily="18" charset="0"/>
                          <a:cs typeface="Calibri" panose="020F0502020204030204" pitchFamily="34" charset="0"/>
                        </a:rPr>
                        <a:t>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3558104877"/>
                  </a:ext>
                </a:extLst>
              </a:tr>
            </a:tbl>
          </a:graphicData>
        </a:graphic>
      </p:graphicFrame>
      <p:sp>
        <p:nvSpPr>
          <p:cNvPr id="10" name="TextBox 9">
            <a:extLst>
              <a:ext uri="{FF2B5EF4-FFF2-40B4-BE49-F238E27FC236}">
                <a16:creationId xmlns:a16="http://schemas.microsoft.com/office/drawing/2014/main" id="{F886FADF-3EED-45EC-8D90-506BB8761436}"/>
              </a:ext>
            </a:extLst>
          </p:cNvPr>
          <p:cNvSpPr txBox="1"/>
          <p:nvPr/>
        </p:nvSpPr>
        <p:spPr>
          <a:xfrm>
            <a:off x="1601919" y="2762346"/>
            <a:ext cx="8988162" cy="369332"/>
          </a:xfrm>
          <a:prstGeom prst="rect">
            <a:avLst/>
          </a:prstGeom>
          <a:noFill/>
        </p:spPr>
        <p:txBody>
          <a:bodyPr wrap="square">
            <a:spAutoFit/>
          </a:bodyPr>
          <a:lstStyle/>
          <a:p>
            <a:pPr algn="ctr"/>
            <a:r>
              <a:rPr lang="en-US" sz="1800" dirty="0">
                <a:solidFill>
                  <a:srgbClr val="231F20"/>
                </a:solidFill>
                <a:effectLst/>
                <a:latin typeface="Times New Roman" panose="02020603050405020304" pitchFamily="18" charset="0"/>
                <a:ea typeface="Calibri" panose="020F0502020204030204" pitchFamily="34" charset="0"/>
              </a:rPr>
              <a:t>Cybersecurity courses with content for DoD’s Approved 8750 baseline certifications </a:t>
            </a:r>
            <a:endParaRPr lang="en-US" dirty="0"/>
          </a:p>
        </p:txBody>
      </p:sp>
      <p:sp>
        <p:nvSpPr>
          <p:cNvPr id="11" name="TextBox 10">
            <a:extLst>
              <a:ext uri="{FF2B5EF4-FFF2-40B4-BE49-F238E27FC236}">
                <a16:creationId xmlns:a16="http://schemas.microsoft.com/office/drawing/2014/main" id="{1ADF60DC-FB5C-4BE4-AA46-1492BF04FB34}"/>
              </a:ext>
            </a:extLst>
          </p:cNvPr>
          <p:cNvSpPr txBox="1"/>
          <p:nvPr/>
        </p:nvSpPr>
        <p:spPr>
          <a:xfrm>
            <a:off x="1483488" y="5349919"/>
            <a:ext cx="6097836" cy="338554"/>
          </a:xfrm>
          <a:prstGeom prst="rect">
            <a:avLst/>
          </a:prstGeom>
          <a:noFill/>
        </p:spPr>
        <p:txBody>
          <a:bodyPr wrap="square">
            <a:spAutoFit/>
          </a:bodyPr>
          <a:lstStyle/>
          <a:p>
            <a:r>
              <a:rPr lang="en-US" sz="1600" dirty="0"/>
              <a:t>NICE: National Initiative for Cybersecurity Education</a:t>
            </a:r>
          </a:p>
        </p:txBody>
      </p:sp>
      <p:sp>
        <p:nvSpPr>
          <p:cNvPr id="12" name="TextBox 11">
            <a:extLst>
              <a:ext uri="{FF2B5EF4-FFF2-40B4-BE49-F238E27FC236}">
                <a16:creationId xmlns:a16="http://schemas.microsoft.com/office/drawing/2014/main" id="{DD4D4D3C-5347-4C0B-BC31-E0C832E8E7F5}"/>
              </a:ext>
            </a:extLst>
          </p:cNvPr>
          <p:cNvSpPr txBox="1"/>
          <p:nvPr/>
        </p:nvSpPr>
        <p:spPr>
          <a:xfrm>
            <a:off x="1288834" y="6088347"/>
            <a:ext cx="10727675" cy="553998"/>
          </a:xfrm>
          <a:prstGeom prst="rect">
            <a:avLst/>
          </a:prstGeom>
          <a:noFill/>
        </p:spPr>
        <p:txBody>
          <a:bodyPr wrap="square">
            <a:spAutoFit/>
          </a:bodyPr>
          <a:lstStyle/>
          <a:p>
            <a:r>
              <a:rPr lang="en-US" sz="1500" b="0" i="0" baseline="30000" dirty="0">
                <a:solidFill>
                  <a:srgbClr val="000000"/>
                </a:solidFill>
                <a:effectLst/>
                <a:latin typeface="Arial" panose="020B0604020202020204" pitchFamily="34" charset="0"/>
                <a:cs typeface="Arial" panose="020B0604020202020204" pitchFamily="34" charset="0"/>
              </a:rPr>
              <a:t>1</a:t>
            </a:r>
            <a:r>
              <a:rPr lang="en-US" sz="1500" b="0" i="0" dirty="0">
                <a:solidFill>
                  <a:srgbClr val="000000"/>
                </a:solidFill>
                <a:effectLst/>
                <a:latin typeface="Arial" panose="020B0604020202020204" pitchFamily="34" charset="0"/>
                <a:cs typeface="Arial" panose="020B0604020202020204" pitchFamily="34" charset="0"/>
              </a:rPr>
              <a:t>Department of Defense (DoD) Cyber Workforce Management Program Website. </a:t>
            </a:r>
            <a:r>
              <a:rPr lang="en-US" sz="1500" b="0" i="0" dirty="0">
                <a:solidFill>
                  <a:srgbClr val="0563C1"/>
                </a:solidFill>
                <a:effectLst/>
                <a:latin typeface="Arial" panose="020B0604020202020204" pitchFamily="34" charset="0"/>
                <a:cs typeface="Arial" panose="020B0604020202020204" pitchFamily="34" charset="0"/>
              </a:rPr>
              <a:t>https://tinyurl.com/55t7sdnm</a:t>
            </a:r>
            <a:r>
              <a:rPr lang="en-US" sz="1500" dirty="0">
                <a:latin typeface="Arial" panose="020B0604020202020204" pitchFamily="34" charset="0"/>
                <a:cs typeface="Arial" panose="020B0604020202020204" pitchFamily="34" charset="0"/>
              </a:rPr>
              <a:t> </a:t>
            </a: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0209539-A379-4534-A483-230C98DBC5BB}"/>
              </a:ext>
            </a:extLst>
          </p:cNvPr>
          <p:cNvPicPr>
            <a:picLocks noChangeAspect="1"/>
          </p:cNvPicPr>
          <p:nvPr/>
        </p:nvPicPr>
        <p:blipFill>
          <a:blip r:embed="rId3"/>
          <a:stretch>
            <a:fillRect/>
          </a:stretch>
        </p:blipFill>
        <p:spPr>
          <a:xfrm>
            <a:off x="55659" y="6512991"/>
            <a:ext cx="1591056" cy="235319"/>
          </a:xfrm>
          <a:prstGeom prst="rect">
            <a:avLst/>
          </a:prstGeom>
        </p:spPr>
      </p:pic>
    </p:spTree>
    <p:extLst>
      <p:ext uri="{BB962C8B-B14F-4D97-AF65-F5344CB8AC3E}">
        <p14:creationId xmlns:p14="http://schemas.microsoft.com/office/powerpoint/2010/main" val="3963916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startAt="4"/>
            </a:pPr>
            <a:r>
              <a:rPr lang="en-US" dirty="0"/>
              <a:t>Establish meetings among industry, government, high schools, and higher-education institutions to enhance cybersecurity preparation</a:t>
            </a:r>
          </a:p>
          <a:p>
            <a:pPr marL="690563" lvl="1" indent="0">
              <a:buClr>
                <a:schemeClr val="accent2"/>
              </a:buClr>
              <a:buNone/>
            </a:pPr>
            <a:r>
              <a:rPr lang="en-US" sz="1500" dirty="0"/>
              <a:t>Industry partners enrich the academic curriculum and undergraduate research experience with their tools and platforms: Palo Alto Networks, Cisco Systems, VMware, Intel</a:t>
            </a:r>
            <a:endParaRPr lang="en-US" sz="1500" baseline="30000"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18</a:t>
            </a:fld>
            <a:endParaRPr lang="en-US" dirty="0"/>
          </a:p>
        </p:txBody>
      </p:sp>
      <p:sp>
        <p:nvSpPr>
          <p:cNvPr id="25" name="Title 1">
            <a:extLst>
              <a:ext uri="{FF2B5EF4-FFF2-40B4-BE49-F238E27FC236}">
                <a16:creationId xmlns:a16="http://schemas.microsoft.com/office/drawing/2014/main" id="{8491A2A0-9ADE-4271-8EBD-EBC80C4B42CF}"/>
              </a:ext>
            </a:extLst>
          </p:cNvPr>
          <p:cNvSpPr>
            <a:spLocks noGrp="1"/>
          </p:cNvSpPr>
          <p:nvPr>
            <p:ph type="title"/>
          </p:nvPr>
        </p:nvSpPr>
        <p:spPr>
          <a:xfrm>
            <a:off x="597550" y="1"/>
            <a:ext cx="3325864" cy="888999"/>
          </a:xfrm>
        </p:spPr>
        <p:txBody>
          <a:bodyPr/>
          <a:lstStyle/>
          <a:p>
            <a:r>
              <a:rPr lang="en-US" dirty="0"/>
              <a:t>Project Goals</a:t>
            </a:r>
          </a:p>
        </p:txBody>
      </p:sp>
      <p:cxnSp>
        <p:nvCxnSpPr>
          <p:cNvPr id="27" name="Straight Connector 26">
            <a:extLst>
              <a:ext uri="{FF2B5EF4-FFF2-40B4-BE49-F238E27FC236}">
                <a16:creationId xmlns:a16="http://schemas.microsoft.com/office/drawing/2014/main" id="{F285EFE5-7CB7-4AA1-BC96-69EEF948426A}"/>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13" name="Picture 12">
            <a:extLst>
              <a:ext uri="{FF2B5EF4-FFF2-40B4-BE49-F238E27FC236}">
                <a16:creationId xmlns:a16="http://schemas.microsoft.com/office/drawing/2014/main" id="{3909CEA4-B8A6-452B-8C24-3A6FC54822EB}"/>
              </a:ext>
            </a:extLst>
          </p:cNvPr>
          <p:cNvPicPr>
            <a:picLocks noChangeAspect="1"/>
          </p:cNvPicPr>
          <p:nvPr/>
        </p:nvPicPr>
        <p:blipFill>
          <a:blip r:embed="rId3"/>
          <a:stretch>
            <a:fillRect/>
          </a:stretch>
        </p:blipFill>
        <p:spPr>
          <a:xfrm>
            <a:off x="311880" y="2517012"/>
            <a:ext cx="4839880" cy="3464687"/>
          </a:xfrm>
          <a:prstGeom prst="rect">
            <a:avLst/>
          </a:prstGeom>
          <a:ln>
            <a:solidFill>
              <a:schemeClr val="tx1"/>
            </a:solidFill>
          </a:ln>
        </p:spPr>
      </p:pic>
      <p:cxnSp>
        <p:nvCxnSpPr>
          <p:cNvPr id="14" name="Straight Arrow Connector 13">
            <a:extLst>
              <a:ext uri="{FF2B5EF4-FFF2-40B4-BE49-F238E27FC236}">
                <a16:creationId xmlns:a16="http://schemas.microsoft.com/office/drawing/2014/main" id="{82B218CB-8F42-441C-A432-2C615B1AB48D}"/>
              </a:ext>
            </a:extLst>
          </p:cNvPr>
          <p:cNvCxnSpPr>
            <a:cxnSpLocks/>
          </p:cNvCxnSpPr>
          <p:nvPr/>
        </p:nvCxnSpPr>
        <p:spPr>
          <a:xfrm flipH="1">
            <a:off x="2752531" y="4320073"/>
            <a:ext cx="29671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33BDE83-9873-44F2-9357-29EC8EFA2BB0}"/>
              </a:ext>
            </a:extLst>
          </p:cNvPr>
          <p:cNvSpPr txBox="1"/>
          <p:nvPr/>
        </p:nvSpPr>
        <p:spPr>
          <a:xfrm>
            <a:off x="5767338" y="4158490"/>
            <a:ext cx="4311437" cy="323165"/>
          </a:xfrm>
          <a:prstGeom prst="rect">
            <a:avLst/>
          </a:prstGeom>
          <a:noFill/>
        </p:spPr>
        <p:txBody>
          <a:bodyPr wrap="none" rtlCol="0">
            <a:spAutoFit/>
          </a:bodyPr>
          <a:lstStyle/>
          <a:p>
            <a:r>
              <a:rPr lang="en-US" sz="1500" b="1" dirty="0"/>
              <a:t>Next-generation </a:t>
            </a:r>
            <a:r>
              <a:rPr lang="en-US" sz="1500" dirty="0"/>
              <a:t>Firewall Virtual Machine + licenses</a:t>
            </a:r>
          </a:p>
        </p:txBody>
      </p:sp>
      <p:pic>
        <p:nvPicPr>
          <p:cNvPr id="16" name="Picture 15">
            <a:extLst>
              <a:ext uri="{FF2B5EF4-FFF2-40B4-BE49-F238E27FC236}">
                <a16:creationId xmlns:a16="http://schemas.microsoft.com/office/drawing/2014/main" id="{145228F6-2DD1-4D79-A888-BBFF972223ED}"/>
              </a:ext>
            </a:extLst>
          </p:cNvPr>
          <p:cNvPicPr>
            <a:picLocks noChangeAspect="1"/>
          </p:cNvPicPr>
          <p:nvPr/>
        </p:nvPicPr>
        <p:blipFill>
          <a:blip r:embed="rId4"/>
          <a:stretch>
            <a:fillRect/>
          </a:stretch>
        </p:blipFill>
        <p:spPr>
          <a:xfrm>
            <a:off x="55659" y="6512991"/>
            <a:ext cx="1591056" cy="235319"/>
          </a:xfrm>
          <a:prstGeom prst="rect">
            <a:avLst/>
          </a:prstGeom>
        </p:spPr>
      </p:pic>
    </p:spTree>
    <p:extLst>
      <p:ext uri="{BB962C8B-B14F-4D97-AF65-F5344CB8AC3E}">
        <p14:creationId xmlns:p14="http://schemas.microsoft.com/office/powerpoint/2010/main" val="341750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startAt="4"/>
            </a:pPr>
            <a:r>
              <a:rPr lang="en-US" dirty="0"/>
              <a:t>Establish meetings among industry, government, high schools, and higher-education institutions to enhance cybersecurity preparation</a:t>
            </a:r>
          </a:p>
          <a:p>
            <a:pPr marL="690563" lvl="1" indent="0">
              <a:buClr>
                <a:schemeClr val="accent2"/>
              </a:buClr>
              <a:buNone/>
            </a:pPr>
            <a:r>
              <a:rPr lang="en-US" sz="1500" dirty="0"/>
              <a:t>Industry partners enrich the academic curriculum and undergraduate research experience with their tools and platforms: Palo Alto Networks, Cisco Systems, VMware, Intel</a:t>
            </a:r>
            <a:endParaRPr lang="en-US" sz="1500" baseline="30000"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19</a:t>
            </a:fld>
            <a:endParaRPr lang="en-US" dirty="0"/>
          </a:p>
        </p:txBody>
      </p:sp>
      <p:sp>
        <p:nvSpPr>
          <p:cNvPr id="25" name="Title 1">
            <a:extLst>
              <a:ext uri="{FF2B5EF4-FFF2-40B4-BE49-F238E27FC236}">
                <a16:creationId xmlns:a16="http://schemas.microsoft.com/office/drawing/2014/main" id="{8491A2A0-9ADE-4271-8EBD-EBC80C4B42CF}"/>
              </a:ext>
            </a:extLst>
          </p:cNvPr>
          <p:cNvSpPr>
            <a:spLocks noGrp="1"/>
          </p:cNvSpPr>
          <p:nvPr>
            <p:ph type="title"/>
          </p:nvPr>
        </p:nvSpPr>
        <p:spPr>
          <a:xfrm>
            <a:off x="597550" y="1"/>
            <a:ext cx="3325864" cy="888999"/>
          </a:xfrm>
        </p:spPr>
        <p:txBody>
          <a:bodyPr/>
          <a:lstStyle/>
          <a:p>
            <a:r>
              <a:rPr lang="en-US" dirty="0"/>
              <a:t>Project Goals</a:t>
            </a:r>
          </a:p>
        </p:txBody>
      </p:sp>
      <p:cxnSp>
        <p:nvCxnSpPr>
          <p:cNvPr id="27" name="Straight Connector 26">
            <a:extLst>
              <a:ext uri="{FF2B5EF4-FFF2-40B4-BE49-F238E27FC236}">
                <a16:creationId xmlns:a16="http://schemas.microsoft.com/office/drawing/2014/main" id="{F285EFE5-7CB7-4AA1-BC96-69EEF948426A}"/>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15" name="TextBox 14">
            <a:extLst>
              <a:ext uri="{FF2B5EF4-FFF2-40B4-BE49-F238E27FC236}">
                <a16:creationId xmlns:a16="http://schemas.microsoft.com/office/drawing/2014/main" id="{E33BDE83-9873-44F2-9357-29EC8EFA2BB0}"/>
              </a:ext>
            </a:extLst>
          </p:cNvPr>
          <p:cNvSpPr txBox="1"/>
          <p:nvPr/>
        </p:nvSpPr>
        <p:spPr>
          <a:xfrm>
            <a:off x="5767338" y="4158490"/>
            <a:ext cx="4311437" cy="323165"/>
          </a:xfrm>
          <a:prstGeom prst="rect">
            <a:avLst/>
          </a:prstGeom>
          <a:noFill/>
        </p:spPr>
        <p:txBody>
          <a:bodyPr wrap="none" rtlCol="0">
            <a:spAutoFit/>
          </a:bodyPr>
          <a:lstStyle/>
          <a:p>
            <a:r>
              <a:rPr lang="en-US" sz="1500" b="1" dirty="0"/>
              <a:t>Next-generation </a:t>
            </a:r>
            <a:r>
              <a:rPr lang="en-US" sz="1500" dirty="0"/>
              <a:t>Firewall Virtual Machine + licenses</a:t>
            </a:r>
          </a:p>
        </p:txBody>
      </p:sp>
      <p:pic>
        <p:nvPicPr>
          <p:cNvPr id="9" name="Picture 8">
            <a:extLst>
              <a:ext uri="{FF2B5EF4-FFF2-40B4-BE49-F238E27FC236}">
                <a16:creationId xmlns:a16="http://schemas.microsoft.com/office/drawing/2014/main" id="{6152B046-7C07-4162-B994-1CA656A6679D}"/>
              </a:ext>
            </a:extLst>
          </p:cNvPr>
          <p:cNvPicPr>
            <a:picLocks noChangeAspect="1"/>
          </p:cNvPicPr>
          <p:nvPr/>
        </p:nvPicPr>
        <p:blipFill>
          <a:blip r:embed="rId3"/>
          <a:stretch>
            <a:fillRect/>
          </a:stretch>
        </p:blipFill>
        <p:spPr>
          <a:xfrm>
            <a:off x="5784234" y="2517012"/>
            <a:ext cx="5165691" cy="3439287"/>
          </a:xfrm>
          <a:prstGeom prst="rect">
            <a:avLst/>
          </a:prstGeom>
          <a:ln>
            <a:solidFill>
              <a:schemeClr val="tx1"/>
            </a:solidFill>
          </a:ln>
        </p:spPr>
      </p:pic>
      <p:sp>
        <p:nvSpPr>
          <p:cNvPr id="10" name="TextBox 9">
            <a:extLst>
              <a:ext uri="{FF2B5EF4-FFF2-40B4-BE49-F238E27FC236}">
                <a16:creationId xmlns:a16="http://schemas.microsoft.com/office/drawing/2014/main" id="{3A404F4A-5355-4C5E-9F96-214C26B510EF}"/>
              </a:ext>
            </a:extLst>
          </p:cNvPr>
          <p:cNvSpPr txBox="1"/>
          <p:nvPr/>
        </p:nvSpPr>
        <p:spPr>
          <a:xfrm>
            <a:off x="6033541" y="5955172"/>
            <a:ext cx="5199717" cy="292388"/>
          </a:xfrm>
          <a:prstGeom prst="rect">
            <a:avLst/>
          </a:prstGeom>
          <a:noFill/>
        </p:spPr>
        <p:txBody>
          <a:bodyPr wrap="square">
            <a:spAutoFit/>
          </a:bodyPr>
          <a:lstStyle/>
          <a:p>
            <a:pPr algn="ctr"/>
            <a:r>
              <a:rPr lang="en-US" sz="1300" dirty="0">
                <a:latin typeface="Times New Roman" panose="02020603050405020304" pitchFamily="18" charset="0"/>
              </a:rPr>
              <a:t>Job search</a:t>
            </a:r>
            <a:endParaRPr lang="en-US" sz="1300" dirty="0"/>
          </a:p>
        </p:txBody>
      </p:sp>
      <p:pic>
        <p:nvPicPr>
          <p:cNvPr id="11" name="Picture 10">
            <a:extLst>
              <a:ext uri="{FF2B5EF4-FFF2-40B4-BE49-F238E27FC236}">
                <a16:creationId xmlns:a16="http://schemas.microsoft.com/office/drawing/2014/main" id="{594FFC4D-A677-41F9-91C0-5EDD665B4F5C}"/>
              </a:ext>
            </a:extLst>
          </p:cNvPr>
          <p:cNvPicPr>
            <a:picLocks noChangeAspect="1"/>
          </p:cNvPicPr>
          <p:nvPr/>
        </p:nvPicPr>
        <p:blipFill>
          <a:blip r:embed="rId4"/>
          <a:stretch>
            <a:fillRect/>
          </a:stretch>
        </p:blipFill>
        <p:spPr>
          <a:xfrm>
            <a:off x="646478" y="2517012"/>
            <a:ext cx="4557080" cy="3395498"/>
          </a:xfrm>
          <a:prstGeom prst="rect">
            <a:avLst/>
          </a:prstGeom>
          <a:ln>
            <a:solidFill>
              <a:schemeClr val="tx1"/>
            </a:solidFill>
          </a:ln>
        </p:spPr>
      </p:pic>
      <p:pic>
        <p:nvPicPr>
          <p:cNvPr id="12" name="Picture 11">
            <a:extLst>
              <a:ext uri="{FF2B5EF4-FFF2-40B4-BE49-F238E27FC236}">
                <a16:creationId xmlns:a16="http://schemas.microsoft.com/office/drawing/2014/main" id="{DA1208B8-0AFB-47AE-8387-EBC26524393C}"/>
              </a:ext>
            </a:extLst>
          </p:cNvPr>
          <p:cNvPicPr>
            <a:picLocks noChangeAspect="1"/>
          </p:cNvPicPr>
          <p:nvPr/>
        </p:nvPicPr>
        <p:blipFill>
          <a:blip r:embed="rId5"/>
          <a:stretch>
            <a:fillRect/>
          </a:stretch>
        </p:blipFill>
        <p:spPr>
          <a:xfrm>
            <a:off x="55659" y="6512991"/>
            <a:ext cx="1591056" cy="235319"/>
          </a:xfrm>
          <a:prstGeom prst="rect">
            <a:avLst/>
          </a:prstGeom>
        </p:spPr>
      </p:pic>
    </p:spTree>
    <p:extLst>
      <p:ext uri="{BB962C8B-B14F-4D97-AF65-F5344CB8AC3E}">
        <p14:creationId xmlns:p14="http://schemas.microsoft.com/office/powerpoint/2010/main" val="2263972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FOA Scope</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292100" indent="-292100">
              <a:buClr>
                <a:schemeClr val="accent2"/>
              </a:buClr>
              <a:buFont typeface="Arial" panose="020B0604020202020204" pitchFamily="34" charset="0"/>
              <a:buChar char="•"/>
            </a:pPr>
            <a:r>
              <a:rPr lang="en-US" dirty="0"/>
              <a:t>Expand the technical skills taught to university students, ROTC programs…</a:t>
            </a:r>
          </a:p>
          <a:p>
            <a:pPr marL="292100" indent="-292100">
              <a:buClr>
                <a:schemeClr val="accent2"/>
              </a:buClr>
              <a:buFont typeface="Arial" panose="020B0604020202020204" pitchFamily="34" charset="0"/>
              <a:buChar char="•"/>
            </a:pPr>
            <a:r>
              <a:rPr lang="en-US" dirty="0"/>
              <a:t>Develop the research capacity of participants…</a:t>
            </a:r>
          </a:p>
          <a:p>
            <a:pPr marL="292100" indent="-292100">
              <a:buClr>
                <a:schemeClr val="accent2"/>
              </a:buClr>
              <a:buFont typeface="Arial" panose="020B0604020202020204" pitchFamily="34" charset="0"/>
              <a:buChar char="•"/>
            </a:pPr>
            <a:r>
              <a:rPr lang="en-US" dirty="0"/>
              <a:t>Establish meetings of stakeholders… connect relevant people and organizations…</a:t>
            </a:r>
          </a:p>
          <a:p>
            <a:pPr marL="292100" indent="-292100">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52284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a:t>
            </a:fld>
            <a:endParaRPr lang="en-US" dirty="0"/>
          </a:p>
        </p:txBody>
      </p:sp>
      <p:pic>
        <p:nvPicPr>
          <p:cNvPr id="9" name="Picture 8">
            <a:extLst>
              <a:ext uri="{FF2B5EF4-FFF2-40B4-BE49-F238E27FC236}">
                <a16:creationId xmlns:a16="http://schemas.microsoft.com/office/drawing/2014/main" id="{EF81D90C-2763-46DA-B772-7B0BB7C6281B}"/>
              </a:ext>
            </a:extLst>
          </p:cNvPr>
          <p:cNvPicPr>
            <a:picLocks noChangeAspect="1"/>
          </p:cNvPicPr>
          <p:nvPr/>
        </p:nvPicPr>
        <p:blipFill>
          <a:blip r:embed="rId2"/>
          <a:stretch>
            <a:fillRect/>
          </a:stretch>
        </p:blipFill>
        <p:spPr>
          <a:xfrm>
            <a:off x="55659" y="6512991"/>
            <a:ext cx="1591056" cy="235319"/>
          </a:xfrm>
          <a:prstGeom prst="rect">
            <a:avLst/>
          </a:prstGeom>
        </p:spPr>
      </p:pic>
    </p:spTree>
    <p:extLst>
      <p:ext uri="{BB962C8B-B14F-4D97-AF65-F5344CB8AC3E}">
        <p14:creationId xmlns:p14="http://schemas.microsoft.com/office/powerpoint/2010/main" val="708882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startAt="4"/>
            </a:pPr>
            <a:r>
              <a:rPr lang="en-US" dirty="0"/>
              <a:t>Establish meetings among industry, government, high schools, and higher-education institutions to enhance cybersecurity preparation</a:t>
            </a:r>
          </a:p>
          <a:p>
            <a:pPr marL="690563" lvl="1" indent="0">
              <a:buClr>
                <a:schemeClr val="accent2"/>
              </a:buClr>
              <a:buNone/>
            </a:pPr>
            <a:r>
              <a:rPr lang="en-US" sz="1500" dirty="0"/>
              <a:t>Industry partners enrich the academic curriculum and undergraduate research experience with their tools and platforms: Palo Alto Networks, Cisco Systems, VMware, Intel</a:t>
            </a:r>
            <a:endParaRPr lang="en-US" sz="1500" baseline="30000"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20</a:t>
            </a:fld>
            <a:endParaRPr lang="en-US" dirty="0"/>
          </a:p>
        </p:txBody>
      </p:sp>
      <p:sp>
        <p:nvSpPr>
          <p:cNvPr id="25" name="Title 1">
            <a:extLst>
              <a:ext uri="{FF2B5EF4-FFF2-40B4-BE49-F238E27FC236}">
                <a16:creationId xmlns:a16="http://schemas.microsoft.com/office/drawing/2014/main" id="{8491A2A0-9ADE-4271-8EBD-EBC80C4B42CF}"/>
              </a:ext>
            </a:extLst>
          </p:cNvPr>
          <p:cNvSpPr>
            <a:spLocks noGrp="1"/>
          </p:cNvSpPr>
          <p:nvPr>
            <p:ph type="title"/>
          </p:nvPr>
        </p:nvSpPr>
        <p:spPr>
          <a:xfrm>
            <a:off x="597550" y="1"/>
            <a:ext cx="3325864" cy="888999"/>
          </a:xfrm>
        </p:spPr>
        <p:txBody>
          <a:bodyPr/>
          <a:lstStyle/>
          <a:p>
            <a:r>
              <a:rPr lang="en-US" dirty="0"/>
              <a:t>Project Goals</a:t>
            </a:r>
          </a:p>
        </p:txBody>
      </p:sp>
      <p:cxnSp>
        <p:nvCxnSpPr>
          <p:cNvPr id="27" name="Straight Connector 26">
            <a:extLst>
              <a:ext uri="{FF2B5EF4-FFF2-40B4-BE49-F238E27FC236}">
                <a16:creationId xmlns:a16="http://schemas.microsoft.com/office/drawing/2014/main" id="{F285EFE5-7CB7-4AA1-BC96-69EEF948426A}"/>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14" name="Picture 13">
            <a:extLst>
              <a:ext uri="{FF2B5EF4-FFF2-40B4-BE49-F238E27FC236}">
                <a16:creationId xmlns:a16="http://schemas.microsoft.com/office/drawing/2014/main" id="{0EBDEEF6-DF3F-476D-B168-3853683A20EC}"/>
              </a:ext>
            </a:extLst>
          </p:cNvPr>
          <p:cNvPicPr>
            <a:picLocks noChangeAspect="1"/>
          </p:cNvPicPr>
          <p:nvPr/>
        </p:nvPicPr>
        <p:blipFill>
          <a:blip r:embed="rId3"/>
          <a:stretch>
            <a:fillRect/>
          </a:stretch>
        </p:blipFill>
        <p:spPr>
          <a:xfrm>
            <a:off x="55659" y="6512991"/>
            <a:ext cx="1591056" cy="235319"/>
          </a:xfrm>
          <a:prstGeom prst="rect">
            <a:avLst/>
          </a:prstGeom>
        </p:spPr>
      </p:pic>
      <p:sp>
        <p:nvSpPr>
          <p:cNvPr id="15" name="TextBox 14">
            <a:extLst>
              <a:ext uri="{FF2B5EF4-FFF2-40B4-BE49-F238E27FC236}">
                <a16:creationId xmlns:a16="http://schemas.microsoft.com/office/drawing/2014/main" id="{442F1709-0465-4A39-A144-DC6223F79892}"/>
              </a:ext>
            </a:extLst>
          </p:cNvPr>
          <p:cNvSpPr txBox="1"/>
          <p:nvPr/>
        </p:nvSpPr>
        <p:spPr>
          <a:xfrm>
            <a:off x="706492" y="2508463"/>
            <a:ext cx="10972800" cy="1077218"/>
          </a:xfrm>
          <a:prstGeom prst="rect">
            <a:avLst/>
          </a:prstGeom>
          <a:noFill/>
        </p:spPr>
        <p:txBody>
          <a:bodyPr wrap="square">
            <a:spAutoFit/>
          </a:bodyPr>
          <a:lstStyle/>
          <a:p>
            <a:pPr>
              <a:spcBef>
                <a:spcPts val="300"/>
              </a:spcBef>
              <a:spcAft>
                <a:spcPts val="300"/>
              </a:spcAft>
            </a:pP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Two examples of employment categories: </a:t>
            </a:r>
          </a:p>
          <a:p>
            <a:pPr marL="285750" indent="-285750">
              <a:spcBef>
                <a:spcPts val="300"/>
              </a:spcBef>
              <a:spcAft>
                <a:spcPts val="300"/>
              </a:spcAft>
              <a:buClr>
                <a:schemeClr val="accent2"/>
              </a:buClr>
              <a:buFont typeface="Wingdings" panose="05000000000000000000" pitchFamily="2" charset="2"/>
              <a:buChar char="Ø"/>
            </a:pP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Demand of certificates for Information Security Analyst is over 95% (345,000 job listings studied in</a:t>
            </a:r>
            <a:r>
              <a:rPr lang="en-US" sz="1800" baseline="30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1</a:t>
            </a: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a:t>
            </a:r>
          </a:p>
          <a:p>
            <a:pPr marL="285750" indent="-285750">
              <a:spcBef>
                <a:spcPts val="300"/>
              </a:spcBef>
              <a:spcAft>
                <a:spcPts val="300"/>
              </a:spcAft>
              <a:buClr>
                <a:schemeClr val="accent2"/>
              </a:buClr>
              <a:buFont typeface="Wingdings" panose="05000000000000000000" pitchFamily="2" charset="2"/>
              <a:buChar char="Ø"/>
            </a:pP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Demand of certificates for Computer Network Architect is over 52% (38,000 job listings studied in</a:t>
            </a:r>
            <a:r>
              <a:rPr lang="en-US" sz="1800" baseline="30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1</a:t>
            </a: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58A28E0-0C23-4706-82FB-33C5A901CDAE}"/>
              </a:ext>
            </a:extLst>
          </p:cNvPr>
          <p:cNvSpPr txBox="1"/>
          <p:nvPr/>
        </p:nvSpPr>
        <p:spPr>
          <a:xfrm>
            <a:off x="597550" y="6079465"/>
            <a:ext cx="10972800" cy="292388"/>
          </a:xfrm>
          <a:prstGeom prst="rect">
            <a:avLst/>
          </a:prstGeom>
          <a:noFill/>
        </p:spPr>
        <p:txBody>
          <a:bodyPr wrap="square">
            <a:spAutoFit/>
          </a:bodyPr>
          <a:lstStyle/>
          <a:p>
            <a:pPr marL="227013" marR="0" indent="-227013" algn="ctr">
              <a:spcBef>
                <a:spcPts val="0"/>
              </a:spcBef>
              <a:spcAft>
                <a:spcPts val="600"/>
              </a:spcAft>
            </a:pPr>
            <a:r>
              <a:rPr lang="en-US" sz="1300" dirty="0">
                <a:solidFill>
                  <a:srgbClr val="231F20"/>
                </a:solidFill>
                <a:effectLst/>
                <a:latin typeface="Times New Roman" panose="02020603050405020304" pitchFamily="18" charset="0"/>
                <a:ea typeface="Cambria" panose="02040503050406030204" pitchFamily="18" charset="0"/>
                <a:cs typeface="Arial" panose="020B0604020202020204" pitchFamily="34" charset="0"/>
              </a:rPr>
              <a:t>1. M. </a:t>
            </a:r>
            <a:r>
              <a:rPr lang="en-US" sz="1300" dirty="0" err="1">
                <a:solidFill>
                  <a:srgbClr val="231F20"/>
                </a:solidFill>
                <a:effectLst/>
                <a:latin typeface="Times New Roman" panose="02020603050405020304" pitchFamily="18" charset="0"/>
                <a:ea typeface="Cambria" panose="02040503050406030204" pitchFamily="18" charset="0"/>
                <a:cs typeface="Arial" panose="020B0604020202020204" pitchFamily="34" charset="0"/>
              </a:rPr>
              <a:t>Tannian</a:t>
            </a:r>
            <a:r>
              <a:rPr lang="en-US" sz="1300" dirty="0">
                <a:solidFill>
                  <a:srgbClr val="231F20"/>
                </a:solidFill>
                <a:effectLst/>
                <a:latin typeface="Times New Roman" panose="02020603050405020304" pitchFamily="18" charset="0"/>
                <a:ea typeface="Cambria" panose="02040503050406030204" pitchFamily="18" charset="0"/>
                <a:cs typeface="Arial" panose="020B0604020202020204" pitchFamily="34" charset="0"/>
              </a:rPr>
              <a:t>, W. Coston, “The Role of Professional Certifications in Computer Occupations,” Communications of the ACM, Vol. 64, No. 10, October 2021. </a:t>
            </a:r>
            <a:endParaRPr lang="en-US" sz="1300" dirty="0">
              <a:effectLst/>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571757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457200" marR="0" lvl="0" indent="-457200" algn="just" defTabSz="914400" rtl="0" eaLnBrk="1" fontAlgn="auto" latinLnBrk="0" hangingPunct="1">
              <a:lnSpc>
                <a:spcPct val="100000"/>
              </a:lnSpc>
              <a:spcBef>
                <a:spcPts val="300"/>
              </a:spcBef>
              <a:spcAft>
                <a:spcPts val="300"/>
              </a:spcAft>
              <a:buClr>
                <a:srgbClr val="9B2D1F"/>
              </a:buClr>
              <a:buSzPct val="100000"/>
              <a:buFont typeface="+mj-lt"/>
              <a:buAutoNum type="arabicPeriod" startAt="4"/>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Establish meetings among industry, government, high schools, and higher-education institutions to enhance cybersecurity preparation</a:t>
            </a:r>
          </a:p>
          <a:p>
            <a:pPr marL="457200" indent="0">
              <a:buNone/>
            </a:pPr>
            <a:r>
              <a:rPr lang="en-US" sz="1500" dirty="0"/>
              <a:t>      Platform and material are available to other organizations</a:t>
            </a:r>
          </a:p>
          <a:p>
            <a:pPr marL="578358" lvl="1" indent="-285750">
              <a:spcBef>
                <a:spcPts val="600"/>
              </a:spcBef>
              <a:spcAft>
                <a:spcPts val="0"/>
              </a:spcAft>
              <a:buClr>
                <a:schemeClr val="accent2"/>
              </a:buClr>
              <a:buFont typeface="Wingdings" panose="05000000000000000000" pitchFamily="2" charset="2"/>
              <a:buChar char="Ø"/>
            </a:pPr>
            <a:endParaRPr lang="en-US" sz="1800" dirty="0"/>
          </a:p>
          <a:p>
            <a:pPr marL="578358" lvl="1" indent="-285750">
              <a:spcBef>
                <a:spcPts val="600"/>
              </a:spcBef>
              <a:spcAft>
                <a:spcPts val="0"/>
              </a:spcAft>
              <a:buClr>
                <a:schemeClr val="accent2"/>
              </a:buClr>
              <a:buFont typeface="Wingdings" panose="05000000000000000000" pitchFamily="2" charset="2"/>
              <a:buChar char="Ø"/>
            </a:pPr>
            <a:r>
              <a:rPr lang="en-US" sz="1800" dirty="0"/>
              <a:t>Lawrence Berkeley National Lab</a:t>
            </a:r>
          </a:p>
          <a:p>
            <a:pPr marL="578358" lvl="1" indent="-285750">
              <a:spcBef>
                <a:spcPts val="600"/>
              </a:spcBef>
              <a:spcAft>
                <a:spcPts val="0"/>
              </a:spcAft>
              <a:buClr>
                <a:schemeClr val="accent2"/>
              </a:buClr>
              <a:buFont typeface="Wingdings" panose="05000000000000000000" pitchFamily="2" charset="2"/>
              <a:buChar char="Ø"/>
            </a:pPr>
            <a:r>
              <a:rPr lang="en-US" sz="1800" dirty="0"/>
              <a:t>SANS institute (“</a:t>
            </a:r>
            <a:r>
              <a:rPr lang="en-US" sz="1800" dirty="0" err="1"/>
              <a:t>girlsgocyber</a:t>
            </a:r>
            <a:r>
              <a:rPr lang="en-US" sz="1800" dirty="0"/>
              <a:t>”)</a:t>
            </a:r>
          </a:p>
          <a:p>
            <a:pPr marL="578358" lvl="1" indent="-285750">
              <a:spcBef>
                <a:spcPts val="600"/>
              </a:spcBef>
              <a:spcAft>
                <a:spcPts val="0"/>
              </a:spcAft>
              <a:buClr>
                <a:schemeClr val="accent2"/>
              </a:buClr>
              <a:buFont typeface="Wingdings" panose="05000000000000000000" pitchFamily="2" charset="2"/>
              <a:buChar char="Ø"/>
            </a:pPr>
            <a:r>
              <a:rPr lang="en-US" sz="1800" dirty="0"/>
              <a:t>Multiple higher-ed institutions</a:t>
            </a:r>
          </a:p>
          <a:p>
            <a:pPr marL="578358" lvl="1" indent="-285750">
              <a:spcBef>
                <a:spcPts val="600"/>
              </a:spcBef>
              <a:spcAft>
                <a:spcPts val="0"/>
              </a:spcAft>
              <a:buClr>
                <a:schemeClr val="accent2"/>
              </a:buClr>
              <a:buFont typeface="Wingdings" panose="05000000000000000000" pitchFamily="2" charset="2"/>
              <a:buChar char="Ø"/>
            </a:pPr>
            <a:r>
              <a:rPr lang="en-US" sz="1800" dirty="0"/>
              <a:t>International Networks at Indiana</a:t>
            </a:r>
          </a:p>
          <a:p>
            <a:pPr marL="578358" lvl="1" indent="-285750">
              <a:spcBef>
                <a:spcPts val="600"/>
              </a:spcBef>
              <a:spcAft>
                <a:spcPts val="0"/>
              </a:spcAft>
              <a:buClr>
                <a:schemeClr val="accent2"/>
              </a:buClr>
              <a:buFont typeface="Wingdings" panose="05000000000000000000" pitchFamily="2" charset="2"/>
              <a:buChar char="Ø"/>
            </a:pPr>
            <a:r>
              <a:rPr lang="en-US" sz="1800" dirty="0"/>
              <a:t>Fort Gordon (~2 cyber courses per semester)</a:t>
            </a:r>
          </a:p>
          <a:p>
            <a:pPr marL="578358" lvl="1" indent="-285750">
              <a:spcBef>
                <a:spcPts val="600"/>
              </a:spcBef>
              <a:spcAft>
                <a:spcPts val="0"/>
              </a:spcAft>
              <a:buClr>
                <a:schemeClr val="accent2"/>
              </a:buClr>
              <a:buFont typeface="Wingdings" panose="05000000000000000000" pitchFamily="2" charset="2"/>
              <a:buChar char="Ø"/>
            </a:pPr>
            <a:r>
              <a:rPr lang="en-US" sz="1800" dirty="0"/>
              <a:t>Texas’ </a:t>
            </a:r>
            <a:r>
              <a:rPr lang="en-US" sz="1800" dirty="0" err="1"/>
              <a:t>Lonestart</a:t>
            </a:r>
            <a:r>
              <a:rPr lang="en-US" sz="1800" dirty="0"/>
              <a:t> Education and Research</a:t>
            </a:r>
          </a:p>
          <a:p>
            <a:pPr marL="578358" lvl="1" indent="-285750">
              <a:spcBef>
                <a:spcPts val="600"/>
              </a:spcBef>
              <a:spcAft>
                <a:spcPts val="0"/>
              </a:spcAft>
              <a:buClr>
                <a:schemeClr val="accent2"/>
              </a:buClr>
              <a:buFont typeface="Wingdings" panose="05000000000000000000" pitchFamily="2" charset="2"/>
              <a:buChar char="Ø"/>
            </a:pPr>
            <a:r>
              <a:rPr lang="en-US" sz="1800" dirty="0"/>
              <a:t>Great Plains Network</a:t>
            </a:r>
          </a:p>
          <a:p>
            <a:pPr marL="578358" lvl="1" indent="-285750">
              <a:spcBef>
                <a:spcPts val="600"/>
              </a:spcBef>
              <a:spcAft>
                <a:spcPts val="0"/>
              </a:spcAft>
              <a:buClr>
                <a:schemeClr val="accent2"/>
              </a:buClr>
              <a:buFont typeface="Wingdings" panose="05000000000000000000" pitchFamily="2" charset="2"/>
              <a:buChar char="Ø"/>
            </a:pPr>
            <a:r>
              <a:rPr lang="en-US" b="0" i="0" dirty="0">
                <a:solidFill>
                  <a:srgbClr val="404040"/>
                </a:solidFill>
                <a:effectLst/>
                <a:latin typeface="Roboto" panose="02000000000000000000" pitchFamily="2" charset="0"/>
              </a:rPr>
              <a:t>New York State Education and Research Network</a:t>
            </a:r>
            <a:endParaRPr lang="en-US" sz="1800" dirty="0"/>
          </a:p>
          <a:p>
            <a:pPr marL="578358" lvl="1" indent="-285750">
              <a:spcBef>
                <a:spcPts val="600"/>
              </a:spcBef>
              <a:spcAft>
                <a:spcPts val="0"/>
              </a:spcAft>
              <a:buClr>
                <a:schemeClr val="accent2"/>
              </a:buClr>
              <a:buFont typeface="Wingdings" panose="05000000000000000000" pitchFamily="2" charset="2"/>
              <a:buChar char="Ø"/>
            </a:pPr>
            <a:r>
              <a:rPr lang="en-US" dirty="0"/>
              <a:t>U.S. Army Cyber Center of Excellence (</a:t>
            </a:r>
            <a:r>
              <a:rPr lang="en-US" dirty="0" err="1"/>
              <a:t>CCoE</a:t>
            </a:r>
            <a:r>
              <a:rPr lang="en-US" dirty="0"/>
              <a:t>) (Signal School)</a:t>
            </a:r>
            <a:endParaRPr lang="en-US" sz="1800" dirty="0"/>
          </a:p>
          <a:p>
            <a:pPr marL="461963" indent="0">
              <a:buNone/>
            </a:pPr>
            <a:endParaRPr lang="en-US" sz="1800"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21</a:t>
            </a:fld>
            <a:endParaRPr lang="en-US" dirty="0"/>
          </a:p>
        </p:txBody>
      </p:sp>
      <p:sp>
        <p:nvSpPr>
          <p:cNvPr id="8" name="Title 1">
            <a:extLst>
              <a:ext uri="{FF2B5EF4-FFF2-40B4-BE49-F238E27FC236}">
                <a16:creationId xmlns:a16="http://schemas.microsoft.com/office/drawing/2014/main" id="{F8A5255D-BA10-4120-B189-AE992B9B3AD0}"/>
              </a:ext>
            </a:extLst>
          </p:cNvPr>
          <p:cNvSpPr>
            <a:spLocks noGrp="1"/>
          </p:cNvSpPr>
          <p:nvPr>
            <p:ph type="title"/>
          </p:nvPr>
        </p:nvSpPr>
        <p:spPr>
          <a:xfrm>
            <a:off x="597550" y="1"/>
            <a:ext cx="3325864" cy="888999"/>
          </a:xfrm>
        </p:spPr>
        <p:txBody>
          <a:bodyPr/>
          <a:lstStyle/>
          <a:p>
            <a:r>
              <a:rPr lang="en-US" dirty="0"/>
              <a:t>Project Goals</a:t>
            </a:r>
          </a:p>
        </p:txBody>
      </p:sp>
      <p:cxnSp>
        <p:nvCxnSpPr>
          <p:cNvPr id="9" name="Straight Connector 8">
            <a:extLst>
              <a:ext uri="{FF2B5EF4-FFF2-40B4-BE49-F238E27FC236}">
                <a16:creationId xmlns:a16="http://schemas.microsoft.com/office/drawing/2014/main" id="{C9EE02E3-F51B-4C56-BFBE-53CBC46CF62C}"/>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11" name="Picture 10">
            <a:extLst>
              <a:ext uri="{FF2B5EF4-FFF2-40B4-BE49-F238E27FC236}">
                <a16:creationId xmlns:a16="http://schemas.microsoft.com/office/drawing/2014/main" id="{D70CA0CD-BE5A-4124-937E-D79E48FF17DF}"/>
              </a:ext>
            </a:extLst>
          </p:cNvPr>
          <p:cNvPicPr>
            <a:picLocks noChangeAspect="1"/>
          </p:cNvPicPr>
          <p:nvPr/>
        </p:nvPicPr>
        <p:blipFill>
          <a:blip r:embed="rId3"/>
          <a:stretch>
            <a:fillRect/>
          </a:stretch>
        </p:blipFill>
        <p:spPr>
          <a:xfrm>
            <a:off x="55659" y="6512991"/>
            <a:ext cx="1591056" cy="235319"/>
          </a:xfrm>
          <a:prstGeom prst="rect">
            <a:avLst/>
          </a:prstGeom>
        </p:spPr>
      </p:pic>
    </p:spTree>
    <p:extLst>
      <p:ext uri="{BB962C8B-B14F-4D97-AF65-F5344CB8AC3E}">
        <p14:creationId xmlns:p14="http://schemas.microsoft.com/office/powerpoint/2010/main" val="4199747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startAt="4"/>
            </a:pPr>
            <a:r>
              <a:rPr lang="en-US" dirty="0"/>
              <a:t>Establish meetings among industry, government, high schools, and higher-education institutions to enhance cybersecurity preparation</a:t>
            </a:r>
          </a:p>
          <a:p>
            <a:pPr marL="690563" lvl="1" indent="0">
              <a:buClr>
                <a:schemeClr val="accent2"/>
              </a:buClr>
              <a:buNone/>
            </a:pPr>
            <a:r>
              <a:rPr lang="en-US" sz="1500" dirty="0"/>
              <a:t>Industry partners enrich the academic curriculum and undergraduate research experience with their tools and platforms: Palo Alto Networks, Cisco Systems, VMware, Intel</a:t>
            </a:r>
            <a:endParaRPr lang="en-US" sz="1500" baseline="30000"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22</a:t>
            </a:fld>
            <a:endParaRPr lang="en-US" dirty="0"/>
          </a:p>
        </p:txBody>
      </p:sp>
      <p:sp>
        <p:nvSpPr>
          <p:cNvPr id="25" name="Title 1">
            <a:extLst>
              <a:ext uri="{FF2B5EF4-FFF2-40B4-BE49-F238E27FC236}">
                <a16:creationId xmlns:a16="http://schemas.microsoft.com/office/drawing/2014/main" id="{8491A2A0-9ADE-4271-8EBD-EBC80C4B42CF}"/>
              </a:ext>
            </a:extLst>
          </p:cNvPr>
          <p:cNvSpPr>
            <a:spLocks noGrp="1"/>
          </p:cNvSpPr>
          <p:nvPr>
            <p:ph type="title"/>
          </p:nvPr>
        </p:nvSpPr>
        <p:spPr>
          <a:xfrm>
            <a:off x="597550" y="1"/>
            <a:ext cx="3325864" cy="888999"/>
          </a:xfrm>
        </p:spPr>
        <p:txBody>
          <a:bodyPr/>
          <a:lstStyle/>
          <a:p>
            <a:r>
              <a:rPr lang="en-US" dirty="0"/>
              <a:t>Project Goals</a:t>
            </a:r>
          </a:p>
        </p:txBody>
      </p:sp>
      <p:cxnSp>
        <p:nvCxnSpPr>
          <p:cNvPr id="27" name="Straight Connector 26">
            <a:extLst>
              <a:ext uri="{FF2B5EF4-FFF2-40B4-BE49-F238E27FC236}">
                <a16:creationId xmlns:a16="http://schemas.microsoft.com/office/drawing/2014/main" id="{F285EFE5-7CB7-4AA1-BC96-69EEF948426A}"/>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10" name="Picture 9">
            <a:extLst>
              <a:ext uri="{FF2B5EF4-FFF2-40B4-BE49-F238E27FC236}">
                <a16:creationId xmlns:a16="http://schemas.microsoft.com/office/drawing/2014/main" id="{DF6B701E-B2AD-4609-84C7-D32713A141B2}"/>
              </a:ext>
            </a:extLst>
          </p:cNvPr>
          <p:cNvPicPr>
            <a:picLocks noChangeAspect="1"/>
          </p:cNvPicPr>
          <p:nvPr/>
        </p:nvPicPr>
        <p:blipFill>
          <a:blip r:embed="rId3"/>
          <a:stretch>
            <a:fillRect/>
          </a:stretch>
        </p:blipFill>
        <p:spPr>
          <a:xfrm>
            <a:off x="442354" y="2691601"/>
            <a:ext cx="5388095" cy="2925438"/>
          </a:xfrm>
          <a:prstGeom prst="rect">
            <a:avLst/>
          </a:prstGeom>
          <a:ln>
            <a:solidFill>
              <a:schemeClr val="tx1"/>
            </a:solidFill>
          </a:ln>
        </p:spPr>
      </p:pic>
      <p:pic>
        <p:nvPicPr>
          <p:cNvPr id="14" name="Picture 13">
            <a:extLst>
              <a:ext uri="{FF2B5EF4-FFF2-40B4-BE49-F238E27FC236}">
                <a16:creationId xmlns:a16="http://schemas.microsoft.com/office/drawing/2014/main" id="{62814164-9699-4EF5-89EF-6B7E2C31AD21}"/>
              </a:ext>
            </a:extLst>
          </p:cNvPr>
          <p:cNvPicPr>
            <a:picLocks noChangeAspect="1"/>
          </p:cNvPicPr>
          <p:nvPr/>
        </p:nvPicPr>
        <p:blipFill>
          <a:blip r:embed="rId4"/>
          <a:stretch>
            <a:fillRect/>
          </a:stretch>
        </p:blipFill>
        <p:spPr>
          <a:xfrm>
            <a:off x="55659" y="6512991"/>
            <a:ext cx="1591056" cy="235319"/>
          </a:xfrm>
          <a:prstGeom prst="rect">
            <a:avLst/>
          </a:prstGeom>
        </p:spPr>
      </p:pic>
      <p:sp>
        <p:nvSpPr>
          <p:cNvPr id="11" name="TextBox 10">
            <a:extLst>
              <a:ext uri="{FF2B5EF4-FFF2-40B4-BE49-F238E27FC236}">
                <a16:creationId xmlns:a16="http://schemas.microsoft.com/office/drawing/2014/main" id="{88B966B3-6D05-4340-94FF-FEC4D09ACDA3}"/>
              </a:ext>
            </a:extLst>
          </p:cNvPr>
          <p:cNvSpPr txBox="1"/>
          <p:nvPr/>
        </p:nvSpPr>
        <p:spPr>
          <a:xfrm>
            <a:off x="6361553" y="2554443"/>
            <a:ext cx="5232897" cy="1231106"/>
          </a:xfrm>
          <a:prstGeom prst="rect">
            <a:avLst/>
          </a:prstGeom>
          <a:noFill/>
        </p:spPr>
        <p:txBody>
          <a:bodyPr wrap="square">
            <a:spAutoFit/>
          </a:bodyPr>
          <a:lstStyle/>
          <a:p>
            <a:pPr marL="227013" indent="-227013">
              <a:spcBef>
                <a:spcPts val="300"/>
              </a:spcBef>
              <a:spcAft>
                <a:spcPts val="300"/>
              </a:spcAf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Improving system’s performance w/ NG switches</a:t>
            </a:r>
          </a:p>
          <a:p>
            <a:pPr marL="227013" indent="-227013">
              <a:spcBef>
                <a:spcPts val="300"/>
              </a:spcBef>
              <a:spcAft>
                <a:spcPts val="300"/>
              </a:spcAf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Offloading computational tasks to network switches</a:t>
            </a:r>
          </a:p>
          <a:p>
            <a:pPr marL="227013" indent="-227013">
              <a:spcBef>
                <a:spcPts val="300"/>
              </a:spcBef>
              <a:spcAft>
                <a:spcPts val="300"/>
              </a:spcAf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Agreement with Intel (chips, software development environment)</a:t>
            </a:r>
          </a:p>
        </p:txBody>
      </p:sp>
      <p:graphicFrame>
        <p:nvGraphicFramePr>
          <p:cNvPr id="12" name="Table 11">
            <a:extLst>
              <a:ext uri="{FF2B5EF4-FFF2-40B4-BE49-F238E27FC236}">
                <a16:creationId xmlns:a16="http://schemas.microsoft.com/office/drawing/2014/main" id="{733BDDBF-EC8C-431F-8842-D6CC4B5E931A}"/>
              </a:ext>
            </a:extLst>
          </p:cNvPr>
          <p:cNvGraphicFramePr>
            <a:graphicFrameLocks noGrp="1"/>
          </p:cNvGraphicFramePr>
          <p:nvPr>
            <p:extLst>
              <p:ext uri="{D42A27DB-BD31-4B8C-83A1-F6EECF244321}">
                <p14:modId xmlns:p14="http://schemas.microsoft.com/office/powerpoint/2010/main" val="3819534508"/>
              </p:ext>
            </p:extLst>
          </p:nvPr>
        </p:nvGraphicFramePr>
        <p:xfrm>
          <a:off x="6212264" y="4253300"/>
          <a:ext cx="5637230" cy="1272540"/>
        </p:xfrm>
        <a:graphic>
          <a:graphicData uri="http://schemas.openxmlformats.org/drawingml/2006/table">
            <a:tbl>
              <a:tblPr/>
              <a:tblGrid>
                <a:gridCol w="887023">
                  <a:extLst>
                    <a:ext uri="{9D8B030D-6E8A-4147-A177-3AD203B41FA5}">
                      <a16:colId xmlns:a16="http://schemas.microsoft.com/office/drawing/2014/main" val="1899566845"/>
                    </a:ext>
                  </a:extLst>
                </a:gridCol>
                <a:gridCol w="2103960">
                  <a:extLst>
                    <a:ext uri="{9D8B030D-6E8A-4147-A177-3AD203B41FA5}">
                      <a16:colId xmlns:a16="http://schemas.microsoft.com/office/drawing/2014/main" val="1632571523"/>
                    </a:ext>
                  </a:extLst>
                </a:gridCol>
                <a:gridCol w="2646247">
                  <a:extLst>
                    <a:ext uri="{9D8B030D-6E8A-4147-A177-3AD203B41FA5}">
                      <a16:colId xmlns:a16="http://schemas.microsoft.com/office/drawing/2014/main" val="3870497211"/>
                    </a:ext>
                  </a:extLst>
                </a:gridCol>
              </a:tblGrid>
              <a:tr h="198120">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b">
                    <a:lnL>
                      <a:noFill/>
                    </a:lnL>
                    <a:lnR>
                      <a:noFill/>
                    </a:lnR>
                    <a:lnT>
                      <a:noFill/>
                    </a:lnT>
                    <a:lnB>
                      <a:noFill/>
                    </a:lnB>
                    <a:solidFill>
                      <a:schemeClr val="bg1">
                        <a:lumMod val="85000"/>
                      </a:schemeClr>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Programmable Switch</a:t>
                      </a:r>
                    </a:p>
                  </a:txBody>
                  <a:tcPr marL="7620" marR="7620" marT="7620" marB="0" anchor="b">
                    <a:lnL>
                      <a:noFill/>
                    </a:lnL>
                    <a:lnR>
                      <a:noFill/>
                    </a:lnR>
                    <a:lnT>
                      <a:noFill/>
                    </a:lnT>
                    <a:lnB>
                      <a:noFill/>
                    </a:lnB>
                    <a:solidFill>
                      <a:schemeClr val="bg1">
                        <a:lumMod val="85000"/>
                      </a:schemeClr>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General-purpose CPU</a:t>
                      </a:r>
                    </a:p>
                  </a:txBody>
                  <a:tcPr marL="7620" marR="7620" marT="7620" marB="0" anchor="b">
                    <a:lnL>
                      <a:noFill/>
                    </a:lnL>
                    <a:lnR>
                      <a:noFill/>
                    </a:lnR>
                    <a:lnT>
                      <a:noFill/>
                    </a:lnT>
                    <a:lnB>
                      <a:noFill/>
                    </a:lnB>
                    <a:solidFill>
                      <a:schemeClr val="bg1">
                        <a:lumMod val="85000"/>
                      </a:schemeClr>
                    </a:solidFill>
                  </a:tcPr>
                </a:tc>
                <a:extLst>
                  <a:ext uri="{0D108BD9-81ED-4DB2-BD59-A6C34878D82A}">
                    <a16:rowId xmlns:a16="http://schemas.microsoft.com/office/drawing/2014/main" val="3708064026"/>
                  </a:ext>
                </a:extLst>
              </a:tr>
              <a:tr h="197408">
                <a:tc>
                  <a:txBody>
                    <a:bodyPr/>
                    <a:lstStyle/>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Cost</a:t>
                      </a:r>
                    </a:p>
                  </a:txBody>
                  <a:tcPr marL="7620" marR="7620" marT="7620" marB="0" anchor="b">
                    <a:lnL>
                      <a:noFill/>
                    </a:lnL>
                    <a:lnR>
                      <a:noFill/>
                    </a:lnR>
                    <a:lnT>
                      <a:noFill/>
                    </a:lnT>
                    <a:lnB>
                      <a:noFill/>
                    </a:lnB>
                    <a:solidFill>
                      <a:schemeClr val="bg1">
                        <a:lumMod val="95000"/>
                      </a:schemeClr>
                    </a:solidFill>
                  </a:tcPr>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$6,000 </a:t>
                      </a:r>
                    </a:p>
                  </a:txBody>
                  <a:tcPr marL="7620" marR="7620" marT="7620" marB="0" anchor="b">
                    <a:lnL>
                      <a:noFill/>
                    </a:lnL>
                    <a:lnR>
                      <a:noFill/>
                    </a:lnR>
                    <a:lnT>
                      <a:noFill/>
                    </a:lnT>
                    <a:lnB>
                      <a:noFill/>
                    </a:lnB>
                    <a:solidFill>
                      <a:schemeClr val="bg1">
                        <a:lumMod val="95000"/>
                      </a:schemeClr>
                    </a:solidFill>
                  </a:tcPr>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$ 10,000 - 25,000</a:t>
                      </a:r>
                    </a:p>
                  </a:txBody>
                  <a:tcPr marL="7620" marR="7620" marT="762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2797348303"/>
                  </a:ext>
                </a:extLst>
              </a:tr>
              <a:tr h="396240">
                <a:tc>
                  <a:txBody>
                    <a:bodyPr/>
                    <a:lstStyle/>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Capacity</a:t>
                      </a:r>
                    </a:p>
                  </a:txBody>
                  <a:tcPr marL="7620" marR="7620" marT="7620"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~35,000,000 connections per switch</a:t>
                      </a:r>
                    </a:p>
                  </a:txBody>
                  <a:tcPr marL="7620" marR="7620" marT="7620"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~500 connections per core</a:t>
                      </a:r>
                    </a:p>
                  </a:txBody>
                  <a:tcPr marL="7620" marR="7620" marT="7620" marB="0" anchor="b">
                    <a:lnL>
                      <a:noFill/>
                    </a:lnL>
                    <a:lnR>
                      <a:noFill/>
                    </a:lnR>
                    <a:lnT>
                      <a:noFill/>
                    </a:lnT>
                    <a:lnB>
                      <a:noFill/>
                    </a:lnB>
                  </a:tcPr>
                </a:tc>
                <a:extLst>
                  <a:ext uri="{0D108BD9-81ED-4DB2-BD59-A6C34878D82A}">
                    <a16:rowId xmlns:a16="http://schemas.microsoft.com/office/drawing/2014/main" val="861402047"/>
                  </a:ext>
                </a:extLst>
              </a:tr>
              <a:tr h="396240">
                <a:tc>
                  <a:txBody>
                    <a:bodyPr/>
                    <a:lstStyle/>
                    <a:p>
                      <a:pPr algn="l" fontAlgn="b"/>
                      <a:r>
                        <a:rPr lang="en-US" sz="1400" b="1" i="0" u="none" strike="noStrike">
                          <a:solidFill>
                            <a:srgbClr val="000000"/>
                          </a:solidFill>
                          <a:effectLst/>
                          <a:latin typeface="Arial" panose="020B0604020202020204" pitchFamily="34" charset="0"/>
                          <a:cs typeface="Arial" panose="020B0604020202020204" pitchFamily="34" charset="0"/>
                        </a:rPr>
                        <a:t>Latency</a:t>
                      </a:r>
                    </a:p>
                  </a:txBody>
                  <a:tcPr marL="7620" marR="7620" marT="7620" marB="0" anchor="b">
                    <a:lnL>
                      <a:noFill/>
                    </a:lnL>
                    <a:lnR>
                      <a:noFill/>
                    </a:lnR>
                    <a:lnT>
                      <a:noFill/>
                    </a:lnT>
                    <a:lnB>
                      <a:noFill/>
                    </a:lnB>
                    <a:solidFill>
                      <a:schemeClr val="bg1">
                        <a:lumMod val="95000"/>
                      </a:schemeClr>
                    </a:solidFill>
                  </a:tcPr>
                </a:tc>
                <a:tc>
                  <a:txBody>
                    <a:bodyPr/>
                    <a:lstStyle/>
                    <a:p>
                      <a:pPr algn="r" fontAlgn="b"/>
                      <a:r>
                        <a:rPr lang="en-US" sz="1400" b="0" i="0" u="none" strike="noStrike">
                          <a:solidFill>
                            <a:srgbClr val="000000"/>
                          </a:solidFill>
                          <a:effectLst/>
                          <a:latin typeface="Arial" panose="020B0604020202020204" pitchFamily="34" charset="0"/>
                          <a:cs typeface="Arial" panose="020B0604020202020204" pitchFamily="34" charset="0"/>
                        </a:rPr>
                        <a:t>400 nanoseconds</a:t>
                      </a:r>
                    </a:p>
                  </a:txBody>
                  <a:tcPr marL="7620" marR="7620" marT="7620" marB="0" anchor="b">
                    <a:lnL>
                      <a:noFill/>
                    </a:lnL>
                    <a:lnR>
                      <a:noFill/>
                    </a:lnR>
                    <a:lnT>
                      <a:noFill/>
                    </a:lnT>
                    <a:lnB>
                      <a:noFill/>
                    </a:lnB>
                    <a:solidFill>
                      <a:schemeClr val="bg1">
                        <a:lumMod val="95000"/>
                      </a:schemeClr>
                    </a:solidFill>
                  </a:tcPr>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Tens to hundreds of milliseconds</a:t>
                      </a:r>
                    </a:p>
                  </a:txBody>
                  <a:tcPr marL="7620" marR="7620" marT="762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3293733065"/>
                  </a:ext>
                </a:extLst>
              </a:tr>
            </a:tbl>
          </a:graphicData>
        </a:graphic>
      </p:graphicFrame>
      <p:sp>
        <p:nvSpPr>
          <p:cNvPr id="13" name="TextBox 12">
            <a:extLst>
              <a:ext uri="{FF2B5EF4-FFF2-40B4-BE49-F238E27FC236}">
                <a16:creationId xmlns:a16="http://schemas.microsoft.com/office/drawing/2014/main" id="{4F42A483-E372-42F0-BF3B-D508B284137B}"/>
              </a:ext>
            </a:extLst>
          </p:cNvPr>
          <p:cNvSpPr txBox="1"/>
          <p:nvPr/>
        </p:nvSpPr>
        <p:spPr>
          <a:xfrm>
            <a:off x="6681811" y="3931505"/>
            <a:ext cx="4233851" cy="323165"/>
          </a:xfrm>
          <a:prstGeom prst="rect">
            <a:avLst/>
          </a:prstGeom>
          <a:noFill/>
        </p:spPr>
        <p:txBody>
          <a:bodyPr wrap="none" rtlCol="0">
            <a:spAutoFit/>
          </a:bodyPr>
          <a:lstStyle/>
          <a:p>
            <a:r>
              <a:rPr lang="en-US" sz="1500" dirty="0">
                <a:latin typeface="Arial" panose="020B0604020202020204" pitchFamily="34" charset="0"/>
                <a:cs typeface="Arial" panose="020B0604020202020204" pitchFamily="34" charset="0"/>
              </a:rPr>
              <a:t>Application example: media (voice) relay server</a:t>
            </a:r>
          </a:p>
        </p:txBody>
      </p:sp>
    </p:spTree>
    <p:extLst>
      <p:ext uri="{BB962C8B-B14F-4D97-AF65-F5344CB8AC3E}">
        <p14:creationId xmlns:p14="http://schemas.microsoft.com/office/powerpoint/2010/main" val="635323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23</a:t>
            </a:fld>
            <a:endParaRPr lang="en-US" dirty="0"/>
          </a:p>
        </p:txBody>
      </p:sp>
      <p:sp>
        <p:nvSpPr>
          <p:cNvPr id="25" name="Title 1">
            <a:extLst>
              <a:ext uri="{FF2B5EF4-FFF2-40B4-BE49-F238E27FC236}">
                <a16:creationId xmlns:a16="http://schemas.microsoft.com/office/drawing/2014/main" id="{8491A2A0-9ADE-4271-8EBD-EBC80C4B42CF}"/>
              </a:ext>
            </a:extLst>
          </p:cNvPr>
          <p:cNvSpPr>
            <a:spLocks noGrp="1"/>
          </p:cNvSpPr>
          <p:nvPr>
            <p:ph type="title"/>
          </p:nvPr>
        </p:nvSpPr>
        <p:spPr>
          <a:xfrm>
            <a:off x="527902" y="1"/>
            <a:ext cx="10454326" cy="888999"/>
          </a:xfrm>
        </p:spPr>
        <p:txBody>
          <a:bodyPr>
            <a:normAutofit/>
          </a:bodyPr>
          <a:lstStyle/>
          <a:p>
            <a:r>
              <a:rPr lang="en-US" dirty="0"/>
              <a:t>Next Steps - FOA N00014-22-S-F003</a:t>
            </a:r>
          </a:p>
        </p:txBody>
      </p:sp>
      <p:cxnSp>
        <p:nvCxnSpPr>
          <p:cNvPr id="27" name="Straight Connector 26">
            <a:extLst>
              <a:ext uri="{FF2B5EF4-FFF2-40B4-BE49-F238E27FC236}">
                <a16:creationId xmlns:a16="http://schemas.microsoft.com/office/drawing/2014/main" id="{F285EFE5-7CB7-4AA1-BC96-69EEF948426A}"/>
              </a:ext>
            </a:extLst>
          </p:cNvPr>
          <p:cNvCxnSpPr>
            <a:cxnSpLocks/>
          </p:cNvCxnSpPr>
          <p:nvPr/>
        </p:nvCxnSpPr>
        <p:spPr>
          <a:xfrm>
            <a:off x="597550" y="876301"/>
            <a:ext cx="7933708"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14" name="Picture 13">
            <a:extLst>
              <a:ext uri="{FF2B5EF4-FFF2-40B4-BE49-F238E27FC236}">
                <a16:creationId xmlns:a16="http://schemas.microsoft.com/office/drawing/2014/main" id="{62814164-9699-4EF5-89EF-6B7E2C31AD21}"/>
              </a:ext>
            </a:extLst>
          </p:cNvPr>
          <p:cNvPicPr>
            <a:picLocks noChangeAspect="1"/>
          </p:cNvPicPr>
          <p:nvPr/>
        </p:nvPicPr>
        <p:blipFill>
          <a:blip r:embed="rId3"/>
          <a:stretch>
            <a:fillRect/>
          </a:stretch>
        </p:blipFill>
        <p:spPr>
          <a:xfrm>
            <a:off x="55659" y="6512991"/>
            <a:ext cx="1591056" cy="235319"/>
          </a:xfrm>
          <a:prstGeom prst="rect">
            <a:avLst/>
          </a:prstGeom>
        </p:spPr>
      </p:pic>
      <p:sp>
        <p:nvSpPr>
          <p:cNvPr id="15" name="Content Placeholder 2">
            <a:extLst>
              <a:ext uri="{FF2B5EF4-FFF2-40B4-BE49-F238E27FC236}">
                <a16:creationId xmlns:a16="http://schemas.microsoft.com/office/drawing/2014/main" id="{ACDDA7CA-B2B1-4557-83BF-7C176A3BDB28}"/>
              </a:ext>
            </a:extLst>
          </p:cNvPr>
          <p:cNvSpPr>
            <a:spLocks noGrp="1"/>
          </p:cNvSpPr>
          <p:nvPr>
            <p:ph idx="1"/>
          </p:nvPr>
        </p:nvSpPr>
        <p:spPr>
          <a:xfrm>
            <a:off x="597550" y="1028700"/>
            <a:ext cx="10984850" cy="4800599"/>
          </a:xfrm>
        </p:spPr>
        <p:txBody>
          <a:bodyPr>
            <a:normAutofit/>
          </a:bodyPr>
          <a:lstStyle/>
          <a:p>
            <a:pPr marL="292100" indent="-292100">
              <a:spcBef>
                <a:spcPts val="400"/>
              </a:spcBef>
              <a:spcAft>
                <a:spcPts val="600"/>
              </a:spcAft>
              <a:buClr>
                <a:schemeClr val="accent2"/>
              </a:buClr>
              <a:buFont typeface="Arial" panose="020B0604020202020204" pitchFamily="34" charset="0"/>
              <a:buChar char="•"/>
            </a:pPr>
            <a:r>
              <a:rPr lang="en-US" dirty="0"/>
              <a:t>Leverage the technologies and facilities developed at USC, to strengthen the education and research capacity of regional communities</a:t>
            </a:r>
          </a:p>
          <a:p>
            <a:pPr marL="292100" indent="-292100">
              <a:spcBef>
                <a:spcPts val="400"/>
              </a:spcBef>
              <a:spcAft>
                <a:spcPts val="600"/>
              </a:spcAft>
              <a:buClr>
                <a:schemeClr val="accent2"/>
              </a:buClr>
              <a:buFont typeface="Arial" panose="020B0604020202020204" pitchFamily="34" charset="0"/>
              <a:buChar char="•"/>
            </a:pPr>
            <a:r>
              <a:rPr lang="en-US" dirty="0"/>
              <a:t>Implement an inter-institutional undergraduate research program</a:t>
            </a:r>
          </a:p>
          <a:p>
            <a:pPr marL="584708" lvl="1" indent="-292100">
              <a:buClr>
                <a:schemeClr val="accent2"/>
              </a:buClr>
              <a:buFont typeface="Wingdings" panose="05000000000000000000" pitchFamily="2" charset="2"/>
              <a:buChar char="Ø"/>
            </a:pPr>
            <a:r>
              <a:rPr lang="en-US" sz="1600" dirty="0"/>
              <a:t>40 students trained on cybersecurity from the previous FOA are from USC</a:t>
            </a:r>
          </a:p>
          <a:p>
            <a:pPr marL="584708" lvl="1" indent="-292100">
              <a:buClr>
                <a:schemeClr val="accent2"/>
              </a:buClr>
              <a:buFont typeface="Wingdings" panose="05000000000000000000" pitchFamily="2" charset="2"/>
              <a:buChar char="Ø"/>
            </a:pPr>
            <a:r>
              <a:rPr lang="en-US" sz="1600" dirty="0"/>
              <a:t>Extend program to partner institutions to address diversity-equity-inclusion: HBCUs, HSIs, and tribal colleges</a:t>
            </a:r>
          </a:p>
          <a:p>
            <a:pPr marL="292100" indent="-292100">
              <a:spcBef>
                <a:spcPts val="400"/>
              </a:spcBef>
              <a:spcAft>
                <a:spcPts val="400"/>
              </a:spcAft>
              <a:buClr>
                <a:schemeClr val="accent2"/>
              </a:buClr>
              <a:buFont typeface="Arial" panose="020B0604020202020204" pitchFamily="34" charset="0"/>
              <a:buChar char="•"/>
            </a:pPr>
            <a:r>
              <a:rPr lang="en-US"/>
              <a:t>Expand </a:t>
            </a:r>
            <a:r>
              <a:rPr lang="en-US" dirty="0"/>
              <a:t>the collaboration with industry and agencies, to continue adding tools, professional development opportunities, access to credentials, and internships</a:t>
            </a:r>
          </a:p>
          <a:p>
            <a:pPr marL="584708" lvl="1" indent="-292100">
              <a:buClr>
                <a:schemeClr val="accent2"/>
              </a:buClr>
              <a:buFont typeface="Wingdings" panose="05000000000000000000" pitchFamily="2" charset="2"/>
              <a:buChar char="Ø"/>
            </a:pPr>
            <a:r>
              <a:rPr lang="en-US" sz="1600" dirty="0"/>
              <a:t>Increase the number of professionals with high-demand skills / credentials for the workforce, and for military occupation specialties (MOS)</a:t>
            </a:r>
          </a:p>
        </p:txBody>
      </p:sp>
    </p:spTree>
    <p:extLst>
      <p:ext uri="{BB962C8B-B14F-4D97-AF65-F5344CB8AC3E}">
        <p14:creationId xmlns:p14="http://schemas.microsoft.com/office/powerpoint/2010/main" val="43801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a:xfrm>
            <a:off x="597550" y="1"/>
            <a:ext cx="2691949" cy="888999"/>
          </a:xfrm>
        </p:spPr>
        <p:txBody>
          <a:bodyPr/>
          <a:lstStyle/>
          <a:p>
            <a:r>
              <a:rPr lang="en-US" dirty="0"/>
              <a:t>USC Team</a:t>
            </a:r>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44336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3</a:t>
            </a:fld>
            <a:endParaRPr lang="en-US" dirty="0"/>
          </a:p>
        </p:txBody>
      </p:sp>
      <p:pic>
        <p:nvPicPr>
          <p:cNvPr id="8" name="Picture 7">
            <a:extLst>
              <a:ext uri="{FF2B5EF4-FFF2-40B4-BE49-F238E27FC236}">
                <a16:creationId xmlns:a16="http://schemas.microsoft.com/office/drawing/2014/main" id="{4B65B620-36BE-4BAF-81C1-E51CA8FA1F69}"/>
              </a:ext>
            </a:extLst>
          </p:cNvPr>
          <p:cNvPicPr>
            <a:picLocks noChangeAspect="1"/>
          </p:cNvPicPr>
          <p:nvPr/>
        </p:nvPicPr>
        <p:blipFill>
          <a:blip r:embed="rId3"/>
          <a:stretch>
            <a:fillRect/>
          </a:stretch>
        </p:blipFill>
        <p:spPr>
          <a:xfrm>
            <a:off x="574258" y="1025506"/>
            <a:ext cx="2024106" cy="1584252"/>
          </a:xfrm>
          <a:prstGeom prst="rect">
            <a:avLst/>
          </a:prstGeom>
        </p:spPr>
      </p:pic>
      <p:sp>
        <p:nvSpPr>
          <p:cNvPr id="9" name="TextBox 8">
            <a:extLst>
              <a:ext uri="{FF2B5EF4-FFF2-40B4-BE49-F238E27FC236}">
                <a16:creationId xmlns:a16="http://schemas.microsoft.com/office/drawing/2014/main" id="{346DA93C-230D-4E82-BC68-48C498C92010}"/>
              </a:ext>
            </a:extLst>
          </p:cNvPr>
          <p:cNvSpPr txBox="1"/>
          <p:nvPr/>
        </p:nvSpPr>
        <p:spPr>
          <a:xfrm>
            <a:off x="98574" y="2606242"/>
            <a:ext cx="2921632" cy="646331"/>
          </a:xfrm>
          <a:prstGeom prst="rect">
            <a:avLst/>
          </a:prstGeom>
          <a:noFill/>
        </p:spPr>
        <p:txBody>
          <a:bodyPr wrap="square" rtlCol="0">
            <a:spAutoFit/>
          </a:bodyPr>
          <a:lstStyle/>
          <a:p>
            <a:pPr algn="ctr"/>
            <a:r>
              <a:rPr lang="en-US" dirty="0"/>
              <a:t>Dr. Jorge Crichigno</a:t>
            </a:r>
          </a:p>
          <a:p>
            <a:pPr algn="ctr"/>
            <a:r>
              <a:rPr lang="en-US" dirty="0"/>
              <a:t>(College of Engr. and Comp.)</a:t>
            </a:r>
          </a:p>
        </p:txBody>
      </p:sp>
      <p:pic>
        <p:nvPicPr>
          <p:cNvPr id="11" name="Picture 10">
            <a:extLst>
              <a:ext uri="{FF2B5EF4-FFF2-40B4-BE49-F238E27FC236}">
                <a16:creationId xmlns:a16="http://schemas.microsoft.com/office/drawing/2014/main" id="{5FA82FBA-EF10-4EB8-BD0A-37539CB657A9}"/>
              </a:ext>
            </a:extLst>
          </p:cNvPr>
          <p:cNvPicPr>
            <a:picLocks noChangeAspect="1"/>
          </p:cNvPicPr>
          <p:nvPr/>
        </p:nvPicPr>
        <p:blipFill>
          <a:blip r:embed="rId4"/>
          <a:stretch>
            <a:fillRect/>
          </a:stretch>
        </p:blipFill>
        <p:spPr>
          <a:xfrm>
            <a:off x="5584370" y="735913"/>
            <a:ext cx="1550064" cy="1864570"/>
          </a:xfrm>
          <a:prstGeom prst="rect">
            <a:avLst/>
          </a:prstGeom>
        </p:spPr>
      </p:pic>
      <p:sp>
        <p:nvSpPr>
          <p:cNvPr id="12" name="TextBox 11">
            <a:extLst>
              <a:ext uri="{FF2B5EF4-FFF2-40B4-BE49-F238E27FC236}">
                <a16:creationId xmlns:a16="http://schemas.microsoft.com/office/drawing/2014/main" id="{009BD62D-42EB-4FA1-87C3-5196A84CC6FA}"/>
              </a:ext>
            </a:extLst>
          </p:cNvPr>
          <p:cNvSpPr txBox="1"/>
          <p:nvPr/>
        </p:nvSpPr>
        <p:spPr>
          <a:xfrm>
            <a:off x="2763163" y="2600483"/>
            <a:ext cx="2921633" cy="646331"/>
          </a:xfrm>
          <a:prstGeom prst="rect">
            <a:avLst/>
          </a:prstGeom>
          <a:noFill/>
        </p:spPr>
        <p:txBody>
          <a:bodyPr wrap="square" rtlCol="0">
            <a:spAutoFit/>
          </a:bodyPr>
          <a:lstStyle/>
          <a:p>
            <a:pPr algn="ctr"/>
            <a:r>
              <a:rPr lang="en-US" b="0" i="0" dirty="0">
                <a:solidFill>
                  <a:srgbClr val="000000"/>
                </a:solidFill>
                <a:effectLst/>
                <a:latin typeface="Berlingske Sans"/>
              </a:rPr>
              <a:t>Jodi Salter </a:t>
            </a:r>
          </a:p>
          <a:p>
            <a:pPr algn="ctr"/>
            <a:r>
              <a:rPr lang="en-US" b="0" i="0" dirty="0">
                <a:solidFill>
                  <a:srgbClr val="000000"/>
                </a:solidFill>
                <a:effectLst/>
                <a:latin typeface="Berlingske Sans"/>
              </a:rPr>
              <a:t>(ROTC, </a:t>
            </a:r>
            <a:r>
              <a:rPr lang="en-US" b="0" i="0" dirty="0">
                <a:effectLst/>
                <a:latin typeface="-apple-system"/>
              </a:rPr>
              <a:t>Walker Institute)</a:t>
            </a:r>
            <a:endParaRPr lang="en-US" dirty="0"/>
          </a:p>
        </p:txBody>
      </p:sp>
      <p:pic>
        <p:nvPicPr>
          <p:cNvPr id="16" name="Picture 15">
            <a:extLst>
              <a:ext uri="{FF2B5EF4-FFF2-40B4-BE49-F238E27FC236}">
                <a16:creationId xmlns:a16="http://schemas.microsoft.com/office/drawing/2014/main" id="{A25FE4F4-F7F4-458A-9582-A2257D4626C6}"/>
              </a:ext>
            </a:extLst>
          </p:cNvPr>
          <p:cNvPicPr>
            <a:picLocks noChangeAspect="1"/>
          </p:cNvPicPr>
          <p:nvPr/>
        </p:nvPicPr>
        <p:blipFill>
          <a:blip r:embed="rId5"/>
          <a:stretch>
            <a:fillRect/>
          </a:stretch>
        </p:blipFill>
        <p:spPr>
          <a:xfrm>
            <a:off x="3289499" y="931217"/>
            <a:ext cx="1668867" cy="1675025"/>
          </a:xfrm>
          <a:prstGeom prst="rect">
            <a:avLst/>
          </a:prstGeom>
        </p:spPr>
      </p:pic>
      <p:sp>
        <p:nvSpPr>
          <p:cNvPr id="21" name="TextBox 20">
            <a:extLst>
              <a:ext uri="{FF2B5EF4-FFF2-40B4-BE49-F238E27FC236}">
                <a16:creationId xmlns:a16="http://schemas.microsoft.com/office/drawing/2014/main" id="{B2F2AB2A-8F17-4B1A-91BC-9D6FDEC20A8F}"/>
              </a:ext>
            </a:extLst>
          </p:cNvPr>
          <p:cNvSpPr txBox="1"/>
          <p:nvPr/>
        </p:nvSpPr>
        <p:spPr>
          <a:xfrm>
            <a:off x="4738702" y="2646278"/>
            <a:ext cx="3195767" cy="646331"/>
          </a:xfrm>
          <a:prstGeom prst="rect">
            <a:avLst/>
          </a:prstGeom>
          <a:noFill/>
        </p:spPr>
        <p:txBody>
          <a:bodyPr wrap="square">
            <a:spAutoFit/>
          </a:bodyPr>
          <a:lstStyle/>
          <a:p>
            <a:pPr algn="ctr"/>
            <a:r>
              <a:rPr lang="en-US" b="0" i="0" dirty="0">
                <a:solidFill>
                  <a:srgbClr val="000000"/>
                </a:solidFill>
                <a:effectLst/>
                <a:latin typeface="Berlingske Sans"/>
              </a:rPr>
              <a:t>1LT Ebony Penton</a:t>
            </a:r>
          </a:p>
          <a:p>
            <a:pPr algn="ctr"/>
            <a:r>
              <a:rPr lang="en-US" b="0" i="0" dirty="0">
                <a:effectLst/>
                <a:latin typeface="-apple-system"/>
              </a:rPr>
              <a:t>(ROTC Command)</a:t>
            </a:r>
            <a:endParaRPr lang="en-US" dirty="0"/>
          </a:p>
        </p:txBody>
      </p:sp>
      <p:sp>
        <p:nvSpPr>
          <p:cNvPr id="27" name="TextBox 26">
            <a:extLst>
              <a:ext uri="{FF2B5EF4-FFF2-40B4-BE49-F238E27FC236}">
                <a16:creationId xmlns:a16="http://schemas.microsoft.com/office/drawing/2014/main" id="{FDEEA332-E88F-4C39-A8E3-3B700C5B1741}"/>
              </a:ext>
            </a:extLst>
          </p:cNvPr>
          <p:cNvSpPr txBox="1"/>
          <p:nvPr/>
        </p:nvSpPr>
        <p:spPr>
          <a:xfrm>
            <a:off x="7306129" y="2628883"/>
            <a:ext cx="2414331" cy="923330"/>
          </a:xfrm>
          <a:prstGeom prst="rect">
            <a:avLst/>
          </a:prstGeom>
          <a:noFill/>
        </p:spPr>
        <p:txBody>
          <a:bodyPr wrap="square" rtlCol="0">
            <a:spAutoFit/>
          </a:bodyPr>
          <a:lstStyle/>
          <a:p>
            <a:pPr algn="ctr"/>
            <a:r>
              <a:rPr lang="en-US" b="0" i="0" dirty="0">
                <a:solidFill>
                  <a:srgbClr val="000000"/>
                </a:solidFill>
                <a:effectLst/>
                <a:latin typeface="Berlingske Sans"/>
              </a:rPr>
              <a:t>MAJ Christina Knight</a:t>
            </a:r>
          </a:p>
          <a:p>
            <a:pPr algn="ctr"/>
            <a:r>
              <a:rPr lang="en-US" b="0" i="0" dirty="0">
                <a:solidFill>
                  <a:srgbClr val="000000"/>
                </a:solidFill>
                <a:effectLst/>
                <a:latin typeface="Berlingske Sans"/>
              </a:rPr>
              <a:t>(Former ROTC Command,  Co-PI</a:t>
            </a:r>
            <a:r>
              <a:rPr lang="en-US" b="0" i="0" dirty="0">
                <a:effectLst/>
                <a:latin typeface="-apple-system"/>
              </a:rPr>
              <a:t>)</a:t>
            </a:r>
            <a:endParaRPr lang="en-US" dirty="0"/>
          </a:p>
        </p:txBody>
      </p:sp>
      <p:pic>
        <p:nvPicPr>
          <p:cNvPr id="29" name="Picture 28">
            <a:extLst>
              <a:ext uri="{FF2B5EF4-FFF2-40B4-BE49-F238E27FC236}">
                <a16:creationId xmlns:a16="http://schemas.microsoft.com/office/drawing/2014/main" id="{DE791FA7-A3D9-4BA1-815A-2EB46626B3B2}"/>
              </a:ext>
            </a:extLst>
          </p:cNvPr>
          <p:cNvPicPr>
            <a:picLocks noChangeAspect="1"/>
          </p:cNvPicPr>
          <p:nvPr/>
        </p:nvPicPr>
        <p:blipFill>
          <a:blip r:embed="rId6"/>
          <a:stretch>
            <a:fillRect/>
          </a:stretch>
        </p:blipFill>
        <p:spPr>
          <a:xfrm>
            <a:off x="7599009" y="760261"/>
            <a:ext cx="1828572" cy="1815873"/>
          </a:xfrm>
          <a:prstGeom prst="rect">
            <a:avLst/>
          </a:prstGeom>
        </p:spPr>
      </p:pic>
      <p:sp>
        <p:nvSpPr>
          <p:cNvPr id="20" name="TextBox 19">
            <a:extLst>
              <a:ext uri="{FF2B5EF4-FFF2-40B4-BE49-F238E27FC236}">
                <a16:creationId xmlns:a16="http://schemas.microsoft.com/office/drawing/2014/main" id="{5FCBA68E-4B0B-4A92-89B8-051B5B59E144}"/>
              </a:ext>
            </a:extLst>
          </p:cNvPr>
          <p:cNvSpPr txBox="1"/>
          <p:nvPr/>
        </p:nvSpPr>
        <p:spPr>
          <a:xfrm>
            <a:off x="9619444" y="2609758"/>
            <a:ext cx="2544802" cy="646331"/>
          </a:xfrm>
          <a:prstGeom prst="rect">
            <a:avLst/>
          </a:prstGeom>
          <a:noFill/>
        </p:spPr>
        <p:txBody>
          <a:bodyPr wrap="square" rtlCol="0">
            <a:spAutoFit/>
          </a:bodyPr>
          <a:lstStyle/>
          <a:p>
            <a:pPr algn="ctr"/>
            <a:r>
              <a:rPr lang="en-US" dirty="0"/>
              <a:t>Anthony Dillon</a:t>
            </a:r>
          </a:p>
          <a:p>
            <a:pPr algn="ctr"/>
            <a:r>
              <a:rPr lang="en-US" dirty="0"/>
              <a:t>(Internships)</a:t>
            </a:r>
          </a:p>
        </p:txBody>
      </p:sp>
      <p:pic>
        <p:nvPicPr>
          <p:cNvPr id="10" name="Picture 9">
            <a:extLst>
              <a:ext uri="{FF2B5EF4-FFF2-40B4-BE49-F238E27FC236}">
                <a16:creationId xmlns:a16="http://schemas.microsoft.com/office/drawing/2014/main" id="{B0B7088B-0526-4E99-9F63-00544453EE7E}"/>
              </a:ext>
            </a:extLst>
          </p:cNvPr>
          <p:cNvPicPr>
            <a:picLocks noChangeAspect="1"/>
          </p:cNvPicPr>
          <p:nvPr/>
        </p:nvPicPr>
        <p:blipFill>
          <a:blip r:embed="rId7"/>
          <a:stretch>
            <a:fillRect/>
          </a:stretch>
        </p:blipFill>
        <p:spPr>
          <a:xfrm>
            <a:off x="10218146" y="818750"/>
            <a:ext cx="1347398" cy="1698893"/>
          </a:xfrm>
          <a:prstGeom prst="rect">
            <a:avLst/>
          </a:prstGeom>
        </p:spPr>
      </p:pic>
      <p:sp>
        <p:nvSpPr>
          <p:cNvPr id="24" name="Title 1">
            <a:extLst>
              <a:ext uri="{FF2B5EF4-FFF2-40B4-BE49-F238E27FC236}">
                <a16:creationId xmlns:a16="http://schemas.microsoft.com/office/drawing/2014/main" id="{F95D3D08-C529-45F4-9658-671D117D4AA8}"/>
              </a:ext>
            </a:extLst>
          </p:cNvPr>
          <p:cNvSpPr txBox="1">
            <a:spLocks/>
          </p:cNvSpPr>
          <p:nvPr/>
        </p:nvSpPr>
        <p:spPr>
          <a:xfrm>
            <a:off x="714458" y="3128211"/>
            <a:ext cx="6240396" cy="888999"/>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3800" kern="1200" spc="-5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ONR Education and Workforce</a:t>
            </a:r>
          </a:p>
        </p:txBody>
      </p:sp>
      <p:cxnSp>
        <p:nvCxnSpPr>
          <p:cNvPr id="28" name="Straight Connector 27">
            <a:extLst>
              <a:ext uri="{FF2B5EF4-FFF2-40B4-BE49-F238E27FC236}">
                <a16:creationId xmlns:a16="http://schemas.microsoft.com/office/drawing/2014/main" id="{18F807C4-A402-4F86-9B77-AAED49892FAD}"/>
              </a:ext>
            </a:extLst>
          </p:cNvPr>
          <p:cNvCxnSpPr>
            <a:cxnSpLocks/>
          </p:cNvCxnSpPr>
          <p:nvPr/>
        </p:nvCxnSpPr>
        <p:spPr>
          <a:xfrm>
            <a:off x="714458" y="4004511"/>
            <a:ext cx="6240396"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14" name="Picture 13">
            <a:extLst>
              <a:ext uri="{FF2B5EF4-FFF2-40B4-BE49-F238E27FC236}">
                <a16:creationId xmlns:a16="http://schemas.microsoft.com/office/drawing/2014/main" id="{C15EC70F-E06E-49FF-9775-ADBC86AAEFF2}"/>
              </a:ext>
            </a:extLst>
          </p:cNvPr>
          <p:cNvPicPr>
            <a:picLocks noChangeAspect="1"/>
          </p:cNvPicPr>
          <p:nvPr/>
        </p:nvPicPr>
        <p:blipFill>
          <a:blip r:embed="rId8"/>
          <a:stretch>
            <a:fillRect/>
          </a:stretch>
        </p:blipFill>
        <p:spPr>
          <a:xfrm>
            <a:off x="714458" y="4190494"/>
            <a:ext cx="1913160" cy="2108381"/>
          </a:xfrm>
          <a:prstGeom prst="rect">
            <a:avLst/>
          </a:prstGeom>
        </p:spPr>
      </p:pic>
      <p:sp>
        <p:nvSpPr>
          <p:cNvPr id="30" name="TextBox 29">
            <a:extLst>
              <a:ext uri="{FF2B5EF4-FFF2-40B4-BE49-F238E27FC236}">
                <a16:creationId xmlns:a16="http://schemas.microsoft.com/office/drawing/2014/main" id="{9E6B4D4E-3BCD-4A52-AD4B-254513853752}"/>
              </a:ext>
            </a:extLst>
          </p:cNvPr>
          <p:cNvSpPr txBox="1"/>
          <p:nvPr/>
        </p:nvSpPr>
        <p:spPr>
          <a:xfrm>
            <a:off x="2627617" y="4781848"/>
            <a:ext cx="6799963" cy="646331"/>
          </a:xfrm>
          <a:prstGeom prst="rect">
            <a:avLst/>
          </a:prstGeom>
          <a:noFill/>
        </p:spPr>
        <p:txBody>
          <a:bodyPr wrap="square" rtlCol="0">
            <a:spAutoFit/>
          </a:bodyPr>
          <a:lstStyle/>
          <a:p>
            <a:pPr algn="just"/>
            <a:r>
              <a:rPr lang="en-US" dirty="0"/>
              <a:t>Dr. Michael Simpson</a:t>
            </a:r>
          </a:p>
          <a:p>
            <a:pPr algn="just"/>
            <a:r>
              <a:rPr lang="en-US" dirty="0"/>
              <a:t>Director of Education and Workforce at Office of Naval Research</a:t>
            </a:r>
          </a:p>
        </p:txBody>
      </p:sp>
      <p:pic>
        <p:nvPicPr>
          <p:cNvPr id="31" name="Picture 30">
            <a:extLst>
              <a:ext uri="{FF2B5EF4-FFF2-40B4-BE49-F238E27FC236}">
                <a16:creationId xmlns:a16="http://schemas.microsoft.com/office/drawing/2014/main" id="{B83E4140-F4BB-47A1-9CB2-C80726252A3E}"/>
              </a:ext>
            </a:extLst>
          </p:cNvPr>
          <p:cNvPicPr>
            <a:picLocks noChangeAspect="1"/>
          </p:cNvPicPr>
          <p:nvPr/>
        </p:nvPicPr>
        <p:blipFill>
          <a:blip r:embed="rId9"/>
          <a:stretch>
            <a:fillRect/>
          </a:stretch>
        </p:blipFill>
        <p:spPr>
          <a:xfrm>
            <a:off x="55659" y="6512991"/>
            <a:ext cx="1591056" cy="235319"/>
          </a:xfrm>
          <a:prstGeom prst="rect">
            <a:avLst/>
          </a:prstGeom>
        </p:spPr>
      </p:pic>
    </p:spTree>
    <p:extLst>
      <p:ext uri="{BB962C8B-B14F-4D97-AF65-F5344CB8AC3E}">
        <p14:creationId xmlns:p14="http://schemas.microsoft.com/office/powerpoint/2010/main" val="1951160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Project Goals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a:pPr>
            <a:r>
              <a:rPr lang="en-US" dirty="0"/>
              <a:t>Develop a cybersecurity concentration</a:t>
            </a:r>
          </a:p>
          <a:p>
            <a:pPr marL="457200" indent="-457200">
              <a:buClr>
                <a:schemeClr val="accent2"/>
              </a:buClr>
              <a:buFont typeface="+mj-lt"/>
              <a:buAutoNum type="arabicPeriod"/>
            </a:pPr>
            <a:r>
              <a:rPr lang="en-US" dirty="0"/>
              <a:t>Establish an undergraduate research program in cybersecurity</a:t>
            </a:r>
          </a:p>
          <a:p>
            <a:pPr marL="457200" indent="-457200">
              <a:buClr>
                <a:schemeClr val="accent2"/>
              </a:buClr>
              <a:buFont typeface="+mj-lt"/>
              <a:buAutoNum type="arabicPeriod"/>
            </a:pPr>
            <a:r>
              <a:rPr lang="en-US" dirty="0"/>
              <a:t>Deploy virtual equipment pods on a virtual platform</a:t>
            </a:r>
          </a:p>
          <a:p>
            <a:pPr marL="457200" indent="-457200">
              <a:buClr>
                <a:schemeClr val="accent2"/>
              </a:buClr>
              <a:buFont typeface="+mj-lt"/>
              <a:buAutoNum type="arabicPeriod"/>
            </a:pPr>
            <a:r>
              <a:rPr lang="en-US" dirty="0"/>
              <a:t>Establish meetings among industry, government, high schools, and higher-education institutions to enhance cybersecurity preparation</a:t>
            </a:r>
          </a:p>
          <a:p>
            <a:pPr marL="292100" indent="-292100">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4</a:t>
            </a:fld>
            <a:endParaRPr lang="en-US" dirty="0"/>
          </a:p>
        </p:txBody>
      </p:sp>
      <p:pic>
        <p:nvPicPr>
          <p:cNvPr id="7" name="Picture 6">
            <a:extLst>
              <a:ext uri="{FF2B5EF4-FFF2-40B4-BE49-F238E27FC236}">
                <a16:creationId xmlns:a16="http://schemas.microsoft.com/office/drawing/2014/main" id="{1B4F959E-2DF9-4C44-9410-D9C7FDF4C219}"/>
              </a:ext>
            </a:extLst>
          </p:cNvPr>
          <p:cNvPicPr>
            <a:picLocks noChangeAspect="1"/>
          </p:cNvPicPr>
          <p:nvPr/>
        </p:nvPicPr>
        <p:blipFill>
          <a:blip r:embed="rId2"/>
          <a:stretch>
            <a:fillRect/>
          </a:stretch>
        </p:blipFill>
        <p:spPr>
          <a:xfrm>
            <a:off x="55659" y="6512991"/>
            <a:ext cx="1591056" cy="235319"/>
          </a:xfrm>
          <a:prstGeom prst="rect">
            <a:avLst/>
          </a:prstGeom>
        </p:spPr>
      </p:pic>
    </p:spTree>
    <p:extLst>
      <p:ext uri="{BB962C8B-B14F-4D97-AF65-F5344CB8AC3E}">
        <p14:creationId xmlns:p14="http://schemas.microsoft.com/office/powerpoint/2010/main" val="3357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Project Goals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a:pPr>
            <a:r>
              <a:rPr lang="en-US" dirty="0"/>
              <a:t>Develop a cybersecurity concentration</a:t>
            </a:r>
          </a:p>
          <a:p>
            <a:pPr marL="292100" indent="-292100">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5</a:t>
            </a:fld>
            <a:endParaRPr lang="en-US" dirty="0"/>
          </a:p>
        </p:txBody>
      </p:sp>
      <p:pic>
        <p:nvPicPr>
          <p:cNvPr id="7" name="Picture 6">
            <a:extLst>
              <a:ext uri="{FF2B5EF4-FFF2-40B4-BE49-F238E27FC236}">
                <a16:creationId xmlns:a16="http://schemas.microsoft.com/office/drawing/2014/main" id="{A0A7C1F4-C670-4EFC-9C07-056424613F49}"/>
              </a:ext>
            </a:extLst>
          </p:cNvPr>
          <p:cNvPicPr>
            <a:picLocks noChangeAspect="1"/>
          </p:cNvPicPr>
          <p:nvPr/>
        </p:nvPicPr>
        <p:blipFill>
          <a:blip r:embed="rId2"/>
          <a:stretch>
            <a:fillRect/>
          </a:stretch>
        </p:blipFill>
        <p:spPr>
          <a:xfrm>
            <a:off x="441534" y="2009470"/>
            <a:ext cx="4758921" cy="3450498"/>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685E9944-C42A-4F49-977A-ADAC9B32996F}"/>
              </a:ext>
            </a:extLst>
          </p:cNvPr>
          <p:cNvSpPr txBox="1"/>
          <p:nvPr/>
        </p:nvSpPr>
        <p:spPr>
          <a:xfrm>
            <a:off x="1322299" y="5459968"/>
            <a:ext cx="3318831" cy="369331"/>
          </a:xfrm>
          <a:prstGeom prst="rect">
            <a:avLst/>
          </a:prstGeom>
          <a:noFill/>
        </p:spPr>
        <p:txBody>
          <a:bodyPr wrap="square">
            <a:spAutoFit/>
          </a:bodyPr>
          <a:lstStyle/>
          <a:p>
            <a:r>
              <a:rPr lang="en-US" dirty="0">
                <a:solidFill>
                  <a:schemeClr val="tx1">
                    <a:lumMod val="65000"/>
                    <a:lumOff val="35000"/>
                  </a:schemeClr>
                </a:solidFill>
                <a:hlinkClick r:id="rId3">
                  <a:extLst>
                    <a:ext uri="{A12FA001-AC4F-418D-AE19-62706E023703}">
                      <ahyp:hlinkClr xmlns:ahyp="http://schemas.microsoft.com/office/drawing/2018/hyperlinkcolor" val="tx"/>
                    </a:ext>
                  </a:extLst>
                </a:hlinkClick>
              </a:rPr>
              <a:t>https://tinyurl.com/4mbj3z4k</a:t>
            </a:r>
            <a:endParaRPr lang="en-US" dirty="0">
              <a:solidFill>
                <a:schemeClr val="tx1">
                  <a:lumMod val="65000"/>
                  <a:lumOff val="35000"/>
                </a:schemeClr>
              </a:solidFill>
            </a:endParaRPr>
          </a:p>
        </p:txBody>
      </p:sp>
      <p:pic>
        <p:nvPicPr>
          <p:cNvPr id="12" name="Picture 11">
            <a:extLst>
              <a:ext uri="{FF2B5EF4-FFF2-40B4-BE49-F238E27FC236}">
                <a16:creationId xmlns:a16="http://schemas.microsoft.com/office/drawing/2014/main" id="{E8386262-71F9-4568-AD95-FDD34A450214}"/>
              </a:ext>
            </a:extLst>
          </p:cNvPr>
          <p:cNvPicPr>
            <a:picLocks noChangeAspect="1"/>
          </p:cNvPicPr>
          <p:nvPr/>
        </p:nvPicPr>
        <p:blipFill>
          <a:blip r:embed="rId4"/>
          <a:stretch>
            <a:fillRect/>
          </a:stretch>
        </p:blipFill>
        <p:spPr>
          <a:xfrm>
            <a:off x="55659" y="6512991"/>
            <a:ext cx="1591056" cy="235319"/>
          </a:xfrm>
          <a:prstGeom prst="rect">
            <a:avLst/>
          </a:prstGeom>
        </p:spPr>
      </p:pic>
    </p:spTree>
    <p:extLst>
      <p:ext uri="{BB962C8B-B14F-4D97-AF65-F5344CB8AC3E}">
        <p14:creationId xmlns:p14="http://schemas.microsoft.com/office/powerpoint/2010/main" val="251731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Project Goals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a:pPr>
            <a:r>
              <a:rPr lang="en-US" dirty="0"/>
              <a:t>Develop a cybersecurity concentration</a:t>
            </a:r>
          </a:p>
          <a:p>
            <a:pPr marL="292100" indent="-292100">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6</a:t>
            </a:fld>
            <a:endParaRPr lang="en-US" dirty="0"/>
          </a:p>
        </p:txBody>
      </p:sp>
      <p:pic>
        <p:nvPicPr>
          <p:cNvPr id="7" name="Picture 6">
            <a:extLst>
              <a:ext uri="{FF2B5EF4-FFF2-40B4-BE49-F238E27FC236}">
                <a16:creationId xmlns:a16="http://schemas.microsoft.com/office/drawing/2014/main" id="{A0A7C1F4-C670-4EFC-9C07-056424613F49}"/>
              </a:ext>
            </a:extLst>
          </p:cNvPr>
          <p:cNvPicPr>
            <a:picLocks noChangeAspect="1"/>
          </p:cNvPicPr>
          <p:nvPr/>
        </p:nvPicPr>
        <p:blipFill>
          <a:blip r:embed="rId2"/>
          <a:stretch>
            <a:fillRect/>
          </a:stretch>
        </p:blipFill>
        <p:spPr>
          <a:xfrm>
            <a:off x="441534" y="2009470"/>
            <a:ext cx="4758921" cy="3450498"/>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685E9944-C42A-4F49-977A-ADAC9B32996F}"/>
              </a:ext>
            </a:extLst>
          </p:cNvPr>
          <p:cNvSpPr txBox="1"/>
          <p:nvPr/>
        </p:nvSpPr>
        <p:spPr>
          <a:xfrm>
            <a:off x="1322299" y="5459968"/>
            <a:ext cx="3318831" cy="369331"/>
          </a:xfrm>
          <a:prstGeom prst="rect">
            <a:avLst/>
          </a:prstGeom>
          <a:noFill/>
        </p:spPr>
        <p:txBody>
          <a:bodyPr wrap="square">
            <a:spAutoFit/>
          </a:bodyPr>
          <a:lstStyle/>
          <a:p>
            <a:r>
              <a:rPr lang="en-US" dirty="0">
                <a:solidFill>
                  <a:schemeClr val="tx1">
                    <a:lumMod val="65000"/>
                    <a:lumOff val="35000"/>
                  </a:schemeClr>
                </a:solidFill>
                <a:hlinkClick r:id="rId3">
                  <a:extLst>
                    <a:ext uri="{A12FA001-AC4F-418D-AE19-62706E023703}">
                      <ahyp:hlinkClr xmlns:ahyp="http://schemas.microsoft.com/office/drawing/2018/hyperlinkcolor" val="tx"/>
                    </a:ext>
                  </a:extLst>
                </a:hlinkClick>
              </a:rPr>
              <a:t>https://tinyurl.com/4mbj3z4k</a:t>
            </a:r>
            <a:endParaRPr lang="en-US" dirty="0">
              <a:solidFill>
                <a:schemeClr val="tx1">
                  <a:lumMod val="65000"/>
                  <a:lumOff val="35000"/>
                </a:schemeClr>
              </a:solidFill>
            </a:endParaRPr>
          </a:p>
        </p:txBody>
      </p:sp>
      <p:pic>
        <p:nvPicPr>
          <p:cNvPr id="9" name="Picture 8">
            <a:extLst>
              <a:ext uri="{FF2B5EF4-FFF2-40B4-BE49-F238E27FC236}">
                <a16:creationId xmlns:a16="http://schemas.microsoft.com/office/drawing/2014/main" id="{71BAA004-3249-46AF-8E73-FA33E071D3E4}"/>
              </a:ext>
            </a:extLst>
          </p:cNvPr>
          <p:cNvPicPr>
            <a:picLocks noChangeAspect="1"/>
          </p:cNvPicPr>
          <p:nvPr/>
        </p:nvPicPr>
        <p:blipFill>
          <a:blip r:embed="rId4"/>
          <a:stretch>
            <a:fillRect/>
          </a:stretch>
        </p:blipFill>
        <p:spPr>
          <a:xfrm>
            <a:off x="5508640" y="2009470"/>
            <a:ext cx="6507869" cy="1201692"/>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63FB769-6AD6-4EF6-A33C-C4DE58426AA9}"/>
              </a:ext>
            </a:extLst>
          </p:cNvPr>
          <p:cNvSpPr txBox="1"/>
          <p:nvPr/>
        </p:nvSpPr>
        <p:spPr>
          <a:xfrm>
            <a:off x="7190504" y="3327525"/>
            <a:ext cx="3513980" cy="369332"/>
          </a:xfrm>
          <a:prstGeom prst="rect">
            <a:avLst/>
          </a:prstGeom>
          <a:noFill/>
        </p:spPr>
        <p:txBody>
          <a:bodyPr wrap="square">
            <a:spAutoFit/>
          </a:bodyPr>
          <a:lstStyle/>
          <a:p>
            <a:r>
              <a:rPr lang="en-US" dirty="0">
                <a:solidFill>
                  <a:schemeClr val="tx1">
                    <a:lumMod val="65000"/>
                    <a:lumOff val="35000"/>
                  </a:schemeClr>
                </a:solidFill>
                <a:hlinkClick r:id="rId5">
                  <a:extLst>
                    <a:ext uri="{A12FA001-AC4F-418D-AE19-62706E023703}">
                      <ahyp:hlinkClr xmlns:ahyp="http://schemas.microsoft.com/office/drawing/2018/hyperlinkcolor" val="tx"/>
                    </a:ext>
                  </a:extLst>
                </a:hlinkClick>
              </a:rPr>
              <a:t>https://tinyurl.com/4x566mpu</a:t>
            </a:r>
            <a:r>
              <a:rPr lang="en-US" dirty="0">
                <a:solidFill>
                  <a:schemeClr val="tx1">
                    <a:lumMod val="65000"/>
                    <a:lumOff val="35000"/>
                  </a:schemeClr>
                </a:solidFill>
              </a:rPr>
              <a:t> </a:t>
            </a:r>
          </a:p>
        </p:txBody>
      </p:sp>
      <p:pic>
        <p:nvPicPr>
          <p:cNvPr id="11" name="Picture 10">
            <a:extLst>
              <a:ext uri="{FF2B5EF4-FFF2-40B4-BE49-F238E27FC236}">
                <a16:creationId xmlns:a16="http://schemas.microsoft.com/office/drawing/2014/main" id="{C94B41EB-93EF-4DAE-AF56-A3CAB399733F}"/>
              </a:ext>
            </a:extLst>
          </p:cNvPr>
          <p:cNvPicPr>
            <a:picLocks noChangeAspect="1"/>
          </p:cNvPicPr>
          <p:nvPr/>
        </p:nvPicPr>
        <p:blipFill>
          <a:blip r:embed="rId6"/>
          <a:stretch>
            <a:fillRect/>
          </a:stretch>
        </p:blipFill>
        <p:spPr>
          <a:xfrm>
            <a:off x="55659" y="6512991"/>
            <a:ext cx="1591056" cy="235319"/>
          </a:xfrm>
          <a:prstGeom prst="rect">
            <a:avLst/>
          </a:prstGeom>
        </p:spPr>
      </p:pic>
    </p:spTree>
    <p:extLst>
      <p:ext uri="{BB962C8B-B14F-4D97-AF65-F5344CB8AC3E}">
        <p14:creationId xmlns:p14="http://schemas.microsoft.com/office/powerpoint/2010/main" val="314322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Project Goals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startAt="2"/>
            </a:pPr>
            <a:r>
              <a:rPr lang="en-US" dirty="0"/>
              <a:t>Establish an undergraduate research program in cybersecurity</a:t>
            </a:r>
          </a:p>
          <a:p>
            <a:pPr marL="292100" indent="-292100">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7</a:t>
            </a:fld>
            <a:endParaRPr lang="en-US" dirty="0"/>
          </a:p>
        </p:txBody>
      </p:sp>
      <p:graphicFrame>
        <p:nvGraphicFramePr>
          <p:cNvPr id="11" name="Table 10">
            <a:extLst>
              <a:ext uri="{FF2B5EF4-FFF2-40B4-BE49-F238E27FC236}">
                <a16:creationId xmlns:a16="http://schemas.microsoft.com/office/drawing/2014/main" id="{56B3D8AA-D188-41D1-9BCD-7E78C84EE403}"/>
              </a:ext>
            </a:extLst>
          </p:cNvPr>
          <p:cNvGraphicFramePr>
            <a:graphicFrameLocks noGrp="1"/>
          </p:cNvGraphicFramePr>
          <p:nvPr>
            <p:extLst>
              <p:ext uri="{D42A27DB-BD31-4B8C-83A1-F6EECF244321}">
                <p14:modId xmlns:p14="http://schemas.microsoft.com/office/powerpoint/2010/main" val="122246288"/>
              </p:ext>
            </p:extLst>
          </p:nvPr>
        </p:nvGraphicFramePr>
        <p:xfrm>
          <a:off x="2093285" y="2083200"/>
          <a:ext cx="8137514" cy="3381664"/>
        </p:xfrm>
        <a:graphic>
          <a:graphicData uri="http://schemas.openxmlformats.org/drawingml/2006/table">
            <a:tbl>
              <a:tblPr firstRow="1" firstCol="1" bandRow="1">
                <a:tableStyleId>{5C22544A-7EE6-4342-B048-85BDC9FD1C3A}</a:tableStyleId>
              </a:tblPr>
              <a:tblGrid>
                <a:gridCol w="1903227">
                  <a:extLst>
                    <a:ext uri="{9D8B030D-6E8A-4147-A177-3AD203B41FA5}">
                      <a16:colId xmlns:a16="http://schemas.microsoft.com/office/drawing/2014/main" val="1437292959"/>
                    </a:ext>
                  </a:extLst>
                </a:gridCol>
                <a:gridCol w="6234287">
                  <a:extLst>
                    <a:ext uri="{9D8B030D-6E8A-4147-A177-3AD203B41FA5}">
                      <a16:colId xmlns:a16="http://schemas.microsoft.com/office/drawing/2014/main" val="3625909650"/>
                    </a:ext>
                  </a:extLst>
                </a:gridCol>
              </a:tblGrid>
              <a:tr h="122605">
                <a:tc>
                  <a:txBody>
                    <a:bodyPr/>
                    <a:lstStyle/>
                    <a:p>
                      <a:pPr marL="0" marR="0" algn="ctr">
                        <a:lnSpc>
                          <a:spcPct val="107000"/>
                        </a:lnSpc>
                        <a:spcBef>
                          <a:spcPts val="0"/>
                        </a:spcBef>
                        <a:spcAft>
                          <a:spcPts val="0"/>
                        </a:spcAft>
                      </a:pPr>
                      <a:r>
                        <a:rPr lang="en-US" sz="1600" dirty="0">
                          <a:effectLst/>
                        </a:rPr>
                        <a:t>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gn="ctr">
                        <a:lnSpc>
                          <a:spcPct val="107000"/>
                        </a:lnSpc>
                        <a:spcBef>
                          <a:spcPts val="0"/>
                        </a:spcBef>
                        <a:spcAft>
                          <a:spcPts val="0"/>
                        </a:spcAft>
                      </a:pPr>
                      <a:r>
                        <a:rPr lang="en-US" sz="1600" dirty="0">
                          <a:effectLst/>
                        </a:rPr>
                        <a:t>Project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extLst>
                  <a:ext uri="{0D108BD9-81ED-4DB2-BD59-A6C34878D82A}">
                    <a16:rowId xmlns:a16="http://schemas.microsoft.com/office/drawing/2014/main" val="942217530"/>
                  </a:ext>
                </a:extLst>
              </a:tr>
              <a:tr h="122605">
                <a:tc>
                  <a:txBody>
                    <a:bodyPr/>
                    <a:lstStyle/>
                    <a:p>
                      <a:pPr marL="0" marR="0">
                        <a:lnSpc>
                          <a:spcPct val="107000"/>
                        </a:lnSpc>
                        <a:spcBef>
                          <a:spcPts val="0"/>
                        </a:spcBef>
                        <a:spcAft>
                          <a:spcPts val="0"/>
                        </a:spcAft>
                      </a:pPr>
                      <a:r>
                        <a:rPr lang="en-US" sz="1600" dirty="0">
                          <a:effectLst/>
                        </a:rPr>
                        <a:t>Christian 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a:effectLst/>
                        </a:rPr>
                        <a:t>Application 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266344295"/>
                  </a:ext>
                </a:extLst>
              </a:tr>
              <a:tr h="245211">
                <a:tc>
                  <a:txBody>
                    <a:bodyPr/>
                    <a:lstStyle/>
                    <a:p>
                      <a:pPr marL="0" marR="0">
                        <a:lnSpc>
                          <a:spcPct val="107000"/>
                        </a:lnSpc>
                        <a:spcBef>
                          <a:spcPts val="0"/>
                        </a:spcBef>
                        <a:spcAft>
                          <a:spcPts val="0"/>
                        </a:spcAft>
                      </a:pPr>
                      <a:r>
                        <a:rPr lang="en-US" sz="1600" dirty="0">
                          <a:effectLst/>
                        </a:rPr>
                        <a:t>Brendan 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a:effectLst/>
                        </a:rPr>
                        <a:t>Protection against Bruteforce Attacks with NGFW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1970546686"/>
                  </a:ext>
                </a:extLst>
              </a:tr>
              <a:tr h="122605">
                <a:tc>
                  <a:txBody>
                    <a:bodyPr/>
                    <a:lstStyle/>
                    <a:p>
                      <a:pPr marL="0" marR="0">
                        <a:lnSpc>
                          <a:spcPct val="107000"/>
                        </a:lnSpc>
                        <a:spcBef>
                          <a:spcPts val="0"/>
                        </a:spcBef>
                        <a:spcAft>
                          <a:spcPts val="0"/>
                        </a:spcAft>
                      </a:pPr>
                      <a:r>
                        <a:rPr lang="en-US" sz="1600" dirty="0">
                          <a:effectLst/>
                        </a:rPr>
                        <a:t>Jack 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a:effectLst/>
                        </a:rPr>
                        <a:t>Mitigating Routing Hijacking Attacks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3221867009"/>
                  </a:ext>
                </a:extLst>
              </a:tr>
              <a:tr h="233585">
                <a:tc>
                  <a:txBody>
                    <a:bodyPr/>
                    <a:lstStyle/>
                    <a:p>
                      <a:pPr marL="0" marR="0">
                        <a:lnSpc>
                          <a:spcPct val="107000"/>
                        </a:lnSpc>
                        <a:spcBef>
                          <a:spcPts val="0"/>
                        </a:spcBef>
                        <a:spcAft>
                          <a:spcPts val="0"/>
                        </a:spcAft>
                      </a:pPr>
                      <a:r>
                        <a:rPr lang="en-US" sz="1600" dirty="0">
                          <a:effectLst/>
                        </a:rPr>
                        <a:t>Matthew 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a:effectLst/>
                        </a:rPr>
                        <a:t>Mitigating Routing Hijacking Attacks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303797941"/>
                  </a:ext>
                </a:extLst>
              </a:tr>
              <a:tr h="245211">
                <a:tc>
                  <a:txBody>
                    <a:bodyPr/>
                    <a:lstStyle/>
                    <a:p>
                      <a:pPr marL="0" marR="0">
                        <a:lnSpc>
                          <a:spcPct val="107000"/>
                        </a:lnSpc>
                        <a:spcBef>
                          <a:spcPts val="0"/>
                        </a:spcBef>
                        <a:spcAft>
                          <a:spcPts val="0"/>
                        </a:spcAft>
                      </a:pPr>
                      <a:r>
                        <a:rPr lang="en-US" sz="1600" dirty="0">
                          <a:effectLst/>
                        </a:rPr>
                        <a:t>Chris 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dirty="0">
                          <a:effectLst/>
                        </a:rPr>
                        <a:t>Protection against Reconnaissance and Scan Attacks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2000758313"/>
                  </a:ext>
                </a:extLst>
              </a:tr>
              <a:tr h="122605">
                <a:tc>
                  <a:txBody>
                    <a:bodyPr/>
                    <a:lstStyle/>
                    <a:p>
                      <a:pPr marL="0" marR="0">
                        <a:lnSpc>
                          <a:spcPct val="107000"/>
                        </a:lnSpc>
                        <a:spcBef>
                          <a:spcPts val="0"/>
                        </a:spcBef>
                        <a:spcAft>
                          <a:spcPts val="0"/>
                        </a:spcAft>
                      </a:pPr>
                      <a:r>
                        <a:rPr lang="en-US" sz="1600" dirty="0">
                          <a:effectLst/>
                        </a:rPr>
                        <a:t>Jack 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dirty="0">
                          <a:effectLst/>
                        </a:rPr>
                        <a:t>Policy-based Forwarding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3515415369"/>
                  </a:ext>
                </a:extLst>
              </a:tr>
              <a:tr h="233585">
                <a:tc>
                  <a:txBody>
                    <a:bodyPr/>
                    <a:lstStyle/>
                    <a:p>
                      <a:pPr marL="0" marR="0">
                        <a:lnSpc>
                          <a:spcPct val="107000"/>
                        </a:lnSpc>
                        <a:spcBef>
                          <a:spcPts val="0"/>
                        </a:spcBef>
                        <a:spcAft>
                          <a:spcPts val="0"/>
                        </a:spcAft>
                      </a:pPr>
                      <a:r>
                        <a:rPr lang="en-US" sz="1600" dirty="0">
                          <a:effectLst/>
                        </a:rPr>
                        <a:t>Matthew 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dirty="0">
                          <a:effectLst/>
                        </a:rPr>
                        <a:t>Policy-based Forwarding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3131273083"/>
                  </a:ext>
                </a:extLst>
              </a:tr>
              <a:tr h="245211">
                <a:tc>
                  <a:txBody>
                    <a:bodyPr/>
                    <a:lstStyle/>
                    <a:p>
                      <a:pPr marL="0" marR="0">
                        <a:lnSpc>
                          <a:spcPct val="107000"/>
                        </a:lnSpc>
                        <a:spcBef>
                          <a:spcPts val="0"/>
                        </a:spcBef>
                        <a:spcAft>
                          <a:spcPts val="0"/>
                        </a:spcAft>
                      </a:pPr>
                      <a:r>
                        <a:rPr lang="en-US" sz="1600" dirty="0">
                          <a:effectLst/>
                        </a:rPr>
                        <a:t>Keegan 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a:effectLst/>
                        </a:rPr>
                        <a:t>An open-source library for computer networks and cybersecurity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4119448509"/>
                  </a:ext>
                </a:extLst>
              </a:tr>
              <a:tr h="271537">
                <a:tc>
                  <a:txBody>
                    <a:bodyPr/>
                    <a:lstStyle/>
                    <a:p>
                      <a:pPr marL="0" marR="0">
                        <a:lnSpc>
                          <a:spcPct val="107000"/>
                        </a:lnSpc>
                        <a:spcBef>
                          <a:spcPts val="0"/>
                        </a:spcBef>
                        <a:spcAft>
                          <a:spcPts val="0"/>
                        </a:spcAft>
                      </a:pPr>
                      <a:r>
                        <a:rPr lang="en-US" sz="1600" dirty="0">
                          <a:effectLst/>
                        </a:rPr>
                        <a:t>Dakota 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dirty="0">
                          <a:effectLst/>
                        </a:rPr>
                        <a:t>Distributed Denial of Service (DDoS) Protection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1993651422"/>
                  </a:ext>
                </a:extLst>
              </a:tr>
              <a:tr h="245211">
                <a:tc>
                  <a:txBody>
                    <a:bodyPr/>
                    <a:lstStyle/>
                    <a:p>
                      <a:pPr marL="0" marR="0">
                        <a:lnSpc>
                          <a:spcPct val="107000"/>
                        </a:lnSpc>
                        <a:spcBef>
                          <a:spcPts val="0"/>
                        </a:spcBef>
                        <a:spcAft>
                          <a:spcPts val="0"/>
                        </a:spcAft>
                      </a:pPr>
                      <a:r>
                        <a:rPr lang="en-US" sz="1600" dirty="0">
                          <a:effectLst/>
                        </a:rPr>
                        <a:t>Lauren 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a:effectLst/>
                        </a:rPr>
                        <a:t>Protection against Bruteforce Attacks with NGFW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682482967"/>
                  </a:ext>
                </a:extLst>
              </a:tr>
              <a:tr h="122605">
                <a:tc>
                  <a:txBody>
                    <a:bodyPr/>
                    <a:lstStyle/>
                    <a:p>
                      <a:pPr marL="0" marR="0">
                        <a:lnSpc>
                          <a:spcPct val="107000"/>
                        </a:lnSpc>
                        <a:spcBef>
                          <a:spcPts val="0"/>
                        </a:spcBef>
                        <a:spcAft>
                          <a:spcPts val="0"/>
                        </a:spcAft>
                      </a:pPr>
                      <a:r>
                        <a:rPr lang="en-US" sz="1600" dirty="0">
                          <a:effectLst/>
                        </a:rPr>
                        <a:t>Josue 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a:effectLst/>
                        </a:rPr>
                        <a:t>Site to site VPN with NGFWs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3828220062"/>
                  </a:ext>
                </a:extLst>
              </a:tr>
              <a:tr h="367816">
                <a:tc>
                  <a:txBody>
                    <a:bodyPr/>
                    <a:lstStyle/>
                    <a:p>
                      <a:pPr marL="0" marR="0">
                        <a:lnSpc>
                          <a:spcPct val="107000"/>
                        </a:lnSpc>
                        <a:spcBef>
                          <a:spcPts val="0"/>
                        </a:spcBef>
                        <a:spcAft>
                          <a:spcPts val="0"/>
                        </a:spcAft>
                      </a:pPr>
                      <a:r>
                        <a:rPr lang="en-US" sz="1600" dirty="0">
                          <a:effectLst/>
                        </a:rPr>
                        <a:t>Brian 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dirty="0">
                          <a:effectLst/>
                        </a:rPr>
                        <a:t>Distributed Denial of Service (DDoS) Protection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2489976558"/>
                  </a:ext>
                </a:extLst>
              </a:tr>
            </a:tbl>
          </a:graphicData>
        </a:graphic>
      </p:graphicFrame>
      <p:pic>
        <p:nvPicPr>
          <p:cNvPr id="13" name="Picture 12">
            <a:extLst>
              <a:ext uri="{FF2B5EF4-FFF2-40B4-BE49-F238E27FC236}">
                <a16:creationId xmlns:a16="http://schemas.microsoft.com/office/drawing/2014/main" id="{57B6D120-0470-4080-8050-1D2EFE4150AB}"/>
              </a:ext>
            </a:extLst>
          </p:cNvPr>
          <p:cNvPicPr>
            <a:picLocks noChangeAspect="1"/>
          </p:cNvPicPr>
          <p:nvPr/>
        </p:nvPicPr>
        <p:blipFill>
          <a:blip r:embed="rId2"/>
          <a:stretch>
            <a:fillRect/>
          </a:stretch>
        </p:blipFill>
        <p:spPr>
          <a:xfrm>
            <a:off x="55659" y="6512991"/>
            <a:ext cx="1591056" cy="235319"/>
          </a:xfrm>
          <a:prstGeom prst="rect">
            <a:avLst/>
          </a:prstGeom>
        </p:spPr>
      </p:pic>
      <p:sp>
        <p:nvSpPr>
          <p:cNvPr id="10" name="TextBox 9">
            <a:extLst>
              <a:ext uri="{FF2B5EF4-FFF2-40B4-BE49-F238E27FC236}">
                <a16:creationId xmlns:a16="http://schemas.microsoft.com/office/drawing/2014/main" id="{A96FA828-BD77-48D9-A773-414555F189AF}"/>
              </a:ext>
            </a:extLst>
          </p:cNvPr>
          <p:cNvSpPr txBox="1"/>
          <p:nvPr/>
        </p:nvSpPr>
        <p:spPr>
          <a:xfrm>
            <a:off x="1165948" y="1440469"/>
            <a:ext cx="10297046" cy="323165"/>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Participants include ROTC cadets (Navy, Army, Air Force), Veterans, and students from CS, IT, IS, Cyber Intelligence</a:t>
            </a:r>
          </a:p>
        </p:txBody>
      </p:sp>
    </p:spTree>
    <p:extLst>
      <p:ext uri="{BB962C8B-B14F-4D97-AF65-F5344CB8AC3E}">
        <p14:creationId xmlns:p14="http://schemas.microsoft.com/office/powerpoint/2010/main" val="376800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Project Goals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startAt="2"/>
            </a:pPr>
            <a:r>
              <a:rPr lang="en-US" dirty="0"/>
              <a:t>Establish an undergraduate research program in cybersecurity</a:t>
            </a:r>
          </a:p>
          <a:p>
            <a:pPr marL="292100" indent="-292100">
              <a:buFont typeface="Arial" panose="020B0604020202020204" pitchFamily="34" charset="0"/>
              <a:buChar char="•"/>
            </a:pPr>
            <a:endParaRPr lang="en-US" dirty="0"/>
          </a:p>
          <a:p>
            <a:pPr marL="292100" indent="-292100">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8</a:t>
            </a:fld>
            <a:endParaRPr lang="en-US" dirty="0"/>
          </a:p>
        </p:txBody>
      </p:sp>
      <p:graphicFrame>
        <p:nvGraphicFramePr>
          <p:cNvPr id="7" name="Table 6">
            <a:extLst>
              <a:ext uri="{FF2B5EF4-FFF2-40B4-BE49-F238E27FC236}">
                <a16:creationId xmlns:a16="http://schemas.microsoft.com/office/drawing/2014/main" id="{DF8CA31A-F0B8-4E2F-BC98-313A3EE727FC}"/>
              </a:ext>
            </a:extLst>
          </p:cNvPr>
          <p:cNvGraphicFramePr>
            <a:graphicFrameLocks noGrp="1"/>
          </p:cNvGraphicFramePr>
          <p:nvPr>
            <p:extLst>
              <p:ext uri="{D42A27DB-BD31-4B8C-83A1-F6EECF244321}">
                <p14:modId xmlns:p14="http://schemas.microsoft.com/office/powerpoint/2010/main" val="2707744201"/>
              </p:ext>
            </p:extLst>
          </p:nvPr>
        </p:nvGraphicFramePr>
        <p:xfrm>
          <a:off x="2222267" y="1967141"/>
          <a:ext cx="7735416" cy="3242691"/>
        </p:xfrm>
        <a:graphic>
          <a:graphicData uri="http://schemas.openxmlformats.org/drawingml/2006/table">
            <a:tbl>
              <a:tblPr firstRow="1" firstCol="1" bandRow="1">
                <a:tableStyleId>{5C22544A-7EE6-4342-B048-85BDC9FD1C3A}</a:tableStyleId>
              </a:tblPr>
              <a:tblGrid>
                <a:gridCol w="1665767">
                  <a:extLst>
                    <a:ext uri="{9D8B030D-6E8A-4147-A177-3AD203B41FA5}">
                      <a16:colId xmlns:a16="http://schemas.microsoft.com/office/drawing/2014/main" val="1437292959"/>
                    </a:ext>
                  </a:extLst>
                </a:gridCol>
                <a:gridCol w="6069649">
                  <a:extLst>
                    <a:ext uri="{9D8B030D-6E8A-4147-A177-3AD203B41FA5}">
                      <a16:colId xmlns:a16="http://schemas.microsoft.com/office/drawing/2014/main" val="3625909650"/>
                    </a:ext>
                  </a:extLst>
                </a:gridCol>
              </a:tblGrid>
              <a:tr h="122605">
                <a:tc>
                  <a:txBody>
                    <a:bodyPr/>
                    <a:lstStyle/>
                    <a:p>
                      <a:pPr marL="0" marR="0" algn="ctr">
                        <a:lnSpc>
                          <a:spcPct val="107000"/>
                        </a:lnSpc>
                        <a:spcBef>
                          <a:spcPts val="0"/>
                        </a:spcBef>
                        <a:spcAft>
                          <a:spcPts val="0"/>
                        </a:spcAft>
                      </a:pPr>
                      <a:r>
                        <a:rPr lang="en-US" sz="1600" dirty="0">
                          <a:effectLst/>
                        </a:rPr>
                        <a:t>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gn="ctr">
                        <a:lnSpc>
                          <a:spcPct val="107000"/>
                        </a:lnSpc>
                        <a:spcBef>
                          <a:spcPts val="0"/>
                        </a:spcBef>
                        <a:spcAft>
                          <a:spcPts val="0"/>
                        </a:spcAft>
                      </a:pPr>
                      <a:r>
                        <a:rPr lang="en-US" sz="1600" dirty="0">
                          <a:effectLst/>
                        </a:rPr>
                        <a:t>Project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extLst>
                  <a:ext uri="{0D108BD9-81ED-4DB2-BD59-A6C34878D82A}">
                    <a16:rowId xmlns:a16="http://schemas.microsoft.com/office/drawing/2014/main" val="942217530"/>
                  </a:ext>
                </a:extLst>
              </a:tr>
              <a:tr h="245211">
                <a:tc>
                  <a:txBody>
                    <a:bodyPr/>
                    <a:lstStyle/>
                    <a:p>
                      <a:pPr marL="0" marR="0">
                        <a:lnSpc>
                          <a:spcPct val="107000"/>
                        </a:lnSpc>
                        <a:spcBef>
                          <a:spcPts val="0"/>
                        </a:spcBef>
                        <a:spcAft>
                          <a:spcPts val="0"/>
                        </a:spcAft>
                      </a:pPr>
                      <a:r>
                        <a:rPr lang="en-US" sz="1600" dirty="0">
                          <a:effectLst/>
                        </a:rPr>
                        <a:t>Kyle 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dirty="0">
                          <a:effectLst/>
                        </a:rPr>
                        <a:t>Protection against Reconnaissance and Scan Attacks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1419005036"/>
                  </a:ext>
                </a:extLst>
              </a:tr>
              <a:tr h="122605">
                <a:tc>
                  <a:txBody>
                    <a:bodyPr/>
                    <a:lstStyle/>
                    <a:p>
                      <a:pPr marL="0" marR="0">
                        <a:lnSpc>
                          <a:spcPct val="107000"/>
                        </a:lnSpc>
                        <a:spcBef>
                          <a:spcPts val="0"/>
                        </a:spcBef>
                        <a:spcAft>
                          <a:spcPts val="0"/>
                        </a:spcAft>
                      </a:pPr>
                      <a:r>
                        <a:rPr lang="en-US" sz="1600" dirty="0">
                          <a:effectLst/>
                        </a:rPr>
                        <a:t>Ryan 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dirty="0">
                          <a:effectLst/>
                        </a:rPr>
                        <a:t>IPsec VPN with Routers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1353363666"/>
                  </a:ext>
                </a:extLst>
              </a:tr>
              <a:tr h="122605">
                <a:tc>
                  <a:txBody>
                    <a:bodyPr/>
                    <a:lstStyle/>
                    <a:p>
                      <a:pPr marL="0" marR="0">
                        <a:lnSpc>
                          <a:spcPct val="107000"/>
                        </a:lnSpc>
                        <a:spcBef>
                          <a:spcPts val="0"/>
                        </a:spcBef>
                        <a:spcAft>
                          <a:spcPts val="0"/>
                        </a:spcAft>
                      </a:pPr>
                      <a:r>
                        <a:rPr lang="en-US" sz="1600" dirty="0">
                          <a:effectLst/>
                        </a:rPr>
                        <a:t>Nathan 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dirty="0">
                          <a:effectLst/>
                        </a:rPr>
                        <a:t>Site to site VPN with NGFWs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3398633190"/>
                  </a:ext>
                </a:extLst>
              </a:tr>
              <a:tr h="122605">
                <a:tc>
                  <a:txBody>
                    <a:bodyPr/>
                    <a:lstStyle/>
                    <a:p>
                      <a:pPr marL="0" marR="0">
                        <a:lnSpc>
                          <a:spcPct val="107000"/>
                        </a:lnSpc>
                        <a:spcBef>
                          <a:spcPts val="0"/>
                        </a:spcBef>
                        <a:spcAft>
                          <a:spcPts val="0"/>
                        </a:spcAft>
                      </a:pPr>
                      <a:r>
                        <a:rPr lang="en-US" sz="1600" dirty="0">
                          <a:effectLst/>
                        </a:rPr>
                        <a:t>Bryson 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a:effectLst/>
                        </a:rPr>
                        <a:t>External Dynamic List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2013432778"/>
                  </a:ext>
                </a:extLst>
              </a:tr>
              <a:tr h="122605">
                <a:tc>
                  <a:txBody>
                    <a:bodyPr/>
                    <a:lstStyle/>
                    <a:p>
                      <a:pPr marL="0" marR="0">
                        <a:lnSpc>
                          <a:spcPct val="107000"/>
                        </a:lnSpc>
                        <a:spcBef>
                          <a:spcPts val="0"/>
                        </a:spcBef>
                        <a:spcAft>
                          <a:spcPts val="0"/>
                        </a:spcAft>
                      </a:pPr>
                      <a:r>
                        <a:rPr lang="en-US" sz="1600" dirty="0">
                          <a:effectLst/>
                        </a:rPr>
                        <a:t>Ryan 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a:effectLst/>
                        </a:rPr>
                        <a:t>IPsec VPN with Next Generation Firewalls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4183296110"/>
                  </a:ext>
                </a:extLst>
              </a:tr>
              <a:tr h="122605">
                <a:tc>
                  <a:txBody>
                    <a:bodyPr/>
                    <a:lstStyle/>
                    <a:p>
                      <a:pPr marL="0" marR="0">
                        <a:lnSpc>
                          <a:spcPct val="107000"/>
                        </a:lnSpc>
                        <a:spcBef>
                          <a:spcPts val="0"/>
                        </a:spcBef>
                        <a:spcAft>
                          <a:spcPts val="0"/>
                        </a:spcAft>
                      </a:pPr>
                      <a:r>
                        <a:rPr lang="en-US" sz="1600" dirty="0">
                          <a:effectLst/>
                        </a:rPr>
                        <a:t>Brad 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dirty="0">
                          <a:effectLst/>
                        </a:rPr>
                        <a:t>Application 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1388130765"/>
                  </a:ext>
                </a:extLst>
              </a:tr>
              <a:tr h="122605">
                <a:tc>
                  <a:txBody>
                    <a:bodyPr/>
                    <a:lstStyle/>
                    <a:p>
                      <a:pPr marL="0" marR="0">
                        <a:lnSpc>
                          <a:spcPct val="107000"/>
                        </a:lnSpc>
                        <a:spcBef>
                          <a:spcPts val="0"/>
                        </a:spcBef>
                        <a:spcAft>
                          <a:spcPts val="0"/>
                        </a:spcAft>
                      </a:pPr>
                      <a:r>
                        <a:rPr lang="en-US" sz="1600" dirty="0">
                          <a:effectLst/>
                        </a:rPr>
                        <a:t>Zach 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dirty="0">
                          <a:effectLst/>
                        </a:rPr>
                        <a:t>External Dynamic List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1085159568"/>
                  </a:ext>
                </a:extLst>
              </a:tr>
              <a:tr h="122605">
                <a:tc>
                  <a:txBody>
                    <a:bodyPr/>
                    <a:lstStyle/>
                    <a:p>
                      <a:pPr marL="0" marR="0">
                        <a:lnSpc>
                          <a:spcPct val="107000"/>
                        </a:lnSpc>
                        <a:spcBef>
                          <a:spcPts val="0"/>
                        </a:spcBef>
                        <a:spcAft>
                          <a:spcPts val="0"/>
                        </a:spcAft>
                      </a:pPr>
                      <a:r>
                        <a:rPr lang="en-US" sz="1600" dirty="0">
                          <a:effectLst/>
                        </a:rPr>
                        <a:t>Nathan 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dirty="0">
                          <a:effectLst/>
                        </a:rPr>
                        <a:t>Geolocation and Geoblocking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1191404206"/>
                  </a:ext>
                </a:extLst>
              </a:tr>
              <a:tr h="122605">
                <a:tc>
                  <a:txBody>
                    <a:bodyPr/>
                    <a:lstStyle/>
                    <a:p>
                      <a:pPr marL="0" marR="0">
                        <a:lnSpc>
                          <a:spcPct val="107000"/>
                        </a:lnSpc>
                        <a:spcBef>
                          <a:spcPts val="0"/>
                        </a:spcBef>
                        <a:spcAft>
                          <a:spcPts val="0"/>
                        </a:spcAft>
                      </a:pPr>
                      <a:r>
                        <a:rPr lang="en-US" sz="1600" dirty="0">
                          <a:effectLst/>
                        </a:rPr>
                        <a:t>Ty 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dirty="0">
                          <a:effectLst/>
                        </a:rPr>
                        <a:t>Geolocation and Geoblocking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tc>
                <a:extLst>
                  <a:ext uri="{0D108BD9-81ED-4DB2-BD59-A6C34878D82A}">
                    <a16:rowId xmlns:a16="http://schemas.microsoft.com/office/drawing/2014/main" val="1140596263"/>
                  </a:ext>
                </a:extLst>
              </a:tr>
              <a:tr h="122605">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Gabriella P</a:t>
                      </a:r>
                    </a:p>
                  </a:txBody>
                  <a:tcPr marL="45660" marR="45660" marT="0" marB="0" anchor="b">
                    <a:solidFill>
                      <a:schemeClr val="accent2"/>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Access-control List in a Data Plane Switch</a:t>
                      </a:r>
                    </a:p>
                  </a:txBody>
                  <a:tcPr marL="45660" marR="45660" marT="0" marB="0" anchor="b"/>
                </a:tc>
                <a:extLst>
                  <a:ext uri="{0D108BD9-81ED-4DB2-BD59-A6C34878D82A}">
                    <a16:rowId xmlns:a16="http://schemas.microsoft.com/office/drawing/2014/main" val="999918033"/>
                  </a:ext>
                </a:extLst>
              </a:tr>
              <a:tr h="122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Calibri" panose="020F0502020204030204" pitchFamily="34" charset="0"/>
                        </a:rPr>
                        <a:t>Avery S</a:t>
                      </a:r>
                    </a:p>
                  </a:txBody>
                  <a:tcPr marL="6350" marR="6350" marT="6350" marB="0" anchor="b">
                    <a:solidFill>
                      <a:schemeClr val="accent2"/>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Access-control List in a Data Plane Switch</a:t>
                      </a:r>
                    </a:p>
                  </a:txBody>
                  <a:tcPr marL="45660" marR="45660" marT="0" marB="0" anchor="b"/>
                </a:tc>
                <a:extLst>
                  <a:ext uri="{0D108BD9-81ED-4DB2-BD59-A6C34878D82A}">
                    <a16:rowId xmlns:a16="http://schemas.microsoft.com/office/drawing/2014/main" val="1577246742"/>
                  </a:ext>
                </a:extLst>
              </a:tr>
              <a:tr h="122605">
                <a:tc>
                  <a:txBody>
                    <a:bodyPr/>
                    <a:lstStyle/>
                    <a:p>
                      <a:pPr algn="l" fontAlgn="b"/>
                      <a:r>
                        <a:rPr lang="en-US" sz="1600" b="1" i="0" u="none" strike="noStrike" dirty="0">
                          <a:solidFill>
                            <a:schemeClr val="bg1"/>
                          </a:solidFill>
                          <a:effectLst/>
                          <a:latin typeface="Calibri" panose="020F0502020204030204" pitchFamily="34" charset="0"/>
                        </a:rPr>
                        <a:t>Dillon Barnhardt</a:t>
                      </a:r>
                    </a:p>
                  </a:txBody>
                  <a:tcPr marL="6350" marR="6350" marT="6350" marB="0" anchor="b">
                    <a:solidFill>
                      <a:schemeClr val="accent2"/>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Hardening Routing Protocols</a:t>
                      </a:r>
                    </a:p>
                  </a:txBody>
                  <a:tcPr marL="45660" marR="45660" marT="0" marB="0" anchor="b"/>
                </a:tc>
                <a:extLst>
                  <a:ext uri="{0D108BD9-81ED-4DB2-BD59-A6C34878D82A}">
                    <a16:rowId xmlns:a16="http://schemas.microsoft.com/office/drawing/2014/main" val="1652767503"/>
                  </a:ext>
                </a:extLst>
              </a:tr>
            </a:tbl>
          </a:graphicData>
        </a:graphic>
      </p:graphicFrame>
      <p:pic>
        <p:nvPicPr>
          <p:cNvPr id="8" name="Picture 7">
            <a:extLst>
              <a:ext uri="{FF2B5EF4-FFF2-40B4-BE49-F238E27FC236}">
                <a16:creationId xmlns:a16="http://schemas.microsoft.com/office/drawing/2014/main" id="{8EDB4BF8-0AFD-459A-8433-90572C343BF4}"/>
              </a:ext>
            </a:extLst>
          </p:cNvPr>
          <p:cNvPicPr>
            <a:picLocks noChangeAspect="1"/>
          </p:cNvPicPr>
          <p:nvPr/>
        </p:nvPicPr>
        <p:blipFill>
          <a:blip r:embed="rId3"/>
          <a:stretch>
            <a:fillRect/>
          </a:stretch>
        </p:blipFill>
        <p:spPr>
          <a:xfrm>
            <a:off x="55659" y="6512991"/>
            <a:ext cx="1591056" cy="235319"/>
          </a:xfrm>
          <a:prstGeom prst="rect">
            <a:avLst/>
          </a:prstGeom>
        </p:spPr>
      </p:pic>
      <p:sp>
        <p:nvSpPr>
          <p:cNvPr id="10" name="TextBox 9">
            <a:extLst>
              <a:ext uri="{FF2B5EF4-FFF2-40B4-BE49-F238E27FC236}">
                <a16:creationId xmlns:a16="http://schemas.microsoft.com/office/drawing/2014/main" id="{49563138-A62B-45C5-A137-E446AF857447}"/>
              </a:ext>
            </a:extLst>
          </p:cNvPr>
          <p:cNvSpPr txBox="1"/>
          <p:nvPr/>
        </p:nvSpPr>
        <p:spPr>
          <a:xfrm>
            <a:off x="1165948" y="1440469"/>
            <a:ext cx="10297046" cy="323165"/>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Participants include ROTC cadets (Navy, Army, Air Force), Veterans, and students from CS, IT, IS, Cyber Intelligence</a:t>
            </a:r>
          </a:p>
        </p:txBody>
      </p:sp>
    </p:spTree>
    <p:extLst>
      <p:ext uri="{BB962C8B-B14F-4D97-AF65-F5344CB8AC3E}">
        <p14:creationId xmlns:p14="http://schemas.microsoft.com/office/powerpoint/2010/main" val="296335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a:xfrm>
            <a:off x="597550" y="1"/>
            <a:ext cx="3325864" cy="888999"/>
          </a:xfrm>
        </p:spPr>
        <p:txBody>
          <a:bodyPr/>
          <a:lstStyle/>
          <a:p>
            <a:r>
              <a:rPr lang="en-US" dirty="0"/>
              <a:t>Project Goals</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lstStyle/>
          <a:p>
            <a:pPr marL="457200" indent="-457200">
              <a:buClr>
                <a:schemeClr val="accent2"/>
              </a:buClr>
              <a:buFont typeface="+mj-lt"/>
              <a:buAutoNum type="arabicPeriod" startAt="2"/>
            </a:pPr>
            <a:r>
              <a:rPr lang="en-US" dirty="0"/>
              <a:t>Establish an undergraduate research program in cybersecurity</a:t>
            </a:r>
          </a:p>
          <a:p>
            <a:pPr marL="292100" indent="-292100">
              <a:buFont typeface="Arial" panose="020B0604020202020204" pitchFamily="34" charset="0"/>
              <a:buChar char="•"/>
            </a:pPr>
            <a:endParaRPr lang="en-US" dirty="0"/>
          </a:p>
          <a:p>
            <a:pPr marL="292100" indent="-292100">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9914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9</a:t>
            </a:fld>
            <a:endParaRPr lang="en-US" dirty="0"/>
          </a:p>
        </p:txBody>
      </p:sp>
      <p:graphicFrame>
        <p:nvGraphicFramePr>
          <p:cNvPr id="7" name="Table 6">
            <a:extLst>
              <a:ext uri="{FF2B5EF4-FFF2-40B4-BE49-F238E27FC236}">
                <a16:creationId xmlns:a16="http://schemas.microsoft.com/office/drawing/2014/main" id="{DF8CA31A-F0B8-4E2F-BC98-313A3EE727FC}"/>
              </a:ext>
            </a:extLst>
          </p:cNvPr>
          <p:cNvGraphicFramePr>
            <a:graphicFrameLocks noGrp="1"/>
          </p:cNvGraphicFramePr>
          <p:nvPr>
            <p:extLst>
              <p:ext uri="{D42A27DB-BD31-4B8C-83A1-F6EECF244321}">
                <p14:modId xmlns:p14="http://schemas.microsoft.com/office/powerpoint/2010/main" val="3917124261"/>
              </p:ext>
            </p:extLst>
          </p:nvPr>
        </p:nvGraphicFramePr>
        <p:xfrm>
          <a:off x="2222267" y="1989238"/>
          <a:ext cx="7735416" cy="2498344"/>
        </p:xfrm>
        <a:graphic>
          <a:graphicData uri="http://schemas.openxmlformats.org/drawingml/2006/table">
            <a:tbl>
              <a:tblPr firstRow="1" firstCol="1" bandRow="1">
                <a:tableStyleId>{5C22544A-7EE6-4342-B048-85BDC9FD1C3A}</a:tableStyleId>
              </a:tblPr>
              <a:tblGrid>
                <a:gridCol w="1665767">
                  <a:extLst>
                    <a:ext uri="{9D8B030D-6E8A-4147-A177-3AD203B41FA5}">
                      <a16:colId xmlns:a16="http://schemas.microsoft.com/office/drawing/2014/main" val="1437292959"/>
                    </a:ext>
                  </a:extLst>
                </a:gridCol>
                <a:gridCol w="6069649">
                  <a:extLst>
                    <a:ext uri="{9D8B030D-6E8A-4147-A177-3AD203B41FA5}">
                      <a16:colId xmlns:a16="http://schemas.microsoft.com/office/drawing/2014/main" val="3625909650"/>
                    </a:ext>
                  </a:extLst>
                </a:gridCol>
              </a:tblGrid>
              <a:tr h="122605">
                <a:tc>
                  <a:txBody>
                    <a:bodyPr/>
                    <a:lstStyle/>
                    <a:p>
                      <a:pPr marL="0" marR="0" algn="ctr">
                        <a:lnSpc>
                          <a:spcPct val="107000"/>
                        </a:lnSpc>
                        <a:spcBef>
                          <a:spcPts val="0"/>
                        </a:spcBef>
                        <a:spcAft>
                          <a:spcPts val="0"/>
                        </a:spcAft>
                      </a:pPr>
                      <a:r>
                        <a:rPr lang="en-US" sz="1600" dirty="0">
                          <a:effectLst/>
                        </a:rPr>
                        <a:t>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gn="ctr">
                        <a:lnSpc>
                          <a:spcPct val="107000"/>
                        </a:lnSpc>
                        <a:spcBef>
                          <a:spcPts val="0"/>
                        </a:spcBef>
                        <a:spcAft>
                          <a:spcPts val="0"/>
                        </a:spcAft>
                      </a:pPr>
                      <a:r>
                        <a:rPr lang="en-US" sz="1600" dirty="0">
                          <a:effectLst/>
                        </a:rPr>
                        <a:t>Project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extLst>
                  <a:ext uri="{0D108BD9-81ED-4DB2-BD59-A6C34878D82A}">
                    <a16:rowId xmlns:a16="http://schemas.microsoft.com/office/drawing/2014/main" val="942217530"/>
                  </a:ext>
                </a:extLst>
              </a:tr>
              <a:tr h="245211">
                <a:tc>
                  <a:txBody>
                    <a:bodyPr/>
                    <a:lstStyle/>
                    <a:p>
                      <a:pPr marL="0" marR="0">
                        <a:lnSpc>
                          <a:spcPct val="107000"/>
                        </a:lnSpc>
                        <a:spcBef>
                          <a:spcPts val="0"/>
                        </a:spcBef>
                        <a:spcAft>
                          <a:spcPts val="0"/>
                        </a:spcAft>
                      </a:pPr>
                      <a:r>
                        <a:rPr lang="en-US" sz="1600" dirty="0">
                          <a:effectLst/>
                        </a:rPr>
                        <a:t>Samuel 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Hardening Routing Protocols</a:t>
                      </a:r>
                    </a:p>
                  </a:txBody>
                  <a:tcPr marL="45660" marR="45660" marT="0" marB="0" anchor="b"/>
                </a:tc>
                <a:extLst>
                  <a:ext uri="{0D108BD9-81ED-4DB2-BD59-A6C34878D82A}">
                    <a16:rowId xmlns:a16="http://schemas.microsoft.com/office/drawing/2014/main" val="1419005036"/>
                  </a:ext>
                </a:extLst>
              </a:tr>
              <a:tr h="122605">
                <a:tc>
                  <a:txBody>
                    <a:bodyPr/>
                    <a:lstStyle/>
                    <a:p>
                      <a:pPr marL="0" marR="0">
                        <a:lnSpc>
                          <a:spcPct val="107000"/>
                        </a:lnSpc>
                        <a:spcBef>
                          <a:spcPts val="0"/>
                        </a:spcBef>
                        <a:spcAft>
                          <a:spcPts val="0"/>
                        </a:spcAft>
                      </a:pPr>
                      <a:r>
                        <a:rPr lang="en-US" sz="1600" dirty="0">
                          <a:effectLst/>
                        </a:rPr>
                        <a:t>Talha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b">
                    <a:solidFill>
                      <a:schemeClr val="accent2"/>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Implementing VPN with Next-generation Firewalls</a:t>
                      </a:r>
                    </a:p>
                  </a:txBody>
                  <a:tcPr marL="45660" marR="45660" marT="0" marB="0" anchor="b"/>
                </a:tc>
                <a:extLst>
                  <a:ext uri="{0D108BD9-81ED-4DB2-BD59-A6C34878D82A}">
                    <a16:rowId xmlns:a16="http://schemas.microsoft.com/office/drawing/2014/main" val="1353363666"/>
                  </a:ext>
                </a:extLst>
              </a:tr>
              <a:tr h="122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Calibri" panose="020F0502020204030204" pitchFamily="34" charset="0"/>
                        </a:rPr>
                        <a:t>Mark-Anthony B</a:t>
                      </a:r>
                    </a:p>
                  </a:txBody>
                  <a:tcPr marL="6350" marR="6350" marT="6350" marB="0" anchor="b">
                    <a:solidFill>
                      <a:schemeClr val="accent2"/>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Implementing VPN with Next-generation Firewalls</a:t>
                      </a:r>
                    </a:p>
                  </a:txBody>
                  <a:tcPr marL="45660" marR="45660" marT="0" marB="0" anchor="b"/>
                </a:tc>
                <a:extLst>
                  <a:ext uri="{0D108BD9-81ED-4DB2-BD59-A6C34878D82A}">
                    <a16:rowId xmlns:a16="http://schemas.microsoft.com/office/drawing/2014/main" val="3398633190"/>
                  </a:ext>
                </a:extLst>
              </a:tr>
              <a:tr h="122605">
                <a:tc>
                  <a:txBody>
                    <a:bodyPr/>
                    <a:lstStyle/>
                    <a:p>
                      <a:pPr algn="l" fontAlgn="b"/>
                      <a:r>
                        <a:rPr lang="en-US" sz="1600" b="1" i="0" u="none" strike="noStrike" dirty="0">
                          <a:solidFill>
                            <a:schemeClr val="bg1"/>
                          </a:solidFill>
                          <a:effectLst/>
                          <a:latin typeface="Calibri" panose="020F0502020204030204" pitchFamily="34" charset="0"/>
                        </a:rPr>
                        <a:t>Andrew C</a:t>
                      </a:r>
                    </a:p>
                  </a:txBody>
                  <a:tcPr marL="6350" marR="6350" marT="6350" marB="0" anchor="b">
                    <a:solidFill>
                      <a:schemeClr val="accent2"/>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Preventing DoS and DDoS Attacks</a:t>
                      </a:r>
                    </a:p>
                  </a:txBody>
                  <a:tcPr marL="45660" marR="45660" marT="0" marB="0" anchor="b"/>
                </a:tc>
                <a:extLst>
                  <a:ext uri="{0D108BD9-81ED-4DB2-BD59-A6C34878D82A}">
                    <a16:rowId xmlns:a16="http://schemas.microsoft.com/office/drawing/2014/main" val="2013432778"/>
                  </a:ext>
                </a:extLst>
              </a:tr>
              <a:tr h="122605">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Sam K</a:t>
                      </a:r>
                    </a:p>
                  </a:txBody>
                  <a:tcPr marL="45660" marR="45660" marT="0" marB="0" anchor="b">
                    <a:solidFill>
                      <a:schemeClr val="accent2"/>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NAT in a P4 Programmable Data Plane Switch</a:t>
                      </a:r>
                    </a:p>
                  </a:txBody>
                  <a:tcPr marL="45660" marR="45660" marT="0" marB="0" anchor="b"/>
                </a:tc>
                <a:extLst>
                  <a:ext uri="{0D108BD9-81ED-4DB2-BD59-A6C34878D82A}">
                    <a16:rowId xmlns:a16="http://schemas.microsoft.com/office/drawing/2014/main" val="4183296110"/>
                  </a:ext>
                </a:extLst>
              </a:tr>
              <a:tr h="122605">
                <a:tc>
                  <a:txBody>
                    <a:bodyPr/>
                    <a:lstStyle/>
                    <a:p>
                      <a:pPr algn="l" fontAlgn="b"/>
                      <a:r>
                        <a:rPr lang="en-US" sz="1600" b="1" i="0" u="none" strike="noStrike" dirty="0">
                          <a:solidFill>
                            <a:schemeClr val="bg1"/>
                          </a:solidFill>
                          <a:effectLst/>
                          <a:latin typeface="Calibri" panose="020F0502020204030204" pitchFamily="34" charset="0"/>
                        </a:rPr>
                        <a:t>Timothy D</a:t>
                      </a:r>
                    </a:p>
                  </a:txBody>
                  <a:tcPr marL="6350" marR="6350" marT="6350" marB="0" anchor="b">
                    <a:solidFill>
                      <a:schemeClr val="accent2"/>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Preventing DoS and DDoS Attacks</a:t>
                      </a:r>
                    </a:p>
                  </a:txBody>
                  <a:tcPr marL="45660" marR="45660" marT="0" marB="0" anchor="b"/>
                </a:tc>
                <a:extLst>
                  <a:ext uri="{0D108BD9-81ED-4DB2-BD59-A6C34878D82A}">
                    <a16:rowId xmlns:a16="http://schemas.microsoft.com/office/drawing/2014/main" val="1388130765"/>
                  </a:ext>
                </a:extLst>
              </a:tr>
              <a:tr h="1226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Calibri" panose="020F0502020204030204" pitchFamily="34" charset="0"/>
                        </a:rPr>
                        <a:t>Cameron M</a:t>
                      </a:r>
                    </a:p>
                  </a:txBody>
                  <a:tcPr marL="6350" marR="6350" marT="6350" marB="0" anchor="b">
                    <a:solidFill>
                      <a:schemeClr val="accent2"/>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NAT in a P4 Programmable Data Plane Switch</a:t>
                      </a:r>
                    </a:p>
                  </a:txBody>
                  <a:tcPr marL="45660" marR="45660" marT="0" marB="0" anchor="b"/>
                </a:tc>
                <a:extLst>
                  <a:ext uri="{0D108BD9-81ED-4DB2-BD59-A6C34878D82A}">
                    <a16:rowId xmlns:a16="http://schemas.microsoft.com/office/drawing/2014/main" val="1085159568"/>
                  </a:ext>
                </a:extLst>
              </a:tr>
              <a:tr h="122605">
                <a:tc>
                  <a:txBody>
                    <a:bodyPr/>
                    <a:lstStyle/>
                    <a:p>
                      <a:pPr algn="l" fontAlgn="b"/>
                      <a:r>
                        <a:rPr lang="en-US" sz="1600" b="1" i="0" u="none" strike="noStrike" dirty="0">
                          <a:solidFill>
                            <a:schemeClr val="bg1"/>
                          </a:solidFill>
                          <a:effectLst/>
                          <a:latin typeface="Calibri" panose="020F0502020204030204" pitchFamily="34" charset="0"/>
                        </a:rPr>
                        <a:t>Tucker B </a:t>
                      </a:r>
                    </a:p>
                  </a:txBody>
                  <a:tcPr marL="6350" marR="6350" marT="6350" marB="0" anchor="b">
                    <a:solidFill>
                      <a:schemeClr val="accent2"/>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Preventing Brute-force attacks using Custom Signatures </a:t>
                      </a:r>
                    </a:p>
                  </a:txBody>
                  <a:tcPr marL="45660" marR="45660" marT="0" marB="0" anchor="b"/>
                </a:tc>
                <a:extLst>
                  <a:ext uri="{0D108BD9-81ED-4DB2-BD59-A6C34878D82A}">
                    <a16:rowId xmlns:a16="http://schemas.microsoft.com/office/drawing/2014/main" val="1191404206"/>
                  </a:ext>
                </a:extLst>
              </a:tr>
              <a:tr h="122605">
                <a:tc>
                  <a:txBody>
                    <a:bodyPr/>
                    <a:lstStyle/>
                    <a:p>
                      <a:pPr algn="l" fontAlgn="b"/>
                      <a:r>
                        <a:rPr lang="en-US" sz="1600" b="1" i="0" u="none" strike="noStrike" dirty="0">
                          <a:solidFill>
                            <a:schemeClr val="bg1"/>
                          </a:solidFill>
                          <a:effectLst/>
                          <a:latin typeface="Calibri" panose="020F0502020204030204" pitchFamily="34" charset="0"/>
                        </a:rPr>
                        <a:t>David Williams</a:t>
                      </a:r>
                    </a:p>
                  </a:txBody>
                  <a:tcPr marL="6350" marR="6350" marT="6350" marB="0" anchor="b">
                    <a:solidFill>
                      <a:schemeClr val="accent2"/>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Preventing Brute-force attacks using Custom Signatures </a:t>
                      </a:r>
                    </a:p>
                  </a:txBody>
                  <a:tcPr marL="45660" marR="45660" marT="0" marB="0" anchor="b"/>
                </a:tc>
                <a:extLst>
                  <a:ext uri="{0D108BD9-81ED-4DB2-BD59-A6C34878D82A}">
                    <a16:rowId xmlns:a16="http://schemas.microsoft.com/office/drawing/2014/main" val="1140596263"/>
                  </a:ext>
                </a:extLst>
              </a:tr>
            </a:tbl>
          </a:graphicData>
        </a:graphic>
      </p:graphicFrame>
      <p:pic>
        <p:nvPicPr>
          <p:cNvPr id="8" name="Picture 7">
            <a:extLst>
              <a:ext uri="{FF2B5EF4-FFF2-40B4-BE49-F238E27FC236}">
                <a16:creationId xmlns:a16="http://schemas.microsoft.com/office/drawing/2014/main" id="{5B2C3728-030E-40E9-937C-2B75550D72E4}"/>
              </a:ext>
            </a:extLst>
          </p:cNvPr>
          <p:cNvPicPr>
            <a:picLocks noChangeAspect="1"/>
          </p:cNvPicPr>
          <p:nvPr/>
        </p:nvPicPr>
        <p:blipFill>
          <a:blip r:embed="rId3"/>
          <a:stretch>
            <a:fillRect/>
          </a:stretch>
        </p:blipFill>
        <p:spPr>
          <a:xfrm>
            <a:off x="55659" y="6512991"/>
            <a:ext cx="1591056" cy="235319"/>
          </a:xfrm>
          <a:prstGeom prst="rect">
            <a:avLst/>
          </a:prstGeom>
        </p:spPr>
      </p:pic>
      <p:sp>
        <p:nvSpPr>
          <p:cNvPr id="10" name="TextBox 9">
            <a:extLst>
              <a:ext uri="{FF2B5EF4-FFF2-40B4-BE49-F238E27FC236}">
                <a16:creationId xmlns:a16="http://schemas.microsoft.com/office/drawing/2014/main" id="{9E26E85A-0779-409E-9B1A-B40EA2DB6D12}"/>
              </a:ext>
            </a:extLst>
          </p:cNvPr>
          <p:cNvSpPr txBox="1"/>
          <p:nvPr/>
        </p:nvSpPr>
        <p:spPr>
          <a:xfrm>
            <a:off x="1165948" y="1440469"/>
            <a:ext cx="10297046" cy="323165"/>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Participants include ROTC cadets (Navy, Army, Air Force), Veterans, and students from CS, IT, IS, Cyber Intelligence</a:t>
            </a:r>
          </a:p>
        </p:txBody>
      </p:sp>
    </p:spTree>
    <p:extLst>
      <p:ext uri="{BB962C8B-B14F-4D97-AF65-F5344CB8AC3E}">
        <p14:creationId xmlns:p14="http://schemas.microsoft.com/office/powerpoint/2010/main" val="2936913707"/>
      </p:ext>
    </p:extLst>
  </p:cSld>
  <p:clrMapOvr>
    <a:masterClrMapping/>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10444</TotalTime>
  <Words>1816</Words>
  <Application>Microsoft Office PowerPoint</Application>
  <PresentationFormat>Widescreen</PresentationFormat>
  <Paragraphs>334</Paragraphs>
  <Slides>23</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-apple-system</vt:lpstr>
      <vt:lpstr>Arial</vt:lpstr>
      <vt:lpstr>Berlingske Sans</vt:lpstr>
      <vt:lpstr>Calibri</vt:lpstr>
      <vt:lpstr>Calibri Light</vt:lpstr>
      <vt:lpstr>Cambria</vt:lpstr>
      <vt:lpstr>Roboto</vt:lpstr>
      <vt:lpstr>Times New Roman</vt:lpstr>
      <vt:lpstr>Wingdings</vt:lpstr>
      <vt:lpstr>Wingdings 2</vt:lpstr>
      <vt:lpstr>Retrospect</vt:lpstr>
      <vt:lpstr>PowerPoint Presentation</vt:lpstr>
      <vt:lpstr>FOA Scope</vt:lpstr>
      <vt:lpstr>USC Team</vt:lpstr>
      <vt:lpstr>Project Goals</vt:lpstr>
      <vt:lpstr>Project Goals</vt:lpstr>
      <vt:lpstr>Project Goals</vt:lpstr>
      <vt:lpstr>Project Goals</vt:lpstr>
      <vt:lpstr>Project Goals</vt:lpstr>
      <vt:lpstr>Project Goals</vt:lpstr>
      <vt:lpstr>Project Goals</vt:lpstr>
      <vt:lpstr>Project Goals</vt:lpstr>
      <vt:lpstr>Project Goals</vt:lpstr>
      <vt:lpstr>Project Goals</vt:lpstr>
      <vt:lpstr>Project Goals</vt:lpstr>
      <vt:lpstr>Project Goals</vt:lpstr>
      <vt:lpstr>Project Goals</vt:lpstr>
      <vt:lpstr>Project Goals</vt:lpstr>
      <vt:lpstr>Project Goals</vt:lpstr>
      <vt:lpstr>Project Goals</vt:lpstr>
      <vt:lpstr>Project Goals</vt:lpstr>
      <vt:lpstr>Project Goals</vt:lpstr>
      <vt:lpstr>Project Goals</vt:lpstr>
      <vt:lpstr>Next Steps - FOA N00014-22-S-F003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Crichigno Benitez, Jorge</cp:lastModifiedBy>
  <cp:revision>69</cp:revision>
  <dcterms:created xsi:type="dcterms:W3CDTF">2020-04-03T21:33:21Z</dcterms:created>
  <dcterms:modified xsi:type="dcterms:W3CDTF">2022-02-07T15:07:41Z</dcterms:modified>
</cp:coreProperties>
</file>