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70" r:id="rId2"/>
  </p:sldMasterIdLst>
  <p:notesMasterIdLst>
    <p:notesMasterId r:id="rId29"/>
  </p:notesMasterIdLst>
  <p:sldIdLst>
    <p:sldId id="1219" r:id="rId3"/>
    <p:sldId id="353" r:id="rId4"/>
    <p:sldId id="367" r:id="rId5"/>
    <p:sldId id="366" r:id="rId6"/>
    <p:sldId id="1195" r:id="rId7"/>
    <p:sldId id="2058" r:id="rId8"/>
    <p:sldId id="2060" r:id="rId9"/>
    <p:sldId id="2061" r:id="rId10"/>
    <p:sldId id="1220" r:id="rId11"/>
    <p:sldId id="2064" r:id="rId12"/>
    <p:sldId id="1221" r:id="rId13"/>
    <p:sldId id="2062" r:id="rId14"/>
    <p:sldId id="389" r:id="rId15"/>
    <p:sldId id="2044" r:id="rId16"/>
    <p:sldId id="1218" r:id="rId17"/>
    <p:sldId id="2065" r:id="rId18"/>
    <p:sldId id="2066" r:id="rId19"/>
    <p:sldId id="2063" r:id="rId20"/>
    <p:sldId id="2068" r:id="rId21"/>
    <p:sldId id="2070" r:id="rId22"/>
    <p:sldId id="2071" r:id="rId23"/>
    <p:sldId id="2072" r:id="rId24"/>
    <p:sldId id="2073" r:id="rId25"/>
    <p:sldId id="2057" r:id="rId26"/>
    <p:sldId id="2059" r:id="rId27"/>
    <p:sldId id="39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jPw8QyrTnIbupgNR47iYY4ctbe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E2A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2DA2F-07C6-46C8-8542-F67C82E63FEC}" v="15" dt="2023-02-10T16:45:49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5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3" Type="http://customschemas.google.com/relationships/presentationmetadata" Target="metadata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56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3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16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30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9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82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91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64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65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622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748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79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A7EA5-CD47-3F4B-9BAF-50ACD632C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157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3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62" y="1"/>
            <a:ext cx="8238638" cy="666749"/>
          </a:xfrm>
        </p:spPr>
        <p:txBody>
          <a:bodyPr>
            <a:normAutofit/>
          </a:bodyPr>
          <a:lstStyle>
            <a:lvl1pPr algn="l">
              <a:defRPr sz="28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9979" y="1076546"/>
            <a:ext cx="7918598" cy="24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162" y="771526"/>
            <a:ext cx="8238638" cy="360044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150"/>
              </a:spcAft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150"/>
              </a:spcAft>
              <a:defRPr/>
            </a:lvl3pPr>
            <a:lvl4pPr algn="just">
              <a:spcAft>
                <a:spcPts val="15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150"/>
              </a:spcAft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619" y="4844838"/>
            <a:ext cx="2161309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63" y="4844838"/>
            <a:ext cx="984019" cy="273844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7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FE04-8EBD-FF4D-B1A7-069A4DCC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AD0E1-2551-A247-84FF-FB5F35791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CDE3E-CF5B-CB48-82C4-DE770E66C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B4C05-F19D-F249-9838-3895AA67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0582F-FE32-6248-9A6E-3A34D218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52802-72F0-0341-9F36-9DD2D975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4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0E14-A71D-9D40-90A7-165FD0B0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A82FE-A115-C44D-9F19-364345FDB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CB0BA-6553-014F-9440-46C7CDC4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670CF-8FB5-7F47-A34D-7D9419E1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3C986-E4BE-7E40-908C-98F7214D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9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B157C-24C3-2745-AE3D-C1A6D53E3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2D59B-B5F9-0645-A118-2312B7CE7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98FA5-321B-AF4A-A8D7-B5DC2BEF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DDCAF-997C-1646-A619-E5D0E19A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822E1-95DD-F345-A02C-DEA9938A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0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wir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039D1-3C58-4AB4-8838-F7A185494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D33A63-4BCF-42CF-800C-84EA4235C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" panose="020B0604020203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B81869B-2A58-45A4-88C0-68679F994C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5614" y="4914634"/>
            <a:ext cx="2069311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Intel Confidential – Presented Under NDA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7D414E10-CC3D-4525-B98B-61C302246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308849"/>
            <a:ext cx="8229600" cy="419177"/>
          </a:xfr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+mj-lt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837653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400"/>
            <a:ext cx="8686800" cy="47982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24800" y="4926807"/>
            <a:ext cx="1066800" cy="159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702C-BA5F-8D4B-B23D-DEB8E47CE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1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8388-23E1-2440-BB5C-049C649F9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C2C27-54EB-A342-8800-55CC2EE6B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D2EA5-2A8A-5549-8FB8-90BA5A9B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8EFCB-98A3-084A-9E2E-6B50A1C8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175A5-540B-344B-B7D6-F31365B2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6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2E81-4ECC-1847-A504-EE6CA401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3101A-3DA5-7847-8389-EB7CA56FF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63197-0568-CF48-9D6A-4C13447D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916E5-D150-C34F-B327-BC6382F2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70F47-4131-4C49-858C-FBEFE45C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7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9F43-6455-264E-8D65-639BB202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EEC1E-544C-D446-AD7D-E4E77F84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BD177-DD9A-2942-8851-36008DDC7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C17EB-5C70-0642-91B2-E1AAE726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3BA2D-B110-364A-9D0C-34ED040A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4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DF52-1C4E-754E-9A08-B23A7E57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80CA-4354-3443-8998-5ACB333D8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6077E-6A0D-8C4E-A33C-641CBA2BC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143CC-11A4-C54C-A730-30C9135C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160B3-5953-4341-9172-1691A118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4FB09-6E4C-9345-A3BC-3825967A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5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AA52-ABFC-BA42-AE6B-2DAE1FA0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4F62-8676-114C-87D7-BA9948A61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FD011-A339-3D45-AE53-60E93456A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2EC8D-F384-DE42-B6BC-1686CDC15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2A680-A100-E34D-9DFD-12E24F969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18C5E1-7EB4-2D49-BA63-AA457C36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EFA34-E53A-8544-B16D-1F230974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E2BBB-0AB9-A245-A03A-3583303B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6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094B-A9F2-F644-B961-C5AAF7C8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2ADFC-48DA-AC4C-BC6C-DC29A140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BC437-EFE1-C541-A3ED-4040505E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B89CA-6B27-3248-86AF-CDCB0DCA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3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7ECFD-0A2D-8F41-BF25-8B2D6DB2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5E9B1-28FE-834D-9C81-059BDA3A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78616-4C64-8846-99B8-624A70A7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5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AC0F-7F49-0E4F-A2DE-AA39673E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BFF01-E6BC-DE44-9C1C-0BC6212C4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3DE95-4942-0A41-94B2-6940BBFBF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0129F-5557-7642-87D1-2225A8DF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EDDEB-FC66-5C4D-9CE8-3F5F94C8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43F7C-03FA-2F41-8B2C-1EF0800C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327" y="4844839"/>
            <a:ext cx="21959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none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0655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822960" y="1303384"/>
            <a:ext cx="75474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51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CC9BB-F5B2-2246-8876-717E4CE8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6FDF8-A409-5A48-98FD-46DEB6DC5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0EAF3-8756-F443-8BA7-952C3EBB2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A4DB-3B7B-5E4C-92C6-EF6A0E7A4799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C4F68-5556-5B4B-B093-EAC36DD28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E6ED-CD23-784F-A89C-73289897A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1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ntoproject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isfabric.ne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hyperlink" Target="https://tinyurl.com/2p978tm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2p978tm9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inyurl.com/2p978tm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inyurl.com/2p978tm9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143000" y="527539"/>
            <a:ext cx="6885363" cy="35433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Network Security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Research at the University of South Carolina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Jorge Crichigno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College of Engineering and Computing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University of South Carolina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http://ce.sc.edu/cyberinfra/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VICEROY Workshop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Friday February 10,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Online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702" y="434211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4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452787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P4</a:t>
            </a:r>
            <a:r>
              <a:rPr kumimoji="0" lang="en-US" sz="165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programmable switches permit a programmer to program the data plane 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Define and parse new protocols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Customize packet processing functions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Measure events occurring in the data plane with </a:t>
            </a:r>
          </a:p>
          <a:p>
            <a:pPr marL="219456" marR="0" lvl="1" indent="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None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high precision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Offload applications to the data plane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DEB25482-B559-2334-90C9-86A5B5178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343" y="4021320"/>
            <a:ext cx="14077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100" dirty="0"/>
              <a:t>Programmable chip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901A7-4ADB-3799-5D22-1631C0E8D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37" y="2005696"/>
            <a:ext cx="3456539" cy="193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98240EFD-C3E3-2D80-5E67-4523775A8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884" y="4078588"/>
            <a:ext cx="7024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100" dirty="0"/>
              <a:t>P4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9059AB-1DB2-CD3A-0363-42A72B31F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902" y="2768797"/>
            <a:ext cx="1540640" cy="12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0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452787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P4</a:t>
            </a:r>
            <a:r>
              <a:rPr kumimoji="0" lang="en-US" sz="165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programmable switches permit a programmer to program the data plane 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Define and parse new protocols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Customize packet processing functions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Measure events occurring in the data plane with </a:t>
            </a:r>
          </a:p>
          <a:p>
            <a:pPr marL="219456" marR="0" lvl="1" indent="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None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high precision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Offload applications to the data plane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If the P4 program compiles, it runs on the </a:t>
            </a:r>
          </a:p>
          <a:p>
            <a:pPr marL="219456" lvl="1" indent="0">
              <a:buClr>
                <a:schemeClr val="accent2"/>
              </a:buClr>
              <a:buNone/>
              <a:defRPr/>
            </a:pPr>
            <a:r>
              <a:rPr lang="en-US" sz="1400" b="1" dirty="0"/>
              <a:t>   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chip at line rate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B27137-D0AA-497D-9760-FD51A5985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381" y="1323975"/>
            <a:ext cx="3501810" cy="24168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F81F34-93EC-4CED-8AC2-0CD09B8EEEEB}"/>
              </a:ext>
            </a:extLst>
          </p:cNvPr>
          <p:cNvSpPr txBox="1"/>
          <p:nvPr/>
        </p:nvSpPr>
        <p:spPr>
          <a:xfrm>
            <a:off x="1023703" y="4293304"/>
            <a:ext cx="73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Reproduced from N. McKeown. Creating an End-to-End Programming Model for Packet Forwarding. Available: 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768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2"/>
          <p:cNvSpPr txBox="1">
            <a:spLocks/>
          </p:cNvSpPr>
          <p:nvPr/>
        </p:nvSpPr>
        <p:spPr>
          <a:xfrm>
            <a:off x="299110" y="57149"/>
            <a:ext cx="7862613" cy="68301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n-US" sz="28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 forwarding: Match + Action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0F040A0-0080-49EE-B11C-02E975CB8CB4}"/>
              </a:ext>
            </a:extLst>
          </p:cNvPr>
          <p:cNvCxnSpPr>
            <a:cxnSpLocks/>
          </p:cNvCxnSpPr>
          <p:nvPr/>
        </p:nvCxnSpPr>
        <p:spPr>
          <a:xfrm>
            <a:off x="380390" y="740163"/>
            <a:ext cx="6444692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7DA76FA-236F-4969-A919-B4214643F096}"/>
              </a:ext>
            </a:extLst>
          </p:cNvPr>
          <p:cNvSpPr/>
          <p:nvPr/>
        </p:nvSpPr>
        <p:spPr>
          <a:xfrm>
            <a:off x="1" y="4804067"/>
            <a:ext cx="9143999" cy="316860"/>
          </a:xfrm>
          <a:prstGeom prst="rect">
            <a:avLst/>
          </a:prstGeom>
          <a:solidFill>
            <a:srgbClr val="9B2D1F">
              <a:lumMod val="75000"/>
            </a:srgbClr>
          </a:solidFill>
          <a:ln w="15875" cap="flat" cmpd="sng" algn="ctr">
            <a:solidFill>
              <a:srgbClr val="9B2D1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Slide Number Placeholder 3">
            <a:extLst>
              <a:ext uri="{FF2B5EF4-FFF2-40B4-BE49-F238E27FC236}">
                <a16:creationId xmlns:a16="http://schemas.microsoft.com/office/drawing/2014/main" id="{2A287967-2932-4A9C-A706-563BE93D4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4926807"/>
            <a:ext cx="1066800" cy="1595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7D98702C-BA5F-8D4B-B23D-DEB8E47CE420}" type="slidenum"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</a:t>
            </a:fld>
            <a:endParaRPr lang="en-US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23689DD8-B229-7C31-5AB0-93A0F435B937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switch contains table/s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rgbClr val="9B2D1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Match bits in arriving packet (match phase)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rgbClr val="9B2D1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Take action - Many header fields can determine action  (action phase)</a:t>
            </a:r>
          </a:p>
          <a:p>
            <a:pPr marL="690563" lvl="2" indent="-180975">
              <a:buClr>
                <a:srgbClr val="9B2D1F"/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</a:p>
          <a:p>
            <a:pPr marL="690563" lvl="2" indent="-180975">
              <a:buClr>
                <a:srgbClr val="9B2D1F"/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</a:p>
          <a:p>
            <a:pPr marL="690563" lvl="2" indent="-180975">
              <a:buClr>
                <a:srgbClr val="9B2D1F"/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Modify</a:t>
            </a:r>
          </a:p>
          <a:p>
            <a:pPr marL="690563" lvl="2" indent="-180975">
              <a:buClr>
                <a:srgbClr val="9B2D1F"/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packet </a:t>
            </a:r>
          </a:p>
          <a:p>
            <a:pPr marL="690563" lvl="2" indent="-180975">
              <a:buClr>
                <a:srgbClr val="9B2D1F"/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out a link (destination-based forwarding is just a particular case)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rgbClr val="9B2D1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rgbClr val="9B2D1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rgbClr val="9B2D1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rgbClr val="9B2D1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89340" y="2171369"/>
            <a:ext cx="1124342" cy="1626876"/>
            <a:chOff x="1485649" y="3204985"/>
            <a:chExt cx="1124341" cy="2169168"/>
          </a:xfrm>
        </p:grpSpPr>
        <p:sp>
          <p:nvSpPr>
            <p:cNvPr id="8" name="Rectangle 7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40101" y="2176650"/>
            <a:ext cx="1124342" cy="1626876"/>
            <a:chOff x="1485649" y="3204985"/>
            <a:chExt cx="1124341" cy="2169168"/>
          </a:xfrm>
        </p:grpSpPr>
        <p:sp>
          <p:nvSpPr>
            <p:cNvPr id="11" name="Rectangle 10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90658" y="2182849"/>
            <a:ext cx="1124342" cy="1626876"/>
            <a:chOff x="1485649" y="3204985"/>
            <a:chExt cx="1124341" cy="2169168"/>
          </a:xfrm>
        </p:grpSpPr>
        <p:sp>
          <p:nvSpPr>
            <p:cNvPr id="14" name="Rectangle 13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19801" y="2191809"/>
            <a:ext cx="1124342" cy="1626876"/>
            <a:chOff x="1485649" y="3204985"/>
            <a:chExt cx="1124341" cy="2169168"/>
          </a:xfrm>
        </p:grpSpPr>
        <p:sp>
          <p:nvSpPr>
            <p:cNvPr id="17" name="Rectangle 16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15209" y="2422299"/>
            <a:ext cx="389388" cy="1191971"/>
            <a:chOff x="2488822" y="2403406"/>
            <a:chExt cx="529093" cy="158929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8600" y="2373114"/>
            <a:ext cx="381108" cy="1191971"/>
            <a:chOff x="2488822" y="2403406"/>
            <a:chExt cx="529093" cy="1589294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834352" y="2247894"/>
            <a:ext cx="909363" cy="1479832"/>
            <a:chOff x="2449931" y="225721"/>
            <a:chExt cx="909363" cy="1973109"/>
          </a:xfrm>
        </p:grpSpPr>
        <p:sp>
          <p:nvSpPr>
            <p:cNvPr id="53" name="Rectangle 52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82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Trapezoid 58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Trapezoid 59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Trapezoid 60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2" name="Trapezoid 61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Trapezoid 62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4" name="Trapezoid 63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233753" y="2264564"/>
            <a:ext cx="909363" cy="1479832"/>
            <a:chOff x="2449931" y="225721"/>
            <a:chExt cx="909363" cy="1973109"/>
          </a:xfrm>
        </p:grpSpPr>
        <p:sp>
          <p:nvSpPr>
            <p:cNvPr id="66" name="Rectangle 65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Trapezoid 71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3" name="Trapezoid 72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4" name="Trapezoid 73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Trapezoid 74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6" name="Trapezoid 75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7" name="Trapezoid 76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98917" y="2266821"/>
            <a:ext cx="909363" cy="1479832"/>
            <a:chOff x="2449931" y="225721"/>
            <a:chExt cx="909363" cy="1973109"/>
          </a:xfrm>
        </p:grpSpPr>
        <p:sp>
          <p:nvSpPr>
            <p:cNvPr id="79" name="Rectangle 78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Trapezoid 84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Trapezoid 85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Trapezoid 86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Trapezoid 87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9" name="Trapezoid 88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0" name="Trapezoid 89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30034" y="2288087"/>
            <a:ext cx="909363" cy="1479832"/>
            <a:chOff x="2449931" y="225721"/>
            <a:chExt cx="909363" cy="1973109"/>
          </a:xfrm>
        </p:grpSpPr>
        <p:sp>
          <p:nvSpPr>
            <p:cNvPr id="92" name="Rectangle 91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Trapezoid 97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rapezoid 98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0" name="Trapezoid 99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Trapezoid 100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2" name="Trapezoid 101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Trapezoid 102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702613" y="1748658"/>
            <a:ext cx="1154074" cy="451769"/>
          </a:xfrm>
          <a:prstGeom prst="rect">
            <a:avLst/>
          </a:prstGeom>
          <a:noFill/>
        </p:spPr>
        <p:txBody>
          <a:bodyPr wrap="square" lIns="81639" tIns="40820" rIns="81639" bIns="40820" rtlCol="0">
            <a:spAutoFit/>
          </a:bodyPr>
          <a:lstStyle/>
          <a:p>
            <a:pPr algn="ctr" defTabSz="685800">
              <a:buClrTx/>
            </a:pP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Match+Action</a:t>
            </a:r>
            <a:b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Stage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7478672" y="2191708"/>
            <a:ext cx="842815" cy="163835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621" tIns="0" rIns="116621" bIns="58311" rtlCol="0" anchor="ctr"/>
          <a:lstStyle/>
          <a:p>
            <a:pPr algn="ctr" defTabSz="685800">
              <a:lnSpc>
                <a:spcPts val="1425"/>
              </a:lnSpc>
              <a:buClrTx/>
            </a:pPr>
            <a:r>
              <a:rPr lang="en-US" sz="1500" kern="12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10132" y="2415483"/>
            <a:ext cx="552334" cy="519142"/>
            <a:chOff x="8131589" y="4009362"/>
            <a:chExt cx="552334" cy="692189"/>
          </a:xfrm>
          <a:noFill/>
        </p:grpSpPr>
        <p:grpSp>
          <p:nvGrpSpPr>
            <p:cNvPr id="20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5" name="Freeform 24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2" name="Freeform 21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/>
          <p:cNvGrpSpPr/>
          <p:nvPr/>
        </p:nvGrpSpPr>
        <p:grpSpPr>
          <a:xfrm>
            <a:off x="7610875" y="3111057"/>
            <a:ext cx="552334" cy="519142"/>
            <a:chOff x="8131589" y="4009362"/>
            <a:chExt cx="552334" cy="692189"/>
          </a:xfrm>
          <a:noFill/>
        </p:grpSpPr>
        <p:grpSp>
          <p:nvGrpSpPr>
            <p:cNvPr id="106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11" name="Freeform 110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08" name="Freeform 107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4" name="Straight Arrow Connector 113"/>
          <p:cNvCxnSpPr>
            <a:stCxn id="121" idx="3"/>
            <a:endCxn id="9" idx="1"/>
          </p:cNvCxnSpPr>
          <p:nvPr/>
        </p:nvCxnSpPr>
        <p:spPr>
          <a:xfrm flipV="1">
            <a:off x="1328160" y="2980500"/>
            <a:ext cx="361180" cy="933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2" idx="3"/>
            <a:endCxn id="15" idx="1"/>
          </p:cNvCxnSpPr>
          <p:nvPr/>
        </p:nvCxnSpPr>
        <p:spPr>
          <a:xfrm>
            <a:off x="4264443" y="2985781"/>
            <a:ext cx="326216" cy="619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4" idx="3"/>
            <a:endCxn id="18" idx="1"/>
          </p:cNvCxnSpPr>
          <p:nvPr/>
        </p:nvCxnSpPr>
        <p:spPr>
          <a:xfrm>
            <a:off x="5715000" y="3000597"/>
            <a:ext cx="304800" cy="3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8" idx="3"/>
            <a:endCxn id="207" idx="1"/>
          </p:cNvCxnSpPr>
          <p:nvPr/>
        </p:nvCxnSpPr>
        <p:spPr>
          <a:xfrm>
            <a:off x="7144143" y="3000939"/>
            <a:ext cx="334529" cy="994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" idx="3"/>
            <a:endCxn id="12" idx="1"/>
          </p:cNvCxnSpPr>
          <p:nvPr/>
        </p:nvCxnSpPr>
        <p:spPr>
          <a:xfrm flipV="1">
            <a:off x="2813682" y="2985780"/>
            <a:ext cx="326418" cy="333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827166" y="2266821"/>
            <a:ext cx="54044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buClrTx/>
            </a:pPr>
            <a:r>
              <a:rPr lang="en-US" sz="10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Memory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480324" y="2280520"/>
            <a:ext cx="2099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buClrTx/>
            </a:pPr>
            <a:r>
              <a:rPr lang="en-US" sz="1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862686"/>
            <a:ext cx="126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Programmable</a:t>
            </a:r>
            <a:b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Parser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605574" y="2181418"/>
            <a:ext cx="722586" cy="1616828"/>
            <a:chOff x="605574" y="1959131"/>
            <a:chExt cx="722586" cy="1616828"/>
          </a:xfrm>
        </p:grpSpPr>
        <p:sp>
          <p:nvSpPr>
            <p:cNvPr id="121" name="Rectangle 120"/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16621" tIns="0" rIns="116621" bIns="58311" rtlCol="0" anchor="ctr"/>
            <a:lstStyle/>
            <a:p>
              <a:pPr algn="ctr" defTabSz="685800">
                <a:lnSpc>
                  <a:spcPts val="1425"/>
                </a:lnSpc>
                <a:buClrTx/>
              </a:pPr>
              <a:r>
                <a:rPr lang="en-US" sz="1500" kern="1200" dirty="0">
                  <a:solidFill>
                    <a:srgbClr val="000000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78" name="Curved Connector 177"/>
            <p:cNvCxnSpPr>
              <a:stCxn id="3" idx="0"/>
              <a:endCxn id="172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urved Connector 187"/>
            <p:cNvCxnSpPr>
              <a:stCxn id="3" idx="4"/>
              <a:endCxn id="171" idx="0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urved Connector 188"/>
            <p:cNvCxnSpPr>
              <a:stCxn id="172" idx="4"/>
              <a:endCxn id="172" idx="6"/>
            </p:cNvCxnSpPr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urved Connector 189"/>
            <p:cNvCxnSpPr>
              <a:stCxn id="172" idx="3"/>
              <a:endCxn id="173" idx="6"/>
            </p:cNvCxnSpPr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urved Connector 190"/>
            <p:cNvCxnSpPr>
              <a:stCxn id="171" idx="6"/>
              <a:endCxn id="174" idx="0"/>
            </p:cNvCxnSpPr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urved Connector 192"/>
            <p:cNvCxnSpPr>
              <a:stCxn id="174" idx="4"/>
              <a:endCxn id="173" idx="4"/>
            </p:cNvCxnSpPr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Left Brace 223"/>
          <p:cNvSpPr/>
          <p:nvPr/>
        </p:nvSpPr>
        <p:spPr>
          <a:xfrm rot="5400000" flipH="1">
            <a:off x="4306095" y="1229463"/>
            <a:ext cx="222268" cy="5467744"/>
          </a:xfrm>
          <a:prstGeom prst="leftBrace">
            <a:avLst>
              <a:gd name="adj1" fmla="val 43551"/>
              <a:gd name="adj2" fmla="val 49888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8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544737" y="4038985"/>
            <a:ext cx="3585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Programmable </a:t>
            </a:r>
            <a:r>
              <a:rPr lang="en-US" sz="1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Match-Action Pipeline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itle 2"/>
          <p:cNvSpPr txBox="1">
            <a:spLocks/>
          </p:cNvSpPr>
          <p:nvPr/>
        </p:nvSpPr>
        <p:spPr>
          <a:xfrm>
            <a:off x="299110" y="57149"/>
            <a:ext cx="7862613" cy="68301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n-US" sz="28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PISA: Protocol Independent Switch Architecture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0F040A0-0080-49EE-B11C-02E975CB8CB4}"/>
              </a:ext>
            </a:extLst>
          </p:cNvPr>
          <p:cNvCxnSpPr>
            <a:cxnSpLocks/>
          </p:cNvCxnSpPr>
          <p:nvPr/>
        </p:nvCxnSpPr>
        <p:spPr>
          <a:xfrm flipV="1">
            <a:off x="380390" y="730217"/>
            <a:ext cx="7675360" cy="9946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7DA76FA-236F-4969-A919-B4214643F096}"/>
              </a:ext>
            </a:extLst>
          </p:cNvPr>
          <p:cNvSpPr/>
          <p:nvPr/>
        </p:nvSpPr>
        <p:spPr>
          <a:xfrm>
            <a:off x="1" y="4804067"/>
            <a:ext cx="9143999" cy="316860"/>
          </a:xfrm>
          <a:prstGeom prst="rect">
            <a:avLst/>
          </a:prstGeom>
          <a:solidFill>
            <a:srgbClr val="9B2D1F">
              <a:lumMod val="75000"/>
            </a:srgbClr>
          </a:solidFill>
          <a:ln w="15875" cap="flat" cmpd="sng" algn="ctr">
            <a:solidFill>
              <a:srgbClr val="9B2D1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Slide Number Placeholder 3">
            <a:extLst>
              <a:ext uri="{FF2B5EF4-FFF2-40B4-BE49-F238E27FC236}">
                <a16:creationId xmlns:a16="http://schemas.microsoft.com/office/drawing/2014/main" id="{2A287967-2932-4A9C-A706-563BE93D4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4926807"/>
            <a:ext cx="1066800" cy="1595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7D98702C-BA5F-8D4B-B23D-DEB8E47CE420}" type="slidenum"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13</a:t>
            </a:fld>
            <a:endParaRPr lang="en-US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70296DB-F696-44EC-9DDD-9CB4CB09F0CC}"/>
              </a:ext>
            </a:extLst>
          </p:cNvPr>
          <p:cNvSpPr txBox="1"/>
          <p:nvPr/>
        </p:nvSpPr>
        <p:spPr>
          <a:xfrm>
            <a:off x="1023703" y="4293304"/>
            <a:ext cx="73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Reproduced from N. McKeown. Creating an End-to-End Programming Model for Packet Forwarding. Available: 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85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roup 359"/>
          <p:cNvGrpSpPr/>
          <p:nvPr/>
        </p:nvGrpSpPr>
        <p:grpSpPr>
          <a:xfrm>
            <a:off x="8217237" y="2435640"/>
            <a:ext cx="512735" cy="1191971"/>
            <a:chOff x="2488822" y="2403406"/>
            <a:chExt cx="529093" cy="1589294"/>
          </a:xfrm>
        </p:grpSpPr>
        <p:cxnSp>
          <p:nvCxnSpPr>
            <p:cNvPr id="361" name="Straight Arrow Connector 360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ctangle 183"/>
          <p:cNvSpPr/>
          <p:nvPr/>
        </p:nvSpPr>
        <p:spPr>
          <a:xfrm>
            <a:off x="7478672" y="2191708"/>
            <a:ext cx="842815" cy="163835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621" tIns="0" rIns="116621" bIns="58311" rtlCol="0" anchor="ctr"/>
          <a:lstStyle/>
          <a:p>
            <a:pPr algn="ctr" defTabSz="685800">
              <a:lnSpc>
                <a:spcPts val="1425"/>
              </a:lnSpc>
              <a:buClrTx/>
            </a:pPr>
            <a:r>
              <a:rPr lang="en-US" sz="1500" kern="12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grpSp>
        <p:nvGrpSpPr>
          <p:cNvPr id="437" name="Group 436"/>
          <p:cNvGrpSpPr/>
          <p:nvPr/>
        </p:nvGrpSpPr>
        <p:grpSpPr>
          <a:xfrm>
            <a:off x="7597431" y="3124398"/>
            <a:ext cx="552334" cy="519142"/>
            <a:chOff x="8131589" y="4009362"/>
            <a:chExt cx="552334" cy="692189"/>
          </a:xfrm>
        </p:grpSpPr>
        <p:grpSp>
          <p:nvGrpSpPr>
            <p:cNvPr id="438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44" name="Straight Connector 443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9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</p:grpSpPr>
          <p:sp>
            <p:nvSpPr>
              <p:cNvPr id="440" name="Freeform 439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41" name="Straight Connector 440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8" name="Group 317"/>
          <p:cNvGrpSpPr/>
          <p:nvPr/>
        </p:nvGrpSpPr>
        <p:grpSpPr>
          <a:xfrm>
            <a:off x="7216310" y="2585313"/>
            <a:ext cx="66973" cy="434041"/>
            <a:chOff x="2682199" y="3319032"/>
            <a:chExt cx="152400" cy="987683"/>
          </a:xfrm>
        </p:grpSpPr>
        <p:sp>
          <p:nvSpPr>
            <p:cNvPr id="319" name="Rectangle 318"/>
            <p:cNvSpPr/>
            <p:nvPr/>
          </p:nvSpPr>
          <p:spPr>
            <a:xfrm>
              <a:off x="2682199" y="3319032"/>
              <a:ext cx="152400" cy="176851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2682199" y="3716850"/>
              <a:ext cx="152400" cy="176851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2682199" y="4129864"/>
              <a:ext cx="152400" cy="17685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22" name="Rectangle 321"/>
          <p:cNvSpPr/>
          <p:nvPr/>
        </p:nvSpPr>
        <p:spPr>
          <a:xfrm>
            <a:off x="7647399" y="3157733"/>
            <a:ext cx="445463" cy="799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7216310" y="2585312"/>
            <a:ext cx="66973" cy="7771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7216310" y="2760133"/>
            <a:ext cx="66973" cy="77718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7216310" y="2941634"/>
            <a:ext cx="66973" cy="7771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38" name="Group 337"/>
          <p:cNvGrpSpPr/>
          <p:nvPr/>
        </p:nvGrpSpPr>
        <p:grpSpPr>
          <a:xfrm>
            <a:off x="1712618" y="2183925"/>
            <a:ext cx="1124342" cy="1626876"/>
            <a:chOff x="1485649" y="3204985"/>
            <a:chExt cx="1124341" cy="2169168"/>
          </a:xfrm>
        </p:grpSpPr>
        <p:sp>
          <p:nvSpPr>
            <p:cNvPr id="339" name="Rectangle 338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3141658" y="2196431"/>
            <a:ext cx="1124342" cy="1626876"/>
            <a:chOff x="1485649" y="3204985"/>
            <a:chExt cx="1124341" cy="2169168"/>
          </a:xfrm>
        </p:grpSpPr>
        <p:sp>
          <p:nvSpPr>
            <p:cNvPr id="342" name="Rectangle 341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4567490" y="2202630"/>
            <a:ext cx="1124342" cy="1626876"/>
            <a:chOff x="1485649" y="3204985"/>
            <a:chExt cx="1124341" cy="2169168"/>
          </a:xfrm>
        </p:grpSpPr>
        <p:sp>
          <p:nvSpPr>
            <p:cNvPr id="345" name="Rectangle 344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5972470" y="2211590"/>
            <a:ext cx="1124342" cy="1626876"/>
            <a:chOff x="1485649" y="3204985"/>
            <a:chExt cx="1124341" cy="2169168"/>
          </a:xfrm>
        </p:grpSpPr>
        <p:sp>
          <p:nvSpPr>
            <p:cNvPr id="348" name="Rectangle 347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7596687" y="2428824"/>
            <a:ext cx="552334" cy="519142"/>
            <a:chOff x="8131589" y="4009362"/>
            <a:chExt cx="552334" cy="692189"/>
          </a:xfrm>
        </p:grpSpPr>
        <p:grpSp>
          <p:nvGrpSpPr>
            <p:cNvPr id="351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</p:grpSpPr>
          <p:sp>
            <p:nvSpPr>
              <p:cNvPr id="356" name="Freeform 355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357" name="Straight Connector 356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2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</p:grpSpPr>
          <p:sp>
            <p:nvSpPr>
              <p:cNvPr id="353" name="Freeform 352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354" name="Straight Connector 353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2" name="Group 371"/>
          <p:cNvGrpSpPr/>
          <p:nvPr/>
        </p:nvGrpSpPr>
        <p:grpSpPr>
          <a:xfrm>
            <a:off x="228600" y="2379955"/>
            <a:ext cx="381108" cy="1191971"/>
            <a:chOff x="2488822" y="2403406"/>
            <a:chExt cx="529093" cy="1589294"/>
          </a:xfrm>
        </p:grpSpPr>
        <p:cxnSp>
          <p:nvCxnSpPr>
            <p:cNvPr id="373" name="Straight Arrow Connector 372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4" name="Group 383"/>
          <p:cNvGrpSpPr/>
          <p:nvPr/>
        </p:nvGrpSpPr>
        <p:grpSpPr>
          <a:xfrm>
            <a:off x="1822970" y="2254736"/>
            <a:ext cx="909363" cy="1479832"/>
            <a:chOff x="2449931" y="225721"/>
            <a:chExt cx="909363" cy="1973109"/>
          </a:xfrm>
        </p:grpSpPr>
        <p:sp>
          <p:nvSpPr>
            <p:cNvPr id="385" name="Rectangle 384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82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1" name="Trapezoid 390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2" name="Trapezoid 391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3" name="Trapezoid 392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4" name="Trapezoid 393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5" name="Trapezoid 394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6" name="Trapezoid 395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3235310" y="2284344"/>
            <a:ext cx="909363" cy="1479832"/>
            <a:chOff x="2449931" y="225721"/>
            <a:chExt cx="909363" cy="1973109"/>
          </a:xfrm>
        </p:grpSpPr>
        <p:sp>
          <p:nvSpPr>
            <p:cNvPr id="398" name="Rectangle 397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4" name="Trapezoid 403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5" name="Trapezoid 404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6" name="Trapezoid 405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7" name="Trapezoid 406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8" name="Trapezoid 407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9" name="Trapezoid 408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4675749" y="2286603"/>
            <a:ext cx="909363" cy="1479832"/>
            <a:chOff x="2449931" y="225721"/>
            <a:chExt cx="909363" cy="1973109"/>
          </a:xfrm>
        </p:grpSpPr>
        <p:sp>
          <p:nvSpPr>
            <p:cNvPr id="411" name="Rectangle 410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7" name="Trapezoid 416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8" name="Trapezoid 417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9" name="Trapezoid 418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0" name="Trapezoid 419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1" name="Trapezoid 420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2" name="Trapezoid 421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6082704" y="2307867"/>
            <a:ext cx="909363" cy="1479832"/>
            <a:chOff x="2449931" y="225721"/>
            <a:chExt cx="909363" cy="1973109"/>
          </a:xfrm>
        </p:grpSpPr>
        <p:sp>
          <p:nvSpPr>
            <p:cNvPr id="424" name="Rectangle 423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0" name="Trapezoid 429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1" name="Trapezoid 430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2" name="Trapezoid 431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3" name="Trapezoid 432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4" name="Trapezoid 433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5" name="Trapezoid 434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446" name="Straight Arrow Connector 445"/>
          <p:cNvCxnSpPr/>
          <p:nvPr/>
        </p:nvCxnSpPr>
        <p:spPr>
          <a:xfrm>
            <a:off x="1318438" y="2996040"/>
            <a:ext cx="407120" cy="424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Arrow Connector 446"/>
          <p:cNvCxnSpPr/>
          <p:nvPr/>
        </p:nvCxnSpPr>
        <p:spPr>
          <a:xfrm flipV="1">
            <a:off x="4266000" y="3011760"/>
            <a:ext cx="275612" cy="241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/>
          <p:nvPr/>
        </p:nvCxnSpPr>
        <p:spPr>
          <a:xfrm>
            <a:off x="5691833" y="3020377"/>
            <a:ext cx="280639" cy="34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/>
          <p:cNvCxnSpPr/>
          <p:nvPr/>
        </p:nvCxnSpPr>
        <p:spPr>
          <a:xfrm>
            <a:off x="7070933" y="3020722"/>
            <a:ext cx="409297" cy="476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/>
          <p:cNvCxnSpPr/>
          <p:nvPr/>
        </p:nvCxnSpPr>
        <p:spPr>
          <a:xfrm>
            <a:off x="2849900" y="2990715"/>
            <a:ext cx="291760" cy="528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7" name="Group 286"/>
          <p:cNvGrpSpPr/>
          <p:nvPr/>
        </p:nvGrpSpPr>
        <p:grpSpPr>
          <a:xfrm>
            <a:off x="1700215" y="2359608"/>
            <a:ext cx="66973" cy="810403"/>
            <a:chOff x="2682199" y="3319032"/>
            <a:chExt cx="152400" cy="1844119"/>
          </a:xfrm>
        </p:grpSpPr>
        <p:sp>
          <p:nvSpPr>
            <p:cNvPr id="288" name="Rectangle 287"/>
            <p:cNvSpPr/>
            <p:nvPr/>
          </p:nvSpPr>
          <p:spPr>
            <a:xfrm>
              <a:off x="2682199" y="3319032"/>
              <a:ext cx="152400" cy="176851"/>
            </a:xfrm>
            <a:prstGeom prst="rect">
              <a:avLst/>
            </a:prstGeom>
            <a:solidFill>
              <a:srgbClr val="FF9B2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2682199" y="3861354"/>
              <a:ext cx="152400" cy="17685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2682199" y="4433320"/>
              <a:ext cx="152400" cy="176852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2682199" y="4986299"/>
              <a:ext cx="152400" cy="176852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2937442" y="2311306"/>
            <a:ext cx="66973" cy="979487"/>
            <a:chOff x="4743832" y="3340154"/>
            <a:chExt cx="152400" cy="2228879"/>
          </a:xfrm>
        </p:grpSpPr>
        <p:grpSp>
          <p:nvGrpSpPr>
            <p:cNvPr id="294" name="Group 293"/>
            <p:cNvGrpSpPr/>
            <p:nvPr/>
          </p:nvGrpSpPr>
          <p:grpSpPr>
            <a:xfrm>
              <a:off x="4743832" y="3340154"/>
              <a:ext cx="152400" cy="1396159"/>
              <a:chOff x="2682199" y="3319032"/>
              <a:chExt cx="152400" cy="1396159"/>
            </a:xfrm>
          </p:grpSpPr>
          <p:sp>
            <p:nvSpPr>
              <p:cNvPr id="297" name="Rectangle 296"/>
              <p:cNvSpPr/>
              <p:nvPr/>
            </p:nvSpPr>
            <p:spPr>
              <a:xfrm>
                <a:off x="2682199" y="3319032"/>
                <a:ext cx="152400" cy="17685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2682199" y="3716850"/>
                <a:ext cx="152400" cy="176851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2682199" y="4129864"/>
                <a:ext cx="152400" cy="17685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2682199" y="4538340"/>
                <a:ext cx="152400" cy="176851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95" name="Rectangle 294"/>
            <p:cNvSpPr/>
            <p:nvPr/>
          </p:nvSpPr>
          <p:spPr>
            <a:xfrm>
              <a:off x="4743832" y="4994364"/>
              <a:ext cx="152400" cy="17685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4743832" y="5392182"/>
              <a:ext cx="152400" cy="17685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15" name="Rectangle 314"/>
          <p:cNvSpPr/>
          <p:nvPr/>
        </p:nvSpPr>
        <p:spPr>
          <a:xfrm>
            <a:off x="3139657" y="2189166"/>
            <a:ext cx="1133323" cy="1620244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1710227" y="2183174"/>
            <a:ext cx="1126732" cy="1607162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4563502" y="2205664"/>
            <a:ext cx="1121349" cy="161522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971047" y="2210462"/>
            <a:ext cx="1125765" cy="1604229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26" name="Group 325"/>
          <p:cNvGrpSpPr/>
          <p:nvPr/>
        </p:nvGrpSpPr>
        <p:grpSpPr>
          <a:xfrm>
            <a:off x="7649751" y="3162551"/>
            <a:ext cx="445463" cy="79924"/>
            <a:chOff x="11652632" y="5034593"/>
            <a:chExt cx="1013676" cy="181871"/>
          </a:xfrm>
        </p:grpSpPr>
        <p:sp>
          <p:nvSpPr>
            <p:cNvPr id="327" name="Rectangle 326"/>
            <p:cNvSpPr/>
            <p:nvPr/>
          </p:nvSpPr>
          <p:spPr>
            <a:xfrm>
              <a:off x="11652632" y="5034593"/>
              <a:ext cx="1013676" cy="1818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2513908" y="5037046"/>
              <a:ext cx="152400" cy="17685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12361508" y="5039613"/>
              <a:ext cx="152400" cy="17685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12209108" y="5037046"/>
              <a:ext cx="152400" cy="176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4437278" y="2413388"/>
            <a:ext cx="66973" cy="804665"/>
            <a:chOff x="4743832" y="3737972"/>
            <a:chExt cx="152400" cy="1831061"/>
          </a:xfrm>
        </p:grpSpPr>
        <p:grpSp>
          <p:nvGrpSpPr>
            <p:cNvPr id="303" name="Group 302"/>
            <p:cNvGrpSpPr/>
            <p:nvPr/>
          </p:nvGrpSpPr>
          <p:grpSpPr>
            <a:xfrm>
              <a:off x="4743832" y="3737972"/>
              <a:ext cx="152400" cy="589865"/>
              <a:chOff x="2682199" y="3716850"/>
              <a:chExt cx="152400" cy="589865"/>
            </a:xfrm>
          </p:grpSpPr>
          <p:sp>
            <p:nvSpPr>
              <p:cNvPr id="306" name="Rectangle 305"/>
              <p:cNvSpPr/>
              <p:nvPr/>
            </p:nvSpPr>
            <p:spPr>
              <a:xfrm>
                <a:off x="2682199" y="3716850"/>
                <a:ext cx="152400" cy="17685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2682199" y="4129864"/>
                <a:ext cx="152400" cy="1768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04" name="Rectangle 303"/>
            <p:cNvSpPr/>
            <p:nvPr/>
          </p:nvSpPr>
          <p:spPr>
            <a:xfrm>
              <a:off x="4743832" y="4994364"/>
              <a:ext cx="152400" cy="17685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743832" y="5392182"/>
              <a:ext cx="152400" cy="1768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5800551" y="2390668"/>
            <a:ext cx="66973" cy="979487"/>
            <a:chOff x="4743832" y="3340154"/>
            <a:chExt cx="152400" cy="2228879"/>
          </a:xfrm>
        </p:grpSpPr>
        <p:grpSp>
          <p:nvGrpSpPr>
            <p:cNvPr id="309" name="Group 308"/>
            <p:cNvGrpSpPr/>
            <p:nvPr/>
          </p:nvGrpSpPr>
          <p:grpSpPr>
            <a:xfrm>
              <a:off x="4743832" y="3340154"/>
              <a:ext cx="152400" cy="987683"/>
              <a:chOff x="2682199" y="3319032"/>
              <a:chExt cx="152400" cy="987683"/>
            </a:xfrm>
          </p:grpSpPr>
          <p:sp>
            <p:nvSpPr>
              <p:cNvPr id="312" name="Rectangle 311"/>
              <p:cNvSpPr/>
              <p:nvPr/>
            </p:nvSpPr>
            <p:spPr>
              <a:xfrm>
                <a:off x="2682199" y="3319032"/>
                <a:ext cx="152400" cy="17685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2682199" y="3716850"/>
                <a:ext cx="152400" cy="1768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2682199" y="4129864"/>
                <a:ext cx="152400" cy="176851"/>
              </a:xfrm>
              <a:prstGeom prst="rect">
                <a:avLst/>
              </a:prstGeom>
              <a:solidFill>
                <a:srgbClr val="33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10" name="Rectangle 309"/>
            <p:cNvSpPr/>
            <p:nvPr/>
          </p:nvSpPr>
          <p:spPr>
            <a:xfrm>
              <a:off x="4743832" y="4994364"/>
              <a:ext cx="152400" cy="17685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743832" y="5392182"/>
              <a:ext cx="152400" cy="17685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605574" y="2181418"/>
            <a:ext cx="722586" cy="1616828"/>
            <a:chOff x="605574" y="1959131"/>
            <a:chExt cx="722586" cy="1616828"/>
          </a:xfrm>
        </p:grpSpPr>
        <p:sp>
          <p:nvSpPr>
            <p:cNvPr id="171" name="Rectangle 170"/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16621" tIns="0" rIns="116621" bIns="58311" rtlCol="0" anchor="ctr"/>
            <a:lstStyle/>
            <a:p>
              <a:pPr algn="ctr" defTabSz="685800">
                <a:lnSpc>
                  <a:spcPts val="1425"/>
                </a:lnSpc>
                <a:buClrTx/>
              </a:pPr>
              <a:r>
                <a:rPr lang="en-US" sz="1500" kern="1200" dirty="0">
                  <a:solidFill>
                    <a:srgbClr val="000000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172" name="Oval 171"/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78" name="Curved Connector 177"/>
            <p:cNvCxnSpPr>
              <a:stCxn id="171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urved Connector 178"/>
            <p:cNvCxnSpPr>
              <a:stCxn id="171" idx="4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urved Connector 179"/>
            <p:cNvCxnSpPr/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urved Connector 180"/>
            <p:cNvCxnSpPr/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urved Connector 181"/>
            <p:cNvCxnSpPr/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urved Connector 182"/>
            <p:cNvCxnSpPr/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Rectangle 281"/>
          <p:cNvSpPr/>
          <p:nvPr/>
        </p:nvSpPr>
        <p:spPr>
          <a:xfrm>
            <a:off x="576888" y="2246388"/>
            <a:ext cx="556481" cy="77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1066395" y="2246388"/>
            <a:ext cx="66973" cy="77718"/>
          </a:xfrm>
          <a:prstGeom prst="rect">
            <a:avLst/>
          </a:prstGeom>
          <a:solidFill>
            <a:srgbClr val="FF9B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999422" y="2246388"/>
            <a:ext cx="66973" cy="7771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932450" y="2246388"/>
            <a:ext cx="66973" cy="7771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865477" y="2246388"/>
            <a:ext cx="66973" cy="77718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31" name="Group 330"/>
          <p:cNvGrpSpPr/>
          <p:nvPr/>
        </p:nvGrpSpPr>
        <p:grpSpPr>
          <a:xfrm>
            <a:off x="82830" y="2246388"/>
            <a:ext cx="556481" cy="77718"/>
            <a:chOff x="503996" y="2137991"/>
            <a:chExt cx="1266304" cy="176851"/>
          </a:xfrm>
        </p:grpSpPr>
        <p:sp>
          <p:nvSpPr>
            <p:cNvPr id="332" name="Rectangle 331"/>
            <p:cNvSpPr/>
            <p:nvPr/>
          </p:nvSpPr>
          <p:spPr>
            <a:xfrm>
              <a:off x="503996" y="2137991"/>
              <a:ext cx="1266304" cy="176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1617899" y="2137991"/>
              <a:ext cx="152400" cy="176851"/>
            </a:xfrm>
            <a:prstGeom prst="rect">
              <a:avLst/>
            </a:prstGeom>
            <a:solidFill>
              <a:srgbClr val="FF9B2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1465499" y="2137991"/>
              <a:ext cx="152400" cy="17685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1313099" y="2137991"/>
              <a:ext cx="152400" cy="17685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1160699" y="2137991"/>
              <a:ext cx="152400" cy="176851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85" name="Title 2">
            <a:extLst>
              <a:ext uri="{FF2B5EF4-FFF2-40B4-BE49-F238E27FC236}">
                <a16:creationId xmlns:a16="http://schemas.microsoft.com/office/drawing/2014/main" id="{CEBD340D-B0BF-4215-9CC1-14577EB1D468}"/>
              </a:ext>
            </a:extLst>
          </p:cNvPr>
          <p:cNvSpPr txBox="1">
            <a:spLocks/>
          </p:cNvSpPr>
          <p:nvPr/>
        </p:nvSpPr>
        <p:spPr>
          <a:xfrm>
            <a:off x="299110" y="57149"/>
            <a:ext cx="7862613" cy="68301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n-US" sz="28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PISA: Protocol Independent Switch Architecture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BBD7362-0EA6-4752-BCB0-1195361B7CD3}"/>
              </a:ext>
            </a:extLst>
          </p:cNvPr>
          <p:cNvCxnSpPr>
            <a:cxnSpLocks/>
          </p:cNvCxnSpPr>
          <p:nvPr/>
        </p:nvCxnSpPr>
        <p:spPr>
          <a:xfrm flipV="1">
            <a:off x="380390" y="730217"/>
            <a:ext cx="7675360" cy="9946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A413B85-2310-4048-A4B4-5A490F35A7B0}"/>
              </a:ext>
            </a:extLst>
          </p:cNvPr>
          <p:cNvSpPr/>
          <p:nvPr/>
        </p:nvSpPr>
        <p:spPr>
          <a:xfrm>
            <a:off x="1" y="4804067"/>
            <a:ext cx="9143999" cy="316860"/>
          </a:xfrm>
          <a:prstGeom prst="rect">
            <a:avLst/>
          </a:prstGeom>
          <a:solidFill>
            <a:srgbClr val="9B2D1F">
              <a:lumMod val="75000"/>
            </a:srgbClr>
          </a:solidFill>
          <a:ln w="15875" cap="flat" cmpd="sng" algn="ctr">
            <a:solidFill>
              <a:srgbClr val="9B2D1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Slide Number Placeholder 3">
            <a:extLst>
              <a:ext uri="{FF2B5EF4-FFF2-40B4-BE49-F238E27FC236}">
                <a16:creationId xmlns:a16="http://schemas.microsoft.com/office/drawing/2014/main" id="{BD9C886D-0779-43E3-8212-F19580E79957}"/>
              </a:ext>
            </a:extLst>
          </p:cNvPr>
          <p:cNvSpPr txBox="1">
            <a:spLocks/>
          </p:cNvSpPr>
          <p:nvPr/>
        </p:nvSpPr>
        <p:spPr>
          <a:xfrm>
            <a:off x="8015758" y="4863112"/>
            <a:ext cx="1066800" cy="1595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685800">
              <a:buClrTx/>
            </a:pPr>
            <a:fld id="{7D98702C-BA5F-8D4B-B23D-DEB8E47CE420}" type="slidenum">
              <a:rPr lang="en-US" sz="830" kern="1200" smtClean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pPr algn="r" defTabSz="685800">
                <a:buClrTx/>
              </a:pPr>
              <a:t>14</a:t>
            </a:fld>
            <a:endParaRPr lang="en-US" sz="83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286A33B-A846-45FE-8288-A0B5E5132E0D}"/>
              </a:ext>
            </a:extLst>
          </p:cNvPr>
          <p:cNvSpPr txBox="1"/>
          <p:nvPr/>
        </p:nvSpPr>
        <p:spPr>
          <a:xfrm>
            <a:off x="1023703" y="4293304"/>
            <a:ext cx="73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Reproduced from N. McKeown. Creating an End-to-End Programming Model for Packet Forwarding. Available: 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3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2 L 0.05365 -0.000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9753E-6 C 0.00452 0.0074 0.0092 0.01512 0.02118 0.01851 C 0.03299 0.02222 0.05191 0.0216 0.07118 0.02067 " pathEditMode="relative" rAng="0" ptsTypes="AAA">
                                      <p:cBhvr>
                                        <p:cTn id="23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10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C 0.00399 0.02345 0.00851 0.04722 0.0217 0.05864 C 0.03455 0.07067 0.05608 0.07037 0.0783 0.07037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35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031 C 0.0052 0.03888 0.00694 0.07808 0.02066 0.09784 C 0.03454 0.1179 0.06024 0.1179 0.08628 0.11851 " pathEditMode="relative" rAng="0" ptsTypes="AAA">
                                      <p:cBhvr>
                                        <p:cTn id="27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59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-0.00031 C 0.00973 0.05895 0.00903 0.11882 0.02257 0.14691 C 0.03612 0.1753 0.06424 0.17191 0.09254 0.16851 " pathEditMode="relative" rAng="0" ptsTypes="AAA">
                                      <p:cBhvr>
                                        <p:cTn id="2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85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13295 0.0006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16315 0.00024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3.7037E-6 L 0.15065 -0.0076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582 0.00301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69 C 0.00377 0.02962 0.00833 0.05925 0.02148 0.07708 C 0.03489 0.09537 0.05664 0.10162 0.07864 0.10833 " pathEditMode="relative" rAng="0" ptsTypes="AAA">
                                      <p:cBhvr>
                                        <p:cTn id="105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537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69 C 0.00169 0.02338 0.00404 0.04792 0.01549 0.06042 C 0.02708 0.07292 0.04792 0.07338 0.06875 0.07431 " pathEditMode="relative" rAng="0" ptsTypes="AAA">
                                      <p:cBhvr>
                                        <p:cTn id="107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375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278 C 0.00065 0.01736 0.00169 0.03148 0.01107 0.03889 C 0.0207 0.04606 0.03841 0.0456 0.05625 0.0456 " pathEditMode="relative" rAng="0" ptsTypes="AAA">
                                      <p:cBhvr>
                                        <p:cTn id="109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14648 0.0020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22" grpId="1" animBg="1"/>
      <p:bldP spid="323" grpId="0" animBg="1"/>
      <p:bldP spid="323" grpId="1" animBg="1"/>
      <p:bldP spid="323" grpId="2" animBg="1"/>
      <p:bldP spid="324" grpId="0" animBg="1"/>
      <p:bldP spid="324" grpId="1" animBg="1"/>
      <p:bldP spid="324" grpId="2" animBg="1"/>
      <p:bldP spid="325" grpId="0" animBg="1"/>
      <p:bldP spid="325" grpId="1" animBg="1"/>
      <p:bldP spid="325" grpId="2" animBg="1"/>
      <p:bldP spid="315" grpId="0" animBg="1"/>
      <p:bldP spid="315" grpId="1" animBg="1"/>
      <p:bldP spid="301" grpId="0" animBg="1"/>
      <p:bldP spid="301" grpId="1" animBg="1"/>
      <p:bldP spid="316" grpId="0" animBg="1"/>
      <p:bldP spid="316" grpId="1" animBg="1"/>
      <p:bldP spid="317" grpId="0" animBg="1"/>
      <p:bldP spid="317" grpId="1" animBg="1"/>
      <p:bldP spid="282" grpId="0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143000" y="432392"/>
            <a:ext cx="6885363" cy="39411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Examples of Applications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0291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 RTT Calculation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452787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Detecting hijacking attacks, reflected on larger round-trip times (RTTs) </a:t>
            </a: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2240AFA-B5D2-0262-281D-FA3ED32F7192}"/>
              </a:ext>
            </a:extLst>
          </p:cNvPr>
          <p:cNvSpPr/>
          <p:nvPr/>
        </p:nvSpPr>
        <p:spPr>
          <a:xfrm>
            <a:off x="1675181" y="1794970"/>
            <a:ext cx="1770278" cy="1294790"/>
          </a:xfrm>
          <a:prstGeom prst="ellipse">
            <a:avLst/>
          </a:prstGeom>
          <a:solidFill>
            <a:srgbClr val="679E2A">
              <a:alpha val="4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A4E445-A573-59DB-8068-7DCDD678A2B9}"/>
              </a:ext>
            </a:extLst>
          </p:cNvPr>
          <p:cNvSpPr/>
          <p:nvPr/>
        </p:nvSpPr>
        <p:spPr>
          <a:xfrm>
            <a:off x="5032860" y="1794970"/>
            <a:ext cx="1770278" cy="1294790"/>
          </a:xfrm>
          <a:prstGeom prst="ellipse">
            <a:avLst/>
          </a:prstGeom>
          <a:solidFill>
            <a:srgbClr val="679E2A">
              <a:alpha val="4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AA445-D712-373D-CAA2-9ECB5095513F}"/>
              </a:ext>
            </a:extLst>
          </p:cNvPr>
          <p:cNvSpPr txBox="1"/>
          <p:nvPr/>
        </p:nvSpPr>
        <p:spPr>
          <a:xfrm>
            <a:off x="1352297" y="1442693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Autonomous System (AS)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82D03B-12E7-7538-F013-9DFD4E309214}"/>
              </a:ext>
            </a:extLst>
          </p:cNvPr>
          <p:cNvSpPr txBox="1"/>
          <p:nvPr/>
        </p:nvSpPr>
        <p:spPr>
          <a:xfrm>
            <a:off x="5820113" y="1442693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652237-1AB9-9D05-E84C-57C7EE4B0FDF}"/>
              </a:ext>
            </a:extLst>
          </p:cNvPr>
          <p:cNvCxnSpPr/>
          <p:nvPr/>
        </p:nvCxnSpPr>
        <p:spPr>
          <a:xfrm>
            <a:off x="3642970" y="2442364"/>
            <a:ext cx="12582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99DF77-7502-7D6D-1E17-BB68D87DB391}"/>
              </a:ext>
            </a:extLst>
          </p:cNvPr>
          <p:cNvSpPr txBox="1"/>
          <p:nvPr/>
        </p:nvSpPr>
        <p:spPr>
          <a:xfrm>
            <a:off x="3931278" y="213210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Traffic</a:t>
            </a:r>
          </a:p>
        </p:txBody>
      </p:sp>
    </p:spTree>
    <p:extLst>
      <p:ext uri="{BB962C8B-B14F-4D97-AF65-F5344CB8AC3E}">
        <p14:creationId xmlns:p14="http://schemas.microsoft.com/office/powerpoint/2010/main" val="214499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 RTT Calculation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452787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Detecting hijacking attacks, reflected on larger round-trip times (RTTs) </a:t>
            </a: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A309D7-2276-EE61-F243-6EFA8D44A119}"/>
              </a:ext>
            </a:extLst>
          </p:cNvPr>
          <p:cNvSpPr/>
          <p:nvPr/>
        </p:nvSpPr>
        <p:spPr>
          <a:xfrm>
            <a:off x="3277209" y="3412237"/>
            <a:ext cx="1770278" cy="1294790"/>
          </a:xfrm>
          <a:prstGeom prst="ellipse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10329-0933-DF23-ECDD-5A1CE9BDEB0C}"/>
              </a:ext>
            </a:extLst>
          </p:cNvPr>
          <p:cNvSpPr txBox="1"/>
          <p:nvPr/>
        </p:nvSpPr>
        <p:spPr>
          <a:xfrm>
            <a:off x="5113325" y="4262585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X (Bad actor)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423FDA-D087-39C5-8926-5B1680434651}"/>
              </a:ext>
            </a:extLst>
          </p:cNvPr>
          <p:cNvSpPr/>
          <p:nvPr/>
        </p:nvSpPr>
        <p:spPr>
          <a:xfrm>
            <a:off x="1675181" y="1794970"/>
            <a:ext cx="1770278" cy="1294790"/>
          </a:xfrm>
          <a:prstGeom prst="ellipse">
            <a:avLst/>
          </a:prstGeom>
          <a:solidFill>
            <a:srgbClr val="679E2A">
              <a:alpha val="4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ACB3FB-E1AB-5657-00CE-CCC7F7676F43}"/>
              </a:ext>
            </a:extLst>
          </p:cNvPr>
          <p:cNvSpPr/>
          <p:nvPr/>
        </p:nvSpPr>
        <p:spPr>
          <a:xfrm>
            <a:off x="5032860" y="1794970"/>
            <a:ext cx="1770278" cy="1294790"/>
          </a:xfrm>
          <a:prstGeom prst="ellipse">
            <a:avLst/>
          </a:prstGeom>
          <a:solidFill>
            <a:srgbClr val="679E2A">
              <a:alpha val="4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92F859-CA56-4EF2-A0F3-A291818A919F}"/>
              </a:ext>
            </a:extLst>
          </p:cNvPr>
          <p:cNvSpPr txBox="1"/>
          <p:nvPr/>
        </p:nvSpPr>
        <p:spPr>
          <a:xfrm>
            <a:off x="1352297" y="1442693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Autonomous System (AS) 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7C3D36-A8A1-57BD-9779-0D3B3FFD50FF}"/>
              </a:ext>
            </a:extLst>
          </p:cNvPr>
          <p:cNvSpPr txBox="1"/>
          <p:nvPr/>
        </p:nvSpPr>
        <p:spPr>
          <a:xfrm>
            <a:off x="5820113" y="1442693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AF29FF-9658-24AD-927A-BE738A8AC42E}"/>
              </a:ext>
            </a:extLst>
          </p:cNvPr>
          <p:cNvCxnSpPr>
            <a:cxnSpLocks/>
          </p:cNvCxnSpPr>
          <p:nvPr/>
        </p:nvCxnSpPr>
        <p:spPr>
          <a:xfrm>
            <a:off x="3277209" y="2983688"/>
            <a:ext cx="336500" cy="428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CED71A8-8300-2709-BFD5-B9D59655CACF}"/>
              </a:ext>
            </a:extLst>
          </p:cNvPr>
          <p:cNvSpPr txBox="1"/>
          <p:nvPr/>
        </p:nvSpPr>
        <p:spPr>
          <a:xfrm>
            <a:off x="3945684" y="2789333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Traffic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404A567-DE65-77AF-4000-E1A2E8EF70D8}"/>
              </a:ext>
            </a:extLst>
          </p:cNvPr>
          <p:cNvCxnSpPr>
            <a:cxnSpLocks/>
          </p:cNvCxnSpPr>
          <p:nvPr/>
        </p:nvCxnSpPr>
        <p:spPr>
          <a:xfrm flipV="1">
            <a:off x="4976037" y="3036724"/>
            <a:ext cx="415265" cy="4798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263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 RTT Calculation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452787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Detecting hijacking attacks, reflected in larger round-trip times (RTTs) </a:t>
            </a: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3A573-B35A-C812-8BE9-88C33F694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97" y="1352128"/>
            <a:ext cx="5085167" cy="31246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6170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 RTT Calculation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452787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7" name="PDP">
            <a:hlinkClick r:id="" action="ppaction://media"/>
            <a:extLst>
              <a:ext uri="{FF2B5EF4-FFF2-40B4-BE49-F238E27FC236}">
                <a16:creationId xmlns:a16="http://schemas.microsoft.com/office/drawing/2014/main" id="{B3980A8B-9822-66F7-6298-48D3C5C5C5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724" y="757930"/>
            <a:ext cx="7103514" cy="39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Motivation – Limitations of traditional devices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Data plane programmability – Evolution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Essentials of P4 programmable switches 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Applications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New national infrastructures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 flipV="1">
            <a:off x="448163" y="657225"/>
            <a:ext cx="1388452" cy="1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2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2"/>
            <a:ext cx="3370372" cy="542926"/>
          </a:xfrm>
        </p:spPr>
        <p:txBody>
          <a:bodyPr/>
          <a:lstStyle/>
          <a:p>
            <a:r>
              <a:rPr lang="en-US" dirty="0"/>
              <a:t>Customized Firewall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542928"/>
            <a:ext cx="337037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26216" y="546358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 algn="just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Customized firewall, without adding any additional middle boxes</a:t>
            </a:r>
          </a:p>
          <a:p>
            <a:pPr marL="168275" indent="-1682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NOTE: legacy CPU-based appliances (e.g., firewalls, Intrusion Detection Systems) cannot process packets fast enough when flows are large</a:t>
            </a:r>
          </a:p>
          <a:p>
            <a:pPr marL="168275" indent="-168275" algn="just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273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2"/>
            <a:ext cx="3370372" cy="542926"/>
          </a:xfrm>
        </p:spPr>
        <p:txBody>
          <a:bodyPr/>
          <a:lstStyle/>
          <a:p>
            <a:r>
              <a:rPr lang="en-US" dirty="0"/>
              <a:t>Customized Firewall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542928"/>
            <a:ext cx="337037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26216" y="546358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SYN Flood video">
            <a:hlinkClick r:id="" action="ppaction://media"/>
            <a:extLst>
              <a:ext uri="{FF2B5EF4-FFF2-40B4-BE49-F238E27FC236}">
                <a16:creationId xmlns:a16="http://schemas.microsoft.com/office/drawing/2014/main" id="{6E0DCA83-A779-F0B9-3A96-2261E770FC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566" y="656536"/>
            <a:ext cx="7142868" cy="401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17" y="124360"/>
            <a:ext cx="8213035" cy="542926"/>
          </a:xfrm>
        </p:spPr>
        <p:txBody>
          <a:bodyPr/>
          <a:lstStyle/>
          <a:p>
            <a:r>
              <a:rPr lang="en-US" dirty="0"/>
              <a:t>DOD’s Pronto Project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709574" y="667286"/>
            <a:ext cx="331378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26216" y="754837"/>
            <a:ext cx="7909029" cy="33919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D7C8B7-19B0-8371-6B68-703990B87B03}"/>
              </a:ext>
            </a:extLst>
          </p:cNvPr>
          <p:cNvSpPr txBox="1">
            <a:spLocks/>
          </p:cNvSpPr>
          <p:nvPr/>
        </p:nvSpPr>
        <p:spPr>
          <a:xfrm>
            <a:off x="617484" y="738378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 algn="just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hlinkClick r:id="rId3"/>
              </a:rPr>
              <a:t>https://prontoproject.org/</a:t>
            </a:r>
            <a:r>
              <a:rPr lang="en-US" altLang="en-US" dirty="0"/>
              <a:t> </a:t>
            </a:r>
          </a:p>
          <a:p>
            <a:pPr marL="168275" indent="-168275" algn="just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Project Pronto is building and deploying a beta-production end-to-end 5G connected edge cloud leveraging a fully programmable network…</a:t>
            </a: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6DB6DD-332A-0ACF-D5AA-2E30A34D1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200" y="1736487"/>
            <a:ext cx="5655599" cy="295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53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17" y="124360"/>
            <a:ext cx="4447325" cy="542926"/>
          </a:xfrm>
        </p:spPr>
        <p:txBody>
          <a:bodyPr/>
          <a:lstStyle/>
          <a:p>
            <a:r>
              <a:rPr lang="en-US" dirty="0"/>
              <a:t>NSF’s FABRIC Project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709574" y="667286"/>
            <a:ext cx="353324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26216" y="754837"/>
            <a:ext cx="7909029" cy="33919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D7C8B7-19B0-8371-6B68-703990B87B03}"/>
              </a:ext>
            </a:extLst>
          </p:cNvPr>
          <p:cNvSpPr txBox="1">
            <a:spLocks/>
          </p:cNvSpPr>
          <p:nvPr/>
        </p:nvSpPr>
        <p:spPr>
          <a:xfrm>
            <a:off x="617484" y="738378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 algn="just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hlinkClick r:id="rId3"/>
              </a:rPr>
              <a:t>https://whatisfabric.net/</a:t>
            </a:r>
            <a:r>
              <a:rPr lang="en-US" altLang="en-US" dirty="0"/>
              <a:t> </a:t>
            </a:r>
          </a:p>
          <a:p>
            <a:pPr marL="168275" indent="-168275" algn="just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FABRIC is an International infrastructure that enables cutting-edge experimentation and research… 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21504F-79B9-FC02-9BFE-E526317F3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902" y="1598203"/>
            <a:ext cx="4412191" cy="29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26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68CCB4-EB84-4BFF-9534-F289C868C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318" y="1128192"/>
            <a:ext cx="3893363" cy="24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15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Data Plane be Programmable?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631108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8238638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“Programmable switches are 10-100 times slower than non-programmable ones. They are more expensive and consume more power”</a:t>
            </a:r>
          </a:p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above assumption was challenged by a group of researchers at Stanford and Texas Instruments that led to “Barefoot Networks” in 2013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6C8E4E-12EC-8803-22AF-061F033E7766}"/>
              </a:ext>
            </a:extLst>
          </p:cNvPr>
          <p:cNvSpPr txBox="1"/>
          <p:nvPr/>
        </p:nvSpPr>
        <p:spPr>
          <a:xfrm>
            <a:off x="448162" y="4469906"/>
            <a:ext cx="8313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1. Vladimir </a:t>
            </a:r>
            <a:r>
              <a:rPr lang="en-US" sz="1200" dirty="0" err="1"/>
              <a:t>Gurevich</a:t>
            </a:r>
            <a:r>
              <a:rPr lang="en-US" sz="1200" dirty="0"/>
              <a:t>, “Introduction to P4 and Data Plane Programmability,” </a:t>
            </a:r>
            <a:r>
              <a:rPr lang="en-US" sz="1200" dirty="0">
                <a:hlinkClick r:id="rId2"/>
              </a:rPr>
              <a:t>https://tinyurl.com/2p978tm9</a:t>
            </a:r>
            <a:r>
              <a:rPr lang="en-US" sz="1200" dirty="0"/>
              <a:t>. 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F674D1-8391-DAA7-9349-0656A18C5C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7793" y="2112162"/>
          <a:ext cx="5934587" cy="212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384800" imgH="1930400" progId="Visio.Drawing.15">
                  <p:embed/>
                </p:oleObj>
              </mc:Choice>
              <mc:Fallback>
                <p:oleObj name="Visio" r:id="rId3" imgW="5384800" imgH="1930400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1F674D1-8391-DAA7-9349-0656A18C5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793" y="2112162"/>
                        <a:ext cx="5934587" cy="212333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824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0857" y="120223"/>
            <a:ext cx="8416443" cy="4798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 P4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D98702C-BA5F-8D4B-B23D-DEB8E47CE420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89340" y="2542692"/>
            <a:ext cx="1124342" cy="1626876"/>
            <a:chOff x="1485649" y="3204985"/>
            <a:chExt cx="1124341" cy="2169168"/>
          </a:xfrm>
        </p:grpSpPr>
        <p:sp>
          <p:nvSpPr>
            <p:cNvPr id="8" name="Rectangle 7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40101" y="2547973"/>
            <a:ext cx="1124342" cy="1626876"/>
            <a:chOff x="1485649" y="3204985"/>
            <a:chExt cx="1124341" cy="2169168"/>
          </a:xfrm>
        </p:grpSpPr>
        <p:sp>
          <p:nvSpPr>
            <p:cNvPr id="11" name="Rectangle 10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90658" y="2554172"/>
            <a:ext cx="1124342" cy="1626876"/>
            <a:chOff x="1485649" y="3204985"/>
            <a:chExt cx="1124341" cy="2169168"/>
          </a:xfrm>
        </p:grpSpPr>
        <p:sp>
          <p:nvSpPr>
            <p:cNvPr id="14" name="Rectangle 13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19801" y="2563132"/>
            <a:ext cx="1124342" cy="1626876"/>
            <a:chOff x="1485649" y="3204985"/>
            <a:chExt cx="1124341" cy="2169168"/>
          </a:xfrm>
        </p:grpSpPr>
        <p:sp>
          <p:nvSpPr>
            <p:cNvPr id="17" name="Rectangle 16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15209" y="2793622"/>
            <a:ext cx="389388" cy="1191971"/>
            <a:chOff x="2488822" y="2403406"/>
            <a:chExt cx="529093" cy="158929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8600" y="2744437"/>
            <a:ext cx="381108" cy="1191971"/>
            <a:chOff x="2488822" y="2403406"/>
            <a:chExt cx="529093" cy="1589294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834352" y="2619217"/>
            <a:ext cx="909363" cy="1479832"/>
            <a:chOff x="2449931" y="225721"/>
            <a:chExt cx="909363" cy="1973109"/>
          </a:xfrm>
        </p:grpSpPr>
        <p:sp>
          <p:nvSpPr>
            <p:cNvPr id="53" name="Rectangle 52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Trapezoid 58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0" name="Trapezoid 59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rapezoid 60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Trapezoid 61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Trapezoid 62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Trapezoid 63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233753" y="2635887"/>
            <a:ext cx="909363" cy="1479832"/>
            <a:chOff x="2449931" y="225721"/>
            <a:chExt cx="909363" cy="1973109"/>
          </a:xfrm>
        </p:grpSpPr>
        <p:sp>
          <p:nvSpPr>
            <p:cNvPr id="66" name="Rectangle 65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2" name="Trapezoid 71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Trapezoid 72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4" name="Trapezoid 73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Trapezoid 74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Trapezoid 75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7" name="Trapezoid 76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98917" y="2638144"/>
            <a:ext cx="909363" cy="1479832"/>
            <a:chOff x="2449931" y="225721"/>
            <a:chExt cx="909363" cy="1973109"/>
          </a:xfrm>
        </p:grpSpPr>
        <p:sp>
          <p:nvSpPr>
            <p:cNvPr id="79" name="Rectangle 78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Trapezoid 84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6" name="Trapezoid 85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7" name="Trapezoid 86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8" name="Trapezoid 87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Trapezoid 88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rapezoid 89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30034" y="2659410"/>
            <a:ext cx="909363" cy="1479832"/>
            <a:chOff x="2449931" y="225721"/>
            <a:chExt cx="909363" cy="1973109"/>
          </a:xfrm>
        </p:grpSpPr>
        <p:sp>
          <p:nvSpPr>
            <p:cNvPr id="92" name="Rectangle 91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Trapezoid 97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9" name="Trapezoid 98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0" name="Trapezoid 99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1" name="Trapezoid 100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2" name="Trapezoid 101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Trapezoid 102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7478672" y="2563031"/>
            <a:ext cx="842815" cy="163835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621" tIns="0" rIns="116621" bIns="58311" rtlCol="0" anchor="ctr"/>
          <a:lstStyle/>
          <a:p>
            <a:pPr marL="0" marR="0" lvl="0" indent="0" algn="ctr" defTabSz="6858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10132" y="2786806"/>
            <a:ext cx="552334" cy="519142"/>
            <a:chOff x="8131589" y="4009362"/>
            <a:chExt cx="552334" cy="692189"/>
          </a:xfrm>
          <a:noFill/>
        </p:grpSpPr>
        <p:grpSp>
          <p:nvGrpSpPr>
            <p:cNvPr id="20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5" name="Freeform 24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1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2" name="Freeform 21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1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/>
          <p:cNvGrpSpPr/>
          <p:nvPr/>
        </p:nvGrpSpPr>
        <p:grpSpPr>
          <a:xfrm>
            <a:off x="7610875" y="3482380"/>
            <a:ext cx="552334" cy="519142"/>
            <a:chOff x="8131589" y="4009362"/>
            <a:chExt cx="552334" cy="692189"/>
          </a:xfrm>
          <a:noFill/>
        </p:grpSpPr>
        <p:grpSp>
          <p:nvGrpSpPr>
            <p:cNvPr id="106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11" name="Freeform 110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1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08" name="Freeform 107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1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4" name="Straight Arrow Connector 113"/>
          <p:cNvCxnSpPr>
            <a:stCxn id="121" idx="3"/>
            <a:endCxn id="9" idx="1"/>
          </p:cNvCxnSpPr>
          <p:nvPr/>
        </p:nvCxnSpPr>
        <p:spPr>
          <a:xfrm flipV="1">
            <a:off x="1328160" y="3351823"/>
            <a:ext cx="361180" cy="933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2" idx="3"/>
            <a:endCxn id="15" idx="1"/>
          </p:cNvCxnSpPr>
          <p:nvPr/>
        </p:nvCxnSpPr>
        <p:spPr>
          <a:xfrm>
            <a:off x="4264443" y="3357104"/>
            <a:ext cx="326216" cy="619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4" idx="3"/>
            <a:endCxn id="18" idx="1"/>
          </p:cNvCxnSpPr>
          <p:nvPr/>
        </p:nvCxnSpPr>
        <p:spPr>
          <a:xfrm>
            <a:off x="5715000" y="3371920"/>
            <a:ext cx="304800" cy="3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8" idx="3"/>
            <a:endCxn id="207" idx="1"/>
          </p:cNvCxnSpPr>
          <p:nvPr/>
        </p:nvCxnSpPr>
        <p:spPr>
          <a:xfrm>
            <a:off x="7144143" y="3372262"/>
            <a:ext cx="334529" cy="994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" idx="3"/>
            <a:endCxn id="12" idx="1"/>
          </p:cNvCxnSpPr>
          <p:nvPr/>
        </p:nvCxnSpPr>
        <p:spPr>
          <a:xfrm flipV="1">
            <a:off x="2813682" y="3357103"/>
            <a:ext cx="326418" cy="333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827166" y="2638144"/>
            <a:ext cx="54044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Memory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480324" y="2651843"/>
            <a:ext cx="2099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ALU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234009"/>
            <a:ext cx="126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Programmable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Parser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605574" y="2552741"/>
            <a:ext cx="722586" cy="1616828"/>
            <a:chOff x="605574" y="1959131"/>
            <a:chExt cx="722586" cy="1616828"/>
          </a:xfrm>
        </p:grpSpPr>
        <p:sp>
          <p:nvSpPr>
            <p:cNvPr id="121" name="Rectangle 120"/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16621" tIns="0" rIns="116621" bIns="58311" rtlCol="0" anchor="ctr"/>
            <a:lstStyle/>
            <a:p>
              <a:pPr marL="0" marR="0" lvl="0" indent="0" algn="ctr" defTabSz="6858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 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78" name="Curved Connector 177"/>
            <p:cNvCxnSpPr>
              <a:stCxn id="3" idx="0"/>
              <a:endCxn id="172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urved Connector 187"/>
            <p:cNvCxnSpPr>
              <a:stCxn id="3" idx="4"/>
              <a:endCxn id="171" idx="0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urved Connector 188"/>
            <p:cNvCxnSpPr>
              <a:stCxn id="172" idx="4"/>
              <a:endCxn id="172" idx="6"/>
            </p:cNvCxnSpPr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urved Connector 189"/>
            <p:cNvCxnSpPr>
              <a:stCxn id="172" idx="3"/>
              <a:endCxn id="173" idx="6"/>
            </p:cNvCxnSpPr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urved Connector 190"/>
            <p:cNvCxnSpPr>
              <a:stCxn id="171" idx="6"/>
              <a:endCxn id="174" idx="0"/>
            </p:cNvCxnSpPr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urved Connector 192"/>
            <p:cNvCxnSpPr>
              <a:stCxn id="174" idx="4"/>
              <a:endCxn id="173" idx="4"/>
            </p:cNvCxnSpPr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Left Brace 223"/>
          <p:cNvSpPr/>
          <p:nvPr/>
        </p:nvSpPr>
        <p:spPr>
          <a:xfrm rot="5400000" flipH="1">
            <a:off x="4306095" y="1600786"/>
            <a:ext cx="222268" cy="5467744"/>
          </a:xfrm>
          <a:prstGeom prst="leftBrace">
            <a:avLst>
              <a:gd name="adj1" fmla="val 43551"/>
              <a:gd name="adj2" fmla="val 49888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544737" y="4410308"/>
            <a:ext cx="3585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Programmable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Match-Action Pipeline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2864143" y="885969"/>
            <a:ext cx="3013003" cy="1248635"/>
            <a:chOff x="2864142" y="514645"/>
            <a:chExt cx="3013001" cy="1248635"/>
          </a:xfrm>
        </p:grpSpPr>
        <p:sp>
          <p:nvSpPr>
            <p:cNvPr id="137" name="Parallelogram 136"/>
            <p:cNvSpPr/>
            <p:nvPr/>
          </p:nvSpPr>
          <p:spPr>
            <a:xfrm>
              <a:off x="2864142" y="794006"/>
              <a:ext cx="2622258" cy="969274"/>
            </a:xfrm>
            <a:prstGeom prst="parallelogram">
              <a:avLst>
                <a:gd name="adj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header_type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ethernet_t    { … }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header_type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l2_metadata_t { … }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  <a:sym typeface="Arial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header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ethernet_t    ethernet;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header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vlan_tag_t    vlan_tag[2];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metadata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l2_metadata_t l2_meta;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945301" y="514645"/>
              <a:ext cx="293184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/>
                  <a:sym typeface="Arial"/>
                </a:rPr>
                <a:t>Header and Data Declarations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0501" y="864867"/>
            <a:ext cx="2628900" cy="1677826"/>
            <a:chOff x="190500" y="493543"/>
            <a:chExt cx="2628900" cy="1677826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990600" y="1581150"/>
              <a:ext cx="0" cy="5902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534575" y="493543"/>
              <a:ext cx="194397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/>
                  <a:sym typeface="Arial"/>
                </a:rPr>
                <a:t>Parser Program</a:t>
              </a:r>
            </a:p>
          </p:txBody>
        </p:sp>
        <p:sp>
          <p:nvSpPr>
            <p:cNvPr id="140" name="Parallelogram 139"/>
            <p:cNvSpPr/>
            <p:nvPr/>
          </p:nvSpPr>
          <p:spPr>
            <a:xfrm>
              <a:off x="190500" y="803085"/>
              <a:ext cx="2628900" cy="964666"/>
            </a:xfrm>
            <a:prstGeom prst="parallelogram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parser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parse_ethernet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{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</a:t>
              </a: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extract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(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ethernet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);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</a:t>
              </a: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return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</a:t>
              </a: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switch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(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ethernet.ethertype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) {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  0x8100 :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parse_vlan_tag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;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  0x0800 : parse_ipv4;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  0x8847 :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parse_mpls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;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  default: ingress;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}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203153" y="897626"/>
            <a:ext cx="5967653" cy="1674124"/>
            <a:chOff x="2203152" y="526302"/>
            <a:chExt cx="5967653" cy="1674124"/>
          </a:xfrm>
        </p:grpSpPr>
        <p:sp>
          <p:nvSpPr>
            <p:cNvPr id="141" name="TextBox 140"/>
            <p:cNvSpPr txBox="1"/>
            <p:nvPr/>
          </p:nvSpPr>
          <p:spPr>
            <a:xfrm>
              <a:off x="5715000" y="526302"/>
              <a:ext cx="22578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/>
                  <a:sym typeface="Arial"/>
                </a:rPr>
                <a:t>Tables and Control Flow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>
              <a:off x="6553200" y="1737858"/>
              <a:ext cx="0" cy="4625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reeform 130"/>
            <p:cNvSpPr/>
            <p:nvPr/>
          </p:nvSpPr>
          <p:spPr>
            <a:xfrm>
              <a:off x="2203152" y="1926991"/>
              <a:ext cx="4344934" cy="251613"/>
            </a:xfrm>
            <a:custGeom>
              <a:avLst/>
              <a:gdLst>
                <a:gd name="connsiteX0" fmla="*/ 4344934 w 4344934"/>
                <a:gd name="connsiteY0" fmla="*/ 0 h 251613"/>
                <a:gd name="connsiteX1" fmla="*/ 0 w 4344934"/>
                <a:gd name="connsiteY1" fmla="*/ 0 h 251613"/>
                <a:gd name="connsiteX2" fmla="*/ 0 w 4344934"/>
                <a:gd name="connsiteY2" fmla="*/ 251613 h 25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4934" h="251613">
                  <a:moveTo>
                    <a:pt x="4344934" y="0"/>
                  </a:moveTo>
                  <a:lnTo>
                    <a:pt x="0" y="0"/>
                  </a:lnTo>
                  <a:lnTo>
                    <a:pt x="0" y="25161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33" name="Straight Arrow Connector 132"/>
            <p:cNvCxnSpPr>
              <a:cxnSpLocks/>
            </p:cNvCxnSpPr>
            <p:nvPr/>
          </p:nvCxnSpPr>
          <p:spPr>
            <a:xfrm>
              <a:off x="3686711" y="1921236"/>
              <a:ext cx="0" cy="2501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>
              <a:off x="5163146" y="1935135"/>
              <a:ext cx="0" cy="2501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Parallelogram 135"/>
            <p:cNvSpPr/>
            <p:nvPr/>
          </p:nvSpPr>
          <p:spPr>
            <a:xfrm>
              <a:off x="5541905" y="787994"/>
              <a:ext cx="2628900" cy="972703"/>
            </a:xfrm>
            <a:prstGeom prst="parallelogram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table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port_table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{ … }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control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ingress {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</a:t>
              </a: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apply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(port_table);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</a:t>
              </a: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if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(l2_meta.vlan_tags == 0) {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    process_assign_vlan();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}</a:t>
              </a:r>
              <a:b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}</a:t>
              </a:r>
            </a:p>
          </p:txBody>
        </p: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>
            <a:off x="534576" y="600045"/>
            <a:ext cx="3415632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3" name="Slide Number Placeholder 3">
            <a:extLst>
              <a:ext uri="{FF2B5EF4-FFF2-40B4-BE49-F238E27FC236}">
                <a16:creationId xmlns:a16="http://schemas.microsoft.com/office/drawing/2014/main" id="{A76864BE-02A7-42F2-B57A-ED59508616DA}"/>
              </a:ext>
            </a:extLst>
          </p:cNvPr>
          <p:cNvSpPr txBox="1">
            <a:spLocks/>
          </p:cNvSpPr>
          <p:nvPr/>
        </p:nvSpPr>
        <p:spPr>
          <a:xfrm>
            <a:off x="8015758" y="4863112"/>
            <a:ext cx="1066800" cy="1595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D98702C-BA5F-8D4B-B23D-DEB8E47CE420}" type="slidenum">
              <a:rPr kumimoji="0" lang="en-US" sz="83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8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75488E7-E5E1-45CC-B7B5-02585B423F76}"/>
              </a:ext>
            </a:extLst>
          </p:cNvPr>
          <p:cNvSpPr txBox="1"/>
          <p:nvPr/>
        </p:nvSpPr>
        <p:spPr>
          <a:xfrm>
            <a:off x="959690" y="4718595"/>
            <a:ext cx="73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Reproduced from N. McKeown. Creating an End-to-End Programming Model for Packet Forwarding. Available: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219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(Legacy)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666750"/>
            <a:ext cx="8238638" cy="3600449"/>
          </a:xfrm>
        </p:spPr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Since the explosive growth of the Internet in the 1990s, the networking industry has been dominated by closed and proprietary hardware and software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interface between control and data planes has been historically proprietary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Vendor dependence: slow product cycles of vendor equipment, no innovation from network owners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 router is a monolithic unit built and internally accessed by the manufacturer only</a:t>
            </a:r>
          </a:p>
          <a:p>
            <a:pPr marL="430197" lvl="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7"/>
            <a:ext cx="513747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0B4CF-EE6D-40F5-B8A2-2A4886C3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059" y="2267551"/>
            <a:ext cx="2930844" cy="22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4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666750"/>
            <a:ext cx="8238638" cy="3600449"/>
          </a:xfrm>
        </p:spPr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Protocol ossification has been challenged first by SDN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SDN (1) explicitly separates the control and data planes, and (2) enables the control plane intelligence to be implemented as a software outside the switches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function of populating the forwarding table is now performed by the controller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7"/>
            <a:ext cx="926875" cy="9523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F2F98-EEF0-44CF-AEDD-0A68D3D1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030" y="2140688"/>
            <a:ext cx="3286901" cy="25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0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Limitation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247933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8238638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SDN is limited to the OpenFlow specifications 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Forwarding rules are based on a fixed number of protocols / header fields (e.g., IP, Ethernet)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data plane is designed with fixed functions (hard-coded)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Functions are implemented by the chip designer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DAEA8E-D580-4B7A-97C5-A65DF5A6C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030" y="2140688"/>
            <a:ext cx="3286901" cy="25173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BC019A-8B0B-4955-88DE-DAE11265D30B}"/>
              </a:ext>
            </a:extLst>
          </p:cNvPr>
          <p:cNvSpPr/>
          <p:nvPr/>
        </p:nvSpPr>
        <p:spPr>
          <a:xfrm>
            <a:off x="2924030" y="2571750"/>
            <a:ext cx="776100" cy="41245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EC0C8-F795-4400-967D-0396619E46D8}"/>
              </a:ext>
            </a:extLst>
          </p:cNvPr>
          <p:cNvSpPr/>
          <p:nvPr/>
        </p:nvSpPr>
        <p:spPr>
          <a:xfrm>
            <a:off x="4246012" y="3078568"/>
            <a:ext cx="776100" cy="373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0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Data Plane be Programmable?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631108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8238638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“Programmable switches are 10-100 times slower than non-programmable ones. They are more expensive and consume more power”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6C8E4E-12EC-8803-22AF-061F033E7766}"/>
              </a:ext>
            </a:extLst>
          </p:cNvPr>
          <p:cNvSpPr txBox="1"/>
          <p:nvPr/>
        </p:nvSpPr>
        <p:spPr>
          <a:xfrm>
            <a:off x="448162" y="4469906"/>
            <a:ext cx="8313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1. Vladimir </a:t>
            </a:r>
            <a:r>
              <a:rPr lang="en-US" sz="1200" dirty="0" err="1"/>
              <a:t>Gurevich</a:t>
            </a:r>
            <a:r>
              <a:rPr lang="en-US" sz="1200" dirty="0"/>
              <a:t>, “Introduction to P4 and Data Plane Programmability,” </a:t>
            </a:r>
            <a:r>
              <a:rPr lang="en-US" sz="1200" dirty="0">
                <a:hlinkClick r:id="rId2"/>
              </a:rPr>
              <a:t>https://tinyurl.com/2p978tm9</a:t>
            </a:r>
            <a:r>
              <a:rPr lang="en-US" sz="12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6447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Data Plane be Programmable?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770049"/>
            <a:ext cx="8238638" cy="3497150"/>
          </a:xfrm>
        </p:spPr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Evolution of the computing industry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7"/>
            <a:ext cx="620866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32451F-14BE-8948-82EC-C529EEA021A3}"/>
              </a:ext>
            </a:extLst>
          </p:cNvPr>
          <p:cNvSpPr txBox="1"/>
          <p:nvPr/>
        </p:nvSpPr>
        <p:spPr>
          <a:xfrm>
            <a:off x="1242551" y="4065674"/>
            <a:ext cx="6785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1970s	     1970s-80s        1990s-2000s	          2010s	             2017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34763D-AE7F-A0E4-1B0E-BADB139CA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85" y="1077826"/>
            <a:ext cx="7503191" cy="298784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BBE610-3E2D-8926-FC3D-018D6C2C288F}"/>
              </a:ext>
            </a:extLst>
          </p:cNvPr>
          <p:cNvCxnSpPr/>
          <p:nvPr/>
        </p:nvCxnSpPr>
        <p:spPr>
          <a:xfrm>
            <a:off x="889037" y="4388081"/>
            <a:ext cx="7704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BAABC4A-3869-A46A-11E4-C1F8482B6E7D}"/>
              </a:ext>
            </a:extLst>
          </p:cNvPr>
          <p:cNvSpPr txBox="1"/>
          <p:nvPr/>
        </p:nvSpPr>
        <p:spPr>
          <a:xfrm>
            <a:off x="448162" y="4469906"/>
            <a:ext cx="8313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1. Vladimir </a:t>
            </a:r>
            <a:r>
              <a:rPr lang="en-US" sz="1200" dirty="0" err="1"/>
              <a:t>Gurevich</a:t>
            </a:r>
            <a:r>
              <a:rPr lang="en-US" sz="1200" dirty="0"/>
              <a:t>, “Introduction to P4 and Data Plane Programmability,” </a:t>
            </a:r>
            <a:r>
              <a:rPr lang="en-US" sz="1200" dirty="0">
                <a:hlinkClick r:id="rId4"/>
              </a:rPr>
              <a:t>https://tinyurl.com/2p978tm9</a:t>
            </a:r>
            <a:r>
              <a:rPr lang="en-US" sz="12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98598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Data Plane be Programmable?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631108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8238638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Data plane comparison: fixed-function vs P4 programmable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6C8E4E-12EC-8803-22AF-061F033E7766}"/>
              </a:ext>
            </a:extLst>
          </p:cNvPr>
          <p:cNvSpPr txBox="1"/>
          <p:nvPr/>
        </p:nvSpPr>
        <p:spPr>
          <a:xfrm>
            <a:off x="448162" y="4469906"/>
            <a:ext cx="8313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1. Vladimir </a:t>
            </a:r>
            <a:r>
              <a:rPr lang="en-US" sz="1200" dirty="0" err="1"/>
              <a:t>Gurevich</a:t>
            </a:r>
            <a:r>
              <a:rPr lang="en-US" sz="1200" dirty="0"/>
              <a:t>, “Introduction to P4 and Data Plane Programmability,” </a:t>
            </a:r>
            <a:r>
              <a:rPr lang="en-US" sz="1200" dirty="0">
                <a:hlinkClick r:id="rId2"/>
              </a:rPr>
              <a:t>https://tinyurl.com/2p978tm9</a:t>
            </a:r>
            <a:r>
              <a:rPr lang="en-US" sz="1200" dirty="0"/>
              <a:t>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C948C-E7B9-45BB-73B0-D14696E7B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73" y="1160096"/>
            <a:ext cx="7388653" cy="29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4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452787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P4</a:t>
            </a:r>
            <a:r>
              <a:rPr kumimoji="0" lang="en-US" sz="165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programmable switches permit a programmer to program the data plane 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Define and parse new protocols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Customize packet processing functions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Measure events occurring in the data plane with </a:t>
            </a:r>
          </a:p>
          <a:p>
            <a:pPr marL="219456" marR="0" lvl="1" indent="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None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high precision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Offload applications to the data plane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3B84BEE-3FE7-4F25-9689-A29F5AF2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17" y="1098927"/>
            <a:ext cx="3246474" cy="34793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E38A64-59CF-42AF-92E6-716807F19CA5}"/>
              </a:ext>
            </a:extLst>
          </p:cNvPr>
          <p:cNvSpPr txBox="1"/>
          <p:nvPr/>
        </p:nvSpPr>
        <p:spPr>
          <a:xfrm>
            <a:off x="374042" y="4486274"/>
            <a:ext cx="7333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Clr>
                <a:schemeClr val="accent2"/>
              </a:buClr>
              <a:buNone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1. P4 stands for stands for Programming Protocol-independent Packet Processors</a:t>
            </a:r>
          </a:p>
        </p:txBody>
      </p:sp>
    </p:spTree>
    <p:extLst>
      <p:ext uri="{BB962C8B-B14F-4D97-AF65-F5344CB8AC3E}">
        <p14:creationId xmlns:p14="http://schemas.microsoft.com/office/powerpoint/2010/main" val="26169216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1175</Words>
  <Application>Microsoft Office PowerPoint</Application>
  <PresentationFormat>On-screen Show (16:9)</PresentationFormat>
  <Paragraphs>185</Paragraphs>
  <Slides>26</Slides>
  <Notes>14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Wingdings</vt:lpstr>
      <vt:lpstr>Retrospect</vt:lpstr>
      <vt:lpstr>Office Theme</vt:lpstr>
      <vt:lpstr>Visio</vt:lpstr>
      <vt:lpstr>PowerPoint Presentation</vt:lpstr>
      <vt:lpstr>Agenda</vt:lpstr>
      <vt:lpstr>Traditional (Legacy) Networking</vt:lpstr>
      <vt:lpstr>SDN</vt:lpstr>
      <vt:lpstr>SDN Limitation</vt:lpstr>
      <vt:lpstr>Can the Data Plane be Programmable? </vt:lpstr>
      <vt:lpstr>Can the Data Plane be Programmable? </vt:lpstr>
      <vt:lpstr>Can the Data Plane be Programmable? </vt:lpstr>
      <vt:lpstr>P4 Programmable Switches</vt:lpstr>
      <vt:lpstr>P4 Programmable Switches</vt:lpstr>
      <vt:lpstr>P4 Programmable Switches</vt:lpstr>
      <vt:lpstr>PowerPoint Presentation</vt:lpstr>
      <vt:lpstr>PowerPoint Presentation</vt:lpstr>
      <vt:lpstr>PowerPoint Presentation</vt:lpstr>
      <vt:lpstr>PowerPoint Presentation</vt:lpstr>
      <vt:lpstr>Real Time RTT Calculation</vt:lpstr>
      <vt:lpstr>Real Time RTT Calculation</vt:lpstr>
      <vt:lpstr>Real Time RTT Calculation</vt:lpstr>
      <vt:lpstr>Real Time RTT Calculation</vt:lpstr>
      <vt:lpstr>Customized Firewall</vt:lpstr>
      <vt:lpstr>Customized Firewall</vt:lpstr>
      <vt:lpstr>DOD’s Pronto Project</vt:lpstr>
      <vt:lpstr>NSF’s FABRIC Project</vt:lpstr>
      <vt:lpstr>PowerPoint Presentation</vt:lpstr>
      <vt:lpstr>Can the Data Plane be Programmable? </vt:lpstr>
      <vt:lpstr>Example P4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Labs on SDN and P4 Programmable Switches</dc:title>
  <dc:creator>Crichigno Benitez, Jorge</dc:creator>
  <cp:lastModifiedBy>Kfoury, Elie</cp:lastModifiedBy>
  <cp:revision>14</cp:revision>
  <dcterms:modified xsi:type="dcterms:W3CDTF">2023-02-10T20:01:52Z</dcterms:modified>
</cp:coreProperties>
</file>