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77" r:id="rId3"/>
    <p:sldId id="347" r:id="rId4"/>
    <p:sldId id="1224" r:id="rId5"/>
    <p:sldId id="1226" r:id="rId6"/>
    <p:sldId id="1227" r:id="rId7"/>
    <p:sldId id="1228" r:id="rId8"/>
    <p:sldId id="122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31256-203B-4734-A5FE-77D673E4D988}" v="6" dt="2023-03-29T15:53:54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64"/>
  </p:normalViewPr>
  <p:slideViewPr>
    <p:cSldViewPr snapToGrid="0">
      <p:cViewPr varScale="1">
        <p:scale>
          <a:sx n="70" d="100"/>
          <a:sy n="70" d="100"/>
        </p:scale>
        <p:origin x="4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chigno Benitez, Jorge" userId="e8c2d0ca-3c76-40b7-b803-52729ce5e219" providerId="ADAL" clId="{36731256-203B-4734-A5FE-77D673E4D988}"/>
    <pc:docChg chg="undo custSel modSld">
      <pc:chgData name="Crichigno Benitez, Jorge" userId="e8c2d0ca-3c76-40b7-b803-52729ce5e219" providerId="ADAL" clId="{36731256-203B-4734-A5FE-77D673E4D988}" dt="2023-03-29T15:56:31.923" v="247" actId="27636"/>
      <pc:docMkLst>
        <pc:docMk/>
      </pc:docMkLst>
      <pc:sldChg chg="addSp delSp modSp mod">
        <pc:chgData name="Crichigno Benitez, Jorge" userId="e8c2d0ca-3c76-40b7-b803-52729ce5e219" providerId="ADAL" clId="{36731256-203B-4734-A5FE-77D673E4D988}" dt="2023-03-29T15:53:54.635" v="228"/>
        <pc:sldMkLst>
          <pc:docMk/>
          <pc:sldMk cId="2860286577" sldId="277"/>
        </pc:sldMkLst>
        <pc:spChg chg="mod">
          <ac:chgData name="Crichigno Benitez, Jorge" userId="e8c2d0ca-3c76-40b7-b803-52729ce5e219" providerId="ADAL" clId="{36731256-203B-4734-A5FE-77D673E4D988}" dt="2023-03-29T15:46:51.536" v="214" actId="20577"/>
          <ac:spMkLst>
            <pc:docMk/>
            <pc:sldMk cId="2860286577" sldId="277"/>
            <ac:spMk id="6" creationId="{D8FC8FB0-A838-FA85-9BBA-BEB3C141A8C4}"/>
          </ac:spMkLst>
        </pc:spChg>
        <pc:picChg chg="add mod">
          <ac:chgData name="Crichigno Benitez, Jorge" userId="e8c2d0ca-3c76-40b7-b803-52729ce5e219" providerId="ADAL" clId="{36731256-203B-4734-A5FE-77D673E4D988}" dt="2023-03-29T15:53:54.635" v="228"/>
          <ac:picMkLst>
            <pc:docMk/>
            <pc:sldMk cId="2860286577" sldId="277"/>
            <ac:picMk id="3" creationId="{A9248D88-8C4C-B0C7-7EB5-30335FE8EA7D}"/>
          </ac:picMkLst>
        </pc:picChg>
        <pc:picChg chg="del mod">
          <ac:chgData name="Crichigno Benitez, Jorge" userId="e8c2d0ca-3c76-40b7-b803-52729ce5e219" providerId="ADAL" clId="{36731256-203B-4734-A5FE-77D673E4D988}" dt="2023-03-29T15:53:48.251" v="227" actId="478"/>
          <ac:picMkLst>
            <pc:docMk/>
            <pc:sldMk cId="2860286577" sldId="277"/>
            <ac:picMk id="7" creationId="{4F68CCB4-EB84-4BFF-9534-F289C868CB08}"/>
          </ac:picMkLst>
        </pc:picChg>
      </pc:sldChg>
      <pc:sldChg chg="addSp delSp modSp mod">
        <pc:chgData name="Crichigno Benitez, Jorge" userId="e8c2d0ca-3c76-40b7-b803-52729ce5e219" providerId="ADAL" clId="{36731256-203B-4734-A5FE-77D673E4D988}" dt="2023-03-29T15:53:41.892" v="226" actId="478"/>
        <pc:sldMkLst>
          <pc:docMk/>
          <pc:sldMk cId="213631053" sldId="1224"/>
        </pc:sldMkLst>
        <pc:picChg chg="add del mod">
          <ac:chgData name="Crichigno Benitez, Jorge" userId="e8c2d0ca-3c76-40b7-b803-52729ce5e219" providerId="ADAL" clId="{36731256-203B-4734-A5FE-77D673E4D988}" dt="2023-03-29T15:53:41.892" v="226" actId="478"/>
          <ac:picMkLst>
            <pc:docMk/>
            <pc:sldMk cId="213631053" sldId="1224"/>
            <ac:picMk id="2" creationId="{6EE4D92C-2F4A-2539-1B79-0E1CA3D8C1B0}"/>
          </ac:picMkLst>
        </pc:picChg>
      </pc:sldChg>
      <pc:sldChg chg="addSp delSp modSp mod">
        <pc:chgData name="Crichigno Benitez, Jorge" userId="e8c2d0ca-3c76-40b7-b803-52729ce5e219" providerId="ADAL" clId="{36731256-203B-4734-A5FE-77D673E4D988}" dt="2023-03-29T15:56:31.923" v="247" actId="27636"/>
        <pc:sldMkLst>
          <pc:docMk/>
          <pc:sldMk cId="1526896532" sldId="1228"/>
        </pc:sldMkLst>
        <pc:spChg chg="mod">
          <ac:chgData name="Crichigno Benitez, Jorge" userId="e8c2d0ca-3c76-40b7-b803-52729ce5e219" providerId="ADAL" clId="{36731256-203B-4734-A5FE-77D673E4D988}" dt="2023-03-29T15:56:31.923" v="247" actId="27636"/>
          <ac:spMkLst>
            <pc:docMk/>
            <pc:sldMk cId="1526896532" sldId="1228"/>
            <ac:spMk id="14" creationId="{48AFB8B8-3111-4999-997D-C50022E2F3AE}"/>
          </ac:spMkLst>
        </pc:spChg>
        <pc:picChg chg="add del mod">
          <ac:chgData name="Crichigno Benitez, Jorge" userId="e8c2d0ca-3c76-40b7-b803-52729ce5e219" providerId="ADAL" clId="{36731256-203B-4734-A5FE-77D673E4D988}" dt="2023-03-29T15:53:29.364" v="225"/>
          <ac:picMkLst>
            <pc:docMk/>
            <pc:sldMk cId="1526896532" sldId="1228"/>
            <ac:picMk id="2" creationId="{BAD7B8EA-3875-BD26-F498-53ACC8E5920F}"/>
          </ac:picMkLst>
        </pc:picChg>
      </pc:sldChg>
      <pc:sldChg chg="addSp modSp mod">
        <pc:chgData name="Crichigno Benitez, Jorge" userId="e8c2d0ca-3c76-40b7-b803-52729ce5e219" providerId="ADAL" clId="{36731256-203B-4734-A5FE-77D673E4D988}" dt="2023-03-29T15:54:23.315" v="229" actId="948"/>
        <pc:sldMkLst>
          <pc:docMk/>
          <pc:sldMk cId="3615663912" sldId="1229"/>
        </pc:sldMkLst>
        <pc:spChg chg="mod">
          <ac:chgData name="Crichigno Benitez, Jorge" userId="e8c2d0ca-3c76-40b7-b803-52729ce5e219" providerId="ADAL" clId="{36731256-203B-4734-A5FE-77D673E4D988}" dt="2023-03-29T15:54:23.315" v="229" actId="948"/>
          <ac:spMkLst>
            <pc:docMk/>
            <pc:sldMk cId="3615663912" sldId="1229"/>
            <ac:spMk id="14" creationId="{48AFB8B8-3111-4999-997D-C50022E2F3AE}"/>
          </ac:spMkLst>
        </pc:spChg>
        <pc:picChg chg="mod">
          <ac:chgData name="Crichigno Benitez, Jorge" userId="e8c2d0ca-3c76-40b7-b803-52729ce5e219" providerId="ADAL" clId="{36731256-203B-4734-A5FE-77D673E4D988}" dt="2023-03-29T15:49:09.663" v="218" actId="1076"/>
          <ac:picMkLst>
            <pc:docMk/>
            <pc:sldMk cId="3615663912" sldId="1229"/>
            <ac:picMk id="2" creationId="{8E387CD3-8B84-51E3-D5C0-04EF64D68678}"/>
          </ac:picMkLst>
        </pc:picChg>
        <pc:picChg chg="mod">
          <ac:chgData name="Crichigno Benitez, Jorge" userId="e8c2d0ca-3c76-40b7-b803-52729ce5e219" providerId="ADAL" clId="{36731256-203B-4734-A5FE-77D673E4D988}" dt="2023-03-29T15:49:07.153" v="217" actId="1076"/>
          <ac:picMkLst>
            <pc:docMk/>
            <pc:sldMk cId="3615663912" sldId="1229"/>
            <ac:picMk id="3" creationId="{B8C7E2F0-9209-8032-E7A2-7C7A2AB9385E}"/>
          </ac:picMkLst>
        </pc:picChg>
        <pc:picChg chg="mod">
          <ac:chgData name="Crichigno Benitez, Jorge" userId="e8c2d0ca-3c76-40b7-b803-52729ce5e219" providerId="ADAL" clId="{36731256-203B-4734-A5FE-77D673E4D988}" dt="2023-03-29T15:49:15.223" v="220" actId="1076"/>
          <ac:picMkLst>
            <pc:docMk/>
            <pc:sldMk cId="3615663912" sldId="1229"/>
            <ac:picMk id="4" creationId="{655BDF3C-A2E8-46B3-0A63-A8227C35D8E3}"/>
          </ac:picMkLst>
        </pc:picChg>
        <pc:picChg chg="add mod">
          <ac:chgData name="Crichigno Benitez, Jorge" userId="e8c2d0ca-3c76-40b7-b803-52729ce5e219" providerId="ADAL" clId="{36731256-203B-4734-A5FE-77D673E4D988}" dt="2023-03-29T15:49:03.693" v="216" actId="1076"/>
          <ac:picMkLst>
            <pc:docMk/>
            <pc:sldMk cId="3615663912" sldId="1229"/>
            <ac:picMk id="5" creationId="{4F1FA572-269D-1AF2-BCB3-269F8A78F180}"/>
          </ac:picMkLst>
        </pc:picChg>
        <pc:picChg chg="mod">
          <ac:chgData name="Crichigno Benitez, Jorge" userId="e8c2d0ca-3c76-40b7-b803-52729ce5e219" providerId="ADAL" clId="{36731256-203B-4734-A5FE-77D673E4D988}" dt="2023-03-29T15:49:12.789" v="219" actId="1076"/>
          <ac:picMkLst>
            <pc:docMk/>
            <pc:sldMk cId="3615663912" sldId="1229"/>
            <ac:picMk id="15" creationId="{66C39DD9-75B6-27C0-B9D1-85EB8BC750F7}"/>
          </ac:picMkLst>
        </pc:picChg>
        <pc:picChg chg="mod">
          <ac:chgData name="Crichigno Benitez, Jorge" userId="e8c2d0ca-3c76-40b7-b803-52729ce5e219" providerId="ADAL" clId="{36731256-203B-4734-A5FE-77D673E4D988}" dt="2023-03-29T15:49:17.369" v="221" actId="1076"/>
          <ac:picMkLst>
            <pc:docMk/>
            <pc:sldMk cId="3615663912" sldId="1229"/>
            <ac:picMk id="16" creationId="{EBA67D0A-DA1B-E2EE-F955-A334018798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C678-4D36-B048-A1B7-16EC039954F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EA587-50CC-A640-9F68-2F992982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1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36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21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65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872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99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35CC-B0B8-C484-85DA-5EAEBA058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2AE39-DD96-789C-9614-0143E9B4C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19842-AFD7-FAAF-9EFC-F4297957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1221-FBB6-449A-9178-6DA17351132B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176C8-8B92-F944-3F7C-FD723BE9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55508-0514-12D0-6333-E8AD0E87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0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E6620-2842-1C1E-7021-26B9B0B9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37C8E-5165-474A-7D2E-BD3D56923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1399A-95CE-E095-E777-2E052E84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3D72-62B1-48C7-8D6D-14A30743B659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FDB4-95A4-CA3B-8C82-24DDFDAF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9A332-5295-5DCD-D67F-3A0835E1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6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EF94B4-F385-5622-385F-44123000A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B972B-29AC-2C6D-65BC-B40A2BA8D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F5158-FA15-7BC0-A069-CEA0DE27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A207-D048-4E2D-8B64-5C749183FC10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05CC4-5883-C970-F886-3D9A39B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42E74-6370-699F-5FF4-825126BA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58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7BED-3E9A-CD0F-B3EF-A8A972D5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CD30-ED34-8226-1E3C-27B6B17B9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A3199-7094-B0DB-014C-C940ADE9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A0DF-61EB-4AB0-9B21-A30CE5CEF191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A786A-C731-9C0E-EEE5-4D725EDB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9A5C5-D882-0306-F4C4-6A3A2D92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2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966A2-7057-C86B-0CFB-D9877F3F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96050-0CF7-B07A-95E9-4CEA107CF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5C6DC-54C0-B859-A735-36C10C88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D011-00C9-474E-8093-137B72B4174C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02994-1C24-9A3B-F2FA-D0C00317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D57B0-A4C8-38EF-6C6B-DFDE4EE6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E1A6-13F2-158A-AB82-B6A18CE6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680EE-FF1D-AA82-D767-A9377473F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56D9A-19EC-ABD2-2DBE-D82A0BCB7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50A7F-72E8-C310-169B-CD941B4F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F283-BCAD-42A9-8E72-72A33EF73D93}" type="datetime1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091FB-1205-AAFA-02BB-7E1408DF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A91EC-69E0-B7EB-5DD0-0BC3B94D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2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F1EF-FCE9-8C57-009A-91CBCF89A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5D171-AFD4-8BEA-0344-E0A5EBB8E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D52AD-BCA3-F9F7-14AA-6FBF47F53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E0D07-6403-B66B-F951-22071A13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43093-FDFD-A1AA-C151-1752B01AD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11CBB-8408-03CA-A08B-3803A2A9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287-4D32-438D-8194-B39E9E7DF08E}" type="datetime1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81D91-A363-F092-F190-68210305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8BCB89-AA9E-1A75-9C7C-F5F80422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4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AC5D-921D-B81B-BCFF-C581BFFE4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1447F-B662-E772-AC05-F4ADFD63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419F-1944-4474-8221-D4557FA74D92}" type="datetime1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E150C-5E3F-8457-C32C-5D0A3DF78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30C8D-AEDD-7203-D44D-E638A3C3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0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67749-4E66-54DA-5FEF-9ABD6F42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3438-8DC5-49D1-B3F9-0C761C34728B}" type="datetime1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6757-C3FE-79A1-C7C3-5BD06AA2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830C2-3DAD-8B2F-F34A-5F40ABBB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7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D260-2462-179E-7D9F-C444BEAF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4638E-12AD-AEFB-2631-FF21BA0D1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18B51-417C-4FB2-31BE-A08720FA3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137E-C8DC-7BBC-85B3-463EB228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4571-AF4D-40E7-99F7-CAEE2F0703FD}" type="datetime1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92ACC-7D0C-CD4E-48C3-E73EDCDA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52FDB-A05E-C9B4-4184-4A720586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AF48-C3E9-E420-2F92-E3313E13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578D0-4264-D0AE-10BB-CE45B12B9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511-E0F3-3FF3-5D34-5CC14BFFA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01F0C-BD04-54BA-F522-B6FA4D3D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857F-6FB3-461C-BC9B-B8B4DF445DF9}" type="datetime1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7EF63-AB4D-5CBA-DC5E-FA228BE3E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71366-3EA2-C717-1E3A-4DBD464B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8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146AA-9665-734B-E40F-096C8BD0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CD288-96C0-6236-68C4-EFA92C105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551D9-DEAF-237F-4F35-8BD73B9B6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DE4AD-FB64-4656-8C46-F250D5ADD031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95592-CFE2-70E6-DB1B-EB5C02A8E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3241B-89B6-923A-75D9-CFD8BE710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2E62-1C16-6240-8827-92F34F64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4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23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e.sc.edu/cyberinfr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inyurl.com/59cwtbs3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;p1">
            <a:extLst>
              <a:ext uri="{FF2B5EF4-FFF2-40B4-BE49-F238E27FC236}">
                <a16:creationId xmlns:a16="http://schemas.microsoft.com/office/drawing/2014/main" id="{6018D08B-3A5B-4255-E3FB-966DD294DD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FC8FB0-A838-FA85-9BBA-BEB3C141A8C4}"/>
              </a:ext>
            </a:extLst>
          </p:cNvPr>
          <p:cNvSpPr txBox="1">
            <a:spLocks/>
          </p:cNvSpPr>
          <p:nvPr/>
        </p:nvSpPr>
        <p:spPr>
          <a:xfrm>
            <a:off x="-15240" y="1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+mn-lt"/>
              </a:rPr>
              <a:t>A Science DMZ for Data-intensive Research and </a:t>
            </a:r>
            <a:br>
              <a:rPr lang="en-US" sz="3000" dirty="0">
                <a:latin typeface="+mn-lt"/>
              </a:rPr>
            </a:br>
            <a:r>
              <a:rPr lang="en-US" sz="3000" dirty="0">
                <a:latin typeface="+mn-lt"/>
              </a:rPr>
              <a:t>Computation at the University of South Carolina</a:t>
            </a:r>
          </a:p>
          <a:p>
            <a:pPr algn="ctr"/>
            <a:endParaRPr lang="en-US" sz="3000" dirty="0">
              <a:latin typeface="+mn-lt"/>
            </a:endParaRPr>
          </a:p>
          <a:p>
            <a:pPr algn="ctr"/>
            <a:endParaRPr lang="en-US" sz="3000" dirty="0">
              <a:latin typeface="+mn-lt"/>
            </a:endParaRPr>
          </a:p>
          <a:p>
            <a:pPr algn="ctr"/>
            <a:r>
              <a:rPr lang="en-US" sz="2600" dirty="0">
                <a:latin typeface="+mn-lt"/>
              </a:rPr>
              <a:t>Jorge Crichigno (Presenter), Paul </a:t>
            </a:r>
            <a:r>
              <a:rPr lang="en-US" sz="2600" dirty="0" err="1">
                <a:latin typeface="+mn-lt"/>
              </a:rPr>
              <a:t>Sagona</a:t>
            </a:r>
            <a:br>
              <a:rPr lang="en-US" sz="2600" dirty="0">
                <a:latin typeface="+mn-lt"/>
              </a:rPr>
            </a:br>
            <a:r>
              <a:rPr lang="en-US" sz="2600" dirty="0">
                <a:latin typeface="+mn-lt"/>
              </a:rPr>
              <a:t>College of Engineering and Computing</a:t>
            </a:r>
            <a:br>
              <a:rPr lang="en-US" sz="2600" dirty="0">
                <a:latin typeface="+mn-lt"/>
              </a:rPr>
            </a:br>
            <a:r>
              <a:rPr lang="en-US" sz="2600" dirty="0">
                <a:latin typeface="+mn-lt"/>
              </a:rPr>
              <a:t>University of South Carolina</a:t>
            </a:r>
            <a:br>
              <a:rPr lang="en-US" sz="3000" dirty="0">
                <a:latin typeface="+mn-lt"/>
              </a:rPr>
            </a:br>
            <a:r>
              <a:rPr lang="en-US" sz="2600" dirty="0">
                <a:latin typeface="+mn-lt"/>
                <a:hlinkClick r:id="rId2"/>
              </a:rPr>
              <a:t>http://ce.sc.edu/cyberinfra</a:t>
            </a:r>
            <a:br>
              <a:rPr lang="en-US" sz="3000" dirty="0">
                <a:latin typeface="+mn-lt"/>
              </a:rPr>
            </a:br>
            <a:endParaRPr lang="en-US" sz="3000" dirty="0">
              <a:latin typeface="+mn-lt"/>
            </a:endParaRPr>
          </a:p>
          <a:p>
            <a:pPr algn="ctr"/>
            <a:endParaRPr lang="en-US" sz="3000" dirty="0">
              <a:latin typeface="+mn-lt"/>
            </a:endParaRPr>
          </a:p>
          <a:p>
            <a:pPr algn="ctr"/>
            <a:br>
              <a:rPr lang="en-US" sz="3000" dirty="0">
                <a:latin typeface="+mn-lt"/>
              </a:rPr>
            </a:br>
            <a:r>
              <a:rPr lang="en-US" sz="2600" dirty="0">
                <a:latin typeface="+mn-lt"/>
              </a:rPr>
              <a:t>BSRA Computing Exchange </a:t>
            </a:r>
          </a:p>
          <a:p>
            <a:pPr algn="ctr"/>
            <a:r>
              <a:rPr lang="en-US" sz="2600" dirty="0">
                <a:latin typeface="+mn-lt"/>
              </a:rPr>
              <a:t>March 30, 2023</a:t>
            </a:r>
          </a:p>
          <a:p>
            <a:pPr algn="ctr"/>
            <a:r>
              <a:rPr lang="nb-NO" sz="2600" dirty="0">
                <a:latin typeface="+mn-lt"/>
              </a:rPr>
              <a:t>Online</a:t>
            </a:r>
            <a:br>
              <a:rPr lang="en-US" sz="2600" dirty="0">
                <a:latin typeface="+mn-lt"/>
              </a:rPr>
            </a:br>
            <a:br>
              <a:rPr lang="en-US" sz="3000" dirty="0">
                <a:latin typeface="+mn-lt"/>
              </a:rPr>
            </a:br>
            <a:endParaRPr lang="en-US" sz="30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5CBBC3-434C-CB3B-0CC6-C3800FA2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E62-1C16-6240-8827-92F34F6444E9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48D88-8C4C-B0C7-7EB5-30335FE8E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52" y="55833"/>
            <a:ext cx="1666009" cy="103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8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028700"/>
            <a:ext cx="11262360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Science and engineering applications are generating data at an unprecedented rate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Instruments produce hundreds of terabytes in short time periods (“big science data”)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Data must be typically transferred across high-bandwidth high-latency Wide Area Networks</a:t>
            </a:r>
            <a:endParaRPr lang="en-US" i="1" dirty="0"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3" y="14025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Motivation for a High-Speed Science Architecture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197713" y="889000"/>
            <a:ext cx="1028493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FFA4913-9872-2B5C-4100-9EB2C49A9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021" y="2622995"/>
            <a:ext cx="5251908" cy="362684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252247-45D0-9B52-BD36-5F1FDE2F9D4A}"/>
              </a:ext>
            </a:extLst>
          </p:cNvPr>
          <p:cNvCxnSpPr>
            <a:cxnSpLocks/>
          </p:cNvCxnSpPr>
          <p:nvPr/>
        </p:nvCxnSpPr>
        <p:spPr>
          <a:xfrm>
            <a:off x="597552" y="6458073"/>
            <a:ext cx="8963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C67FE75-404E-9B37-FB6C-C1FFE603E56D}"/>
              </a:ext>
            </a:extLst>
          </p:cNvPr>
          <p:cNvSpPr txBox="1"/>
          <p:nvPr/>
        </p:nvSpPr>
        <p:spPr>
          <a:xfrm>
            <a:off x="493888" y="6458073"/>
            <a:ext cx="12635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The Energy Science Network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ESnet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) is the backbone connecting U.S. national laboratories and research centers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CC1F7-FC02-C3A4-902B-EEFD6A9B2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652" y="55833"/>
            <a:ext cx="1666009" cy="103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9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66" y="1028700"/>
            <a:ext cx="6489050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Security appliances are CPU-intensive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Inability of small-buffer switches to absorb bursts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Lack of data transfer apps to exploit available bandwidth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14" y="1"/>
            <a:ext cx="7138274" cy="888999"/>
          </a:xfrm>
        </p:spPr>
        <p:txBody>
          <a:bodyPr>
            <a:normAutofit/>
          </a:bodyPr>
          <a:lstStyle/>
          <a:p>
            <a:r>
              <a:rPr lang="en-US" dirty="0"/>
              <a:t>Enterprise Network Limitations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268366" y="889000"/>
            <a:ext cx="637932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B51A2AB-9B2E-7BDA-EB54-732311DD0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52" y="55833"/>
            <a:ext cx="1666009" cy="1030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C10414-58CA-76C1-0344-38B45B63F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279" y="1143171"/>
            <a:ext cx="5104230" cy="36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66" y="1028700"/>
            <a:ext cx="6489050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Security appliances are CPU-intensive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Inability of small-buffer switches to absorb bursts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Lack of data transfer apps to exploit available bandwidth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14" y="1"/>
            <a:ext cx="7138274" cy="888999"/>
          </a:xfrm>
        </p:spPr>
        <p:txBody>
          <a:bodyPr>
            <a:normAutofit/>
          </a:bodyPr>
          <a:lstStyle/>
          <a:p>
            <a:r>
              <a:rPr lang="en-US" dirty="0"/>
              <a:t>Enterprise Network Limitations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268366" y="889000"/>
            <a:ext cx="637932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4B405E-A06B-F4C5-2AE1-FAE0B9CFD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279" y="1143171"/>
            <a:ext cx="5104230" cy="3623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0E608F-5B4E-6617-9758-954190244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55" y="2590951"/>
            <a:ext cx="5931533" cy="336911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6FABD1-5312-07F4-E99C-4D43F70D0C7F}"/>
              </a:ext>
            </a:extLst>
          </p:cNvPr>
          <p:cNvCxnSpPr>
            <a:cxnSpLocks/>
          </p:cNvCxnSpPr>
          <p:nvPr/>
        </p:nvCxnSpPr>
        <p:spPr>
          <a:xfrm>
            <a:off x="597552" y="6214233"/>
            <a:ext cx="99485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AEAF584-0786-FB82-17B7-7CA8CBD37105}"/>
              </a:ext>
            </a:extLst>
          </p:cNvPr>
          <p:cNvSpPr txBox="1"/>
          <p:nvPr/>
        </p:nvSpPr>
        <p:spPr>
          <a:xfrm>
            <a:off x="493889" y="6214233"/>
            <a:ext cx="10661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E. Dart, L. </a:t>
            </a:r>
            <a:r>
              <a:rPr lang="en-US" sz="1400" b="0" i="0" dirty="0" err="1">
                <a:solidFill>
                  <a:srgbClr val="292934"/>
                </a:solidFill>
                <a:effectLst/>
                <a:latin typeface="ArialMT"/>
              </a:rPr>
              <a:t>Rotman</a:t>
            </a:r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, B. Tierney, M. Hester, J. </a:t>
            </a:r>
            <a:r>
              <a:rPr lang="en-US" sz="1400" b="0" i="0" dirty="0" err="1">
                <a:solidFill>
                  <a:srgbClr val="292934"/>
                </a:solidFill>
                <a:effectLst/>
                <a:latin typeface="ArialMT"/>
              </a:rPr>
              <a:t>Zurawski</a:t>
            </a:r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, “The science </a:t>
            </a:r>
            <a:r>
              <a:rPr lang="en-US" sz="1400" b="0" i="0" dirty="0" err="1">
                <a:solidFill>
                  <a:srgbClr val="292934"/>
                </a:solidFill>
                <a:effectLst/>
                <a:latin typeface="ArialMT"/>
              </a:rPr>
              <a:t>dmz</a:t>
            </a:r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: a network design pattern for data-intensive science,” </a:t>
            </a:r>
            <a:r>
              <a:rPr lang="en-US" sz="1400" b="0" i="1" dirty="0">
                <a:solidFill>
                  <a:srgbClr val="292934"/>
                </a:solidFill>
                <a:effectLst/>
                <a:latin typeface="ArialMT"/>
              </a:rPr>
              <a:t>International Conference on High Performance Computing, Networking, Storage and Analysis</a:t>
            </a:r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, Nov. 2013.</a:t>
            </a: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7125A3-5FCD-5B85-07C6-1AE3467E4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2652" y="55833"/>
            <a:ext cx="1666009" cy="103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2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USC applied to the NSF Campus Cyberinfrastructure program (2019) ($500K)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 deployed a 100 Gbps Science DMZ (SDMZ), co-located to the campus network 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 increased the bandwidth to Internet2 from ~10 Gbps to 100 Gbps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 increased bandwidth from key research laboratories on campus to Science DMZ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Solution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97191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908E398-BE81-C3C8-EF95-701C587E2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80" y="2825138"/>
            <a:ext cx="4539696" cy="37065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B4E88F9D-E0B4-DF85-CC29-C2AE23A99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06" y="3354847"/>
            <a:ext cx="6007526" cy="247445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1FA91-D2E3-5B9E-ECF8-0CD459CEE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2652" y="55833"/>
            <a:ext cx="1666009" cy="103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8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96" y="1075679"/>
            <a:ext cx="10984850" cy="5232653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Increased number of science data transfers </a:t>
            </a: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Research activities on areas including cognitive </a:t>
            </a:r>
          </a:p>
          <a:p>
            <a:pPr marL="119063" indent="-119063" algn="just">
              <a:spcBef>
                <a:spcPts val="400"/>
              </a:spcBef>
              <a:buClr>
                <a:srgbClr val="C00000"/>
              </a:buClr>
            </a:pPr>
            <a:r>
              <a:rPr lang="en-US" dirty="0">
                <a:latin typeface="+mn-lt"/>
              </a:rPr>
              <a:t>    processes, WWII film digitization, chemical </a:t>
            </a:r>
          </a:p>
          <a:p>
            <a:pPr marL="119063" indent="-119063" algn="just">
              <a:spcBef>
                <a:spcPts val="400"/>
              </a:spcBef>
              <a:buClr>
                <a:srgbClr val="C00000"/>
              </a:buClr>
            </a:pPr>
            <a:r>
              <a:rPr lang="en-US" dirty="0">
                <a:latin typeface="+mn-lt"/>
              </a:rPr>
              <a:t>    engineering, nuclear physics, and others</a:t>
            </a: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Campus infrastructure suitable for an R1 institution</a:t>
            </a:r>
          </a:p>
          <a:p>
            <a:pPr marL="800100" lvl="1" indent="-342900" algn="just"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100 Gbps Science DMZ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100 Gbps connection to Internet2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Direct connection to providers (AWS)</a:t>
            </a: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Strengthened collaboration between IT and faculty</a:t>
            </a: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Partnership with agencies and businesses</a:t>
            </a:r>
          </a:p>
          <a:p>
            <a:pPr marL="804863" lvl="1" indent="-347663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Training on high-speed networks, Science DMZs in collaboration </a:t>
            </a:r>
          </a:p>
          <a:p>
            <a:pPr marL="292608" lvl="1" indent="0">
              <a:buClr>
                <a:srgbClr val="C00000"/>
              </a:buClr>
              <a:buNone/>
            </a:pPr>
            <a:r>
              <a:rPr lang="en-US" dirty="0">
                <a:latin typeface="+mn-lt"/>
              </a:rPr>
              <a:t>          with ESnet / LBNL</a:t>
            </a:r>
          </a:p>
          <a:p>
            <a:pPr marL="804863" lvl="1" indent="-347663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Internships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Outcomes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3742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FC382F9-1910-8C58-C358-F98DB649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184" y="3338680"/>
            <a:ext cx="2224216" cy="1274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A3937A-261B-8EE9-2BDB-A164B2A46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162" y="3160500"/>
            <a:ext cx="2234073" cy="1276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7E46C8-82FD-4CF5-3E9D-40DCD5EBF891}"/>
              </a:ext>
            </a:extLst>
          </p:cNvPr>
          <p:cNvSpPr txBox="1"/>
          <p:nvPr/>
        </p:nvSpPr>
        <p:spPr>
          <a:xfrm>
            <a:off x="7016852" y="4437283"/>
            <a:ext cx="2451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WWII film digitization  14,000+ cans of film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4EA674-F486-0BA4-E2D4-52F722ED8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0083" y="5297554"/>
            <a:ext cx="1972484" cy="13759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91B62E-95F7-B1A2-2D3A-EE60D132B5B5}"/>
              </a:ext>
            </a:extLst>
          </p:cNvPr>
          <p:cNvSpPr txBox="1"/>
          <p:nvPr/>
        </p:nvSpPr>
        <p:spPr>
          <a:xfrm>
            <a:off x="6913899" y="6440634"/>
            <a:ext cx="265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CIO SRNL, interns, PI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1BEF4B-5CD2-E6CB-CECB-E8EC1919E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6949" y="1145222"/>
            <a:ext cx="3509228" cy="18992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E142CC-09FF-F706-9326-6A3EBFA51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1275" y="5130730"/>
            <a:ext cx="2049848" cy="13542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1EA3BA-F749-F79C-AF0E-DB0EAA608C3E}"/>
              </a:ext>
            </a:extLst>
          </p:cNvPr>
          <p:cNvSpPr txBox="1"/>
          <p:nvPr/>
        </p:nvSpPr>
        <p:spPr>
          <a:xfrm>
            <a:off x="9285090" y="4621150"/>
            <a:ext cx="2370404" cy="31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https://tinyurl.com/59cwtbs3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4FD071-B756-CDAC-7174-77AE330557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2652" y="55833"/>
            <a:ext cx="1666009" cy="103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9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96" y="1075679"/>
            <a:ext cx="10984850" cy="4800599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Graduate research on cyberinfrastructure: conference papers,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dirty="0">
                <a:latin typeface="+mn-lt"/>
              </a:rPr>
              <a:t>    journal articles, and one book were published during the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dirty="0">
                <a:latin typeface="+mn-lt"/>
              </a:rPr>
              <a:t>    3-year project</a:t>
            </a: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New relations were established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Amazon – AWS “Direct Connect” to resources (via I2)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Barefoot Networks / Intel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Juniper Networks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VMware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Outcomes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3742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E387CD3-8B84-51E3-D5C0-04EF64D6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242" y="2959999"/>
            <a:ext cx="1087018" cy="16253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C7E2F0-9209-8032-E7A2-7C7A2AB93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967" y="1237039"/>
            <a:ext cx="2970465" cy="14739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5BDF3C-A2E8-46B3-0A63-A8227C35D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3108" y="4789390"/>
            <a:ext cx="3365152" cy="17531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C39DD9-75B6-27C0-B9D1-85EB8BC75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367" y="2910336"/>
            <a:ext cx="3261199" cy="16781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A67D0A-DA1B-E2EE-F955-A334018798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882" y="4778088"/>
            <a:ext cx="3261199" cy="17757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80D13-329E-DFCB-571A-DB8FB5D8E0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2652" y="55833"/>
            <a:ext cx="1666009" cy="1030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1FA572-269D-1AF2-BCB3-269F8A78F1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901" y="4102454"/>
            <a:ext cx="3853150" cy="25398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566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428</Words>
  <Application>Microsoft Office PowerPoint</Application>
  <PresentationFormat>Widescreen</PresentationFormat>
  <Paragraphs>66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ArialMT</vt:lpstr>
      <vt:lpstr>Calibri</vt:lpstr>
      <vt:lpstr>Calibri Light</vt:lpstr>
      <vt:lpstr>Wingdings</vt:lpstr>
      <vt:lpstr>Office Theme</vt:lpstr>
      <vt:lpstr>Retrospect</vt:lpstr>
      <vt:lpstr>PowerPoint Presentation</vt:lpstr>
      <vt:lpstr>Motivation for a High-Speed Science Architecture</vt:lpstr>
      <vt:lpstr>Enterprise Network Limitations</vt:lpstr>
      <vt:lpstr>Enterprise Network Limitations</vt:lpstr>
      <vt:lpstr>Solution</vt:lpstr>
      <vt:lpstr>Outcomes</vt:lpstr>
      <vt:lpstr>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Panelist 4:</dc:title>
  <dc:creator>Tracy Futhey</dc:creator>
  <cp:lastModifiedBy>Crichigno Benitez, Jorge</cp:lastModifiedBy>
  <cp:revision>4</cp:revision>
  <dcterms:created xsi:type="dcterms:W3CDTF">2022-09-15T11:51:09Z</dcterms:created>
  <dcterms:modified xsi:type="dcterms:W3CDTF">2023-03-29T15:56:42Z</dcterms:modified>
</cp:coreProperties>
</file>