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43891200" cy="32918400"/>
  <p:notesSz cx="9239250" cy="11982450"/>
  <p:embeddedFontLst>
    <p:embeddedFont>
      <p:font typeface="Quattrocento" panose="02020502030000000404" pitchFamily="18" charset="0"/>
      <p:regular r:id="rId8"/>
      <p:bold r:id="rId9"/>
    </p:embeddedFont>
    <p:embeddedFont>
      <p:font typeface="Quattrocento Sans" panose="020B0502050000020003" pitchFamily="34" charset="0"/>
      <p:regular r:id="rId10"/>
      <p:bold r:id="rId11"/>
      <p:italic r:id="rId12"/>
      <p:boldItalic r:id="rId13"/>
    </p:embeddedFont>
  </p:embeddedFontLst>
  <p:custDataLst>
    <p:tags r:id="rId1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88">
          <p15:clr>
            <a:srgbClr val="A4A3A4"/>
          </p15:clr>
        </p15:guide>
        <p15:guide id="2" pos="13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774">
          <p15:clr>
            <a:srgbClr val="A4A3A4"/>
          </p15:clr>
        </p15:guide>
        <p15:guide id="2" pos="290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4F93"/>
    <a:srgbClr val="8E0000"/>
    <a:srgbClr val="A80000"/>
    <a:srgbClr val="3684A0"/>
    <a:srgbClr val="5B4D7F"/>
    <a:srgbClr val="604884"/>
    <a:srgbClr val="7C5393"/>
    <a:srgbClr val="506796"/>
    <a:srgbClr val="378B9F"/>
    <a:srgbClr val="3A7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9" dt="2026-09-27T22:04:10.420"/>
    <p1510:client id="{650DC1C4-16E5-0CB8-6910-D32C9D80734F}" v="159" dt="2026-09-27T14:37:05.921"/>
    <p1510:client id="{739A5FE0-6870-1515-DE0C-110270FAAB90}" v="2" dt="2026-09-27T21:59:56.8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3654" autoAdjust="0"/>
  </p:normalViewPr>
  <p:slideViewPr>
    <p:cSldViewPr>
      <p:cViewPr>
        <p:scale>
          <a:sx n="100" d="100"/>
          <a:sy n="100" d="100"/>
        </p:scale>
        <p:origin x="-10110" y="-16974"/>
      </p:cViewPr>
      <p:guideLst>
        <p:guide orient="horz" pos="11088"/>
        <p:guide pos="13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3984" y="72"/>
      </p:cViewPr>
      <p:guideLst>
        <p:guide orient="horz" pos="3774"/>
        <p:guide pos="29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BM25</c:v>
                </c:pt>
              </c:strCache>
            </c:strRef>
          </c:tx>
          <c:spPr>
            <a:solidFill>
              <a:srgbClr val="9B2D1F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3F3F3F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Concep-
tual</c:v>
                </c:pt>
                <c:pt idx="1">
                  <c:v>Proce-
dural</c:v>
                </c:pt>
                <c:pt idx="2">
                  <c:v>Expected
state</c:v>
                </c:pt>
                <c:pt idx="3">
                  <c:v>Diag-
nostic</c:v>
                </c:pt>
                <c:pt idx="4">
                  <c:v>Identi-
fier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15</c:v>
                </c:pt>
                <c:pt idx="2">
                  <c:v>17</c:v>
                </c:pt>
                <c:pt idx="3">
                  <c:v>18</c:v>
                </c:pt>
                <c:pt idx="4">
                  <c:v>20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550B-4F06-B233-60648AB908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Dense</c:v>
                </c:pt>
              </c:strCache>
            </c:strRef>
          </c:tx>
          <c:spPr>
            <a:solidFill>
              <a:srgbClr val="B58020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3F3F3F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Concep-
tual</c:v>
                </c:pt>
                <c:pt idx="1">
                  <c:v>Proce-
dural</c:v>
                </c:pt>
                <c:pt idx="2">
                  <c:v>Expected
state</c:v>
                </c:pt>
                <c:pt idx="3">
                  <c:v>Diag-
nostic</c:v>
                </c:pt>
                <c:pt idx="4">
                  <c:v>Identi-
fier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</c:v>
                </c:pt>
                <c:pt idx="1">
                  <c:v>13</c:v>
                </c:pt>
                <c:pt idx="2">
                  <c:v>12</c:v>
                </c:pt>
                <c:pt idx="3">
                  <c:v>17</c:v>
                </c:pt>
                <c:pt idx="4">
                  <c:v>16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550B-4F06-B233-60648AB908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Hybrid</c:v>
                </c:pt>
              </c:strCache>
            </c:strRef>
          </c:tx>
          <c:spPr>
            <a:solidFill>
              <a:srgbClr val="2C6EA0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3F3F3F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Concep-
tual</c:v>
                </c:pt>
                <c:pt idx="1">
                  <c:v>Proce-
dural</c:v>
                </c:pt>
                <c:pt idx="2">
                  <c:v>Expected
state</c:v>
                </c:pt>
                <c:pt idx="3">
                  <c:v>Diag-
nostic</c:v>
                </c:pt>
                <c:pt idx="4">
                  <c:v>Identi-
fier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14</c:v>
                </c:pt>
                <c:pt idx="1">
                  <c:v>18</c:v>
                </c:pt>
                <c:pt idx="2">
                  <c:v>14</c:v>
                </c:pt>
                <c:pt idx="3">
                  <c:v>18</c:v>
                </c:pt>
                <c:pt idx="4">
                  <c:v>19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550B-4F06-B233-60648AB908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0"/>
          <c:min val="0"/>
        </c:scaling>
        <c:delete val="0"/>
        <c:axPos val="l"/>
        <c:majorGridlines>
          <c:spPr>
            <a:ln w="9525">
              <a:solidFill>
                <a:srgbClr val="E2E2E2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-2068027336"/>
        <c:crosses val="autoZero"/>
        <c:crossBetween val="between"/>
        <c:majorUnit val="5"/>
      </c:valAx>
    </c:plotArea>
    <c:legend>
      <c:legendPos val="b"/>
      <c:overlay val="0"/>
      <c:txPr>
        <a:bodyPr/>
        <a:lstStyle/>
        <a:p>
          <a:pPr>
            <a:defRPr sz="1200">
              <a:latin typeface="Arial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200">
          <a:solidFill>
            <a:srgbClr val="404040"/>
          </a:solidFill>
          <a:latin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0208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84" tIns="57492" rIns="114984" bIns="57492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1149350">
              <a:defRPr sz="1500"/>
            </a:lvl1pPr>
          </a:lstStyle>
          <a:p>
            <a:endParaRPr lang="en-US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35575" y="0"/>
            <a:ext cx="400208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84" tIns="57492" rIns="114984" bIns="57492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1149350">
              <a:defRPr sz="1500"/>
            </a:lvl1pPr>
          </a:lstStyle>
          <a:p>
            <a:endParaRPr lang="en-US" altLang="zh-CN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1380788"/>
            <a:ext cx="40020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84" tIns="57492" rIns="114984" bIns="57492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1149350">
              <a:defRPr sz="1500"/>
            </a:lvl1pPr>
          </a:lstStyle>
          <a:p>
            <a:endParaRPr lang="en-US" altLang="zh-CN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35575" y="11380788"/>
            <a:ext cx="40020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84" tIns="57492" rIns="114984" bIns="57492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1149350">
              <a:defRPr sz="1500"/>
            </a:lvl1pPr>
          </a:lstStyle>
          <a:p>
            <a:fld id="{56A6134A-9986-4884-ADAB-C57241D32564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34862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8303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76" tIns="57487" rIns="114976" bIns="5748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1149350">
              <a:defRPr sz="1500"/>
            </a:lvl1pPr>
          </a:lstStyle>
          <a:p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41925" y="0"/>
            <a:ext cx="398303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76" tIns="57487" rIns="114976" bIns="5748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1149350">
              <a:defRPr sz="1500"/>
            </a:lvl1pPr>
          </a:lstStyle>
          <a:p>
            <a:endParaRPr lang="en-US" altLang="zh-CN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82738" y="889000"/>
            <a:ext cx="6059487" cy="45450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7300" y="5732463"/>
            <a:ext cx="6708775" cy="533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76" tIns="57487" rIns="114976" bIns="5748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1363325"/>
            <a:ext cx="3983038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76" tIns="57487" rIns="114976" bIns="57487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1149350">
              <a:defRPr sz="1500"/>
            </a:lvl1pPr>
          </a:lstStyle>
          <a:p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41925" y="11363325"/>
            <a:ext cx="3983038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76" tIns="57487" rIns="114976" bIns="57487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1149350">
              <a:defRPr sz="1500"/>
            </a:lvl1pPr>
          </a:lstStyle>
          <a:p>
            <a:fld id="{23124DF2-DDA8-402F-81DD-AC1D1E5694AB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4019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93F94-B0D8-610A-523B-E25653268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>
            <a:extLst>
              <a:ext uri="{FF2B5EF4-FFF2-40B4-BE49-F238E27FC236}">
                <a16:creationId xmlns:a16="http://schemas.microsoft.com/office/drawing/2014/main" id="{02EC1DD8-8C74-D1E8-6449-CFFEFECDC1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defPPr>
              <a:defRPr kern="1200" smtId="4294967295"/>
            </a:defPPr>
            <a:lvl1pPr defTabSz="11493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1493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1493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14935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14935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149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149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149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149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5580D61-8B82-42C3-9A37-58134866DD67}" type="slidenum">
              <a:rPr lang="zh-CN" altLang="en-US" sz="1500"/>
              <a:t>1</a:t>
            </a:fld>
            <a:endParaRPr lang="en-US" altLang="zh-CN" sz="1500"/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08B2D2C3-3F5B-3014-B0FA-CE50F2A28C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1FECBD95-9CC2-3121-4E4E-F1965215CC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>
            <a:defPPr>
              <a:defRPr kern="1200" smtId="4294967295"/>
            </a:def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04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123" y="10226675"/>
            <a:ext cx="37306957" cy="705485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4245" y="18653125"/>
            <a:ext cx="30722711" cy="841375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1660122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3" cy="54864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279" y="7680325"/>
            <a:ext cx="39502643" cy="2172493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30835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21153439"/>
            <a:ext cx="37306957" cy="653732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3952538"/>
            <a:ext cx="37306957" cy="720090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244965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3" cy="54864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279" y="7680325"/>
            <a:ext cx="19683588" cy="2172493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3334" y="7680325"/>
            <a:ext cx="19683589" cy="2172493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497320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3" cy="54864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278" y="7369176"/>
            <a:ext cx="19392900" cy="3070225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278" y="10439401"/>
            <a:ext cx="19392900" cy="18965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5555" y="7369176"/>
            <a:ext cx="19401368" cy="3070225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5555" y="10439401"/>
            <a:ext cx="19401368" cy="18965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059614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3" cy="54864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57045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09810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8" y="1311275"/>
            <a:ext cx="14439900" cy="557688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523" y="1311275"/>
            <a:ext cx="24536400" cy="280939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278" y="6888163"/>
            <a:ext cx="14439900" cy="225171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175467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545" y="23042564"/>
            <a:ext cx="26334157" cy="2720975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3545" y="2941639"/>
            <a:ext cx="26334157" cy="197500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3545" y="25763539"/>
            <a:ext cx="26334157" cy="3862387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9591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3" cy="54864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279" y="7680325"/>
            <a:ext cx="39502643" cy="21724938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382205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968" y="1317625"/>
            <a:ext cx="9874956" cy="28087638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278" y="1317625"/>
            <a:ext cx="29492222" cy="28087638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151270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13"/>
          <a:stretch>
            <a:fillRect/>
          </a:stretch>
        </p:blipFill>
        <p:spPr>
          <a:xfrm rot="16200000">
            <a:off x="-11506200" y="16459200"/>
            <a:ext cx="14274800" cy="436880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>
          <a:blip r:embed="rId13"/>
          <a:stretch>
            <a:fillRect/>
          </a:stretch>
        </p:blipFill>
        <p:spPr>
          <a:xfrm rot="5400000">
            <a:off x="41122600" y="16459200"/>
            <a:ext cx="14274800" cy="4368800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>
          <a:blip r:embed="rId14"/>
          <a:stretch>
            <a:fillRect/>
          </a:stretch>
        </p:blipFill>
        <p:spPr>
          <a:xfrm>
            <a:off x="6959600" y="33426400"/>
            <a:ext cx="29972000" cy="1549400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>
            <a:off x="6959600" y="33997900"/>
            <a:ext cx="21945600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4880">
                <a:solidFill>
                  <a:srgbClr val="808080"/>
                </a:solidFill>
              </a:rPr>
              <a:t>Template ID: ponderingpeacock  Size: tri-fold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2pPr>
      <a:lvl3pPr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3pPr>
      <a:lvl4pPr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4pPr>
      <a:lvl5pPr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5pPr>
      <a:lvl6pPr marL="457200"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6pPr>
      <a:lvl7pPr marL="914400"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7pPr>
      <a:lvl8pPr marL="1371600"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8pPr>
      <a:lvl9pPr marL="1828800"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9pPr>
    </p:titleStyle>
    <p:bodyStyle>
      <a:defPPr>
        <a:defRPr kern="1200" smtId="4294967295"/>
      </a:defPPr>
      <a:lvl1pPr marL="1150938" indent="-1150938" algn="l" defTabSz="3074988" rtl="0" eaLnBrk="0" fontAlgn="base" hangingPunct="0">
        <a:spcBef>
          <a:spcPct val="20000"/>
        </a:spcBef>
        <a:spcAft>
          <a:spcPct val="0"/>
        </a:spcAft>
        <a:buChar char="•"/>
        <a:defRPr sz="10700">
          <a:solidFill>
            <a:schemeClr val="tx1"/>
          </a:solidFill>
          <a:latin typeface="+mn-lt"/>
          <a:ea typeface="+mn-ea"/>
          <a:cs typeface="+mn-cs"/>
        </a:defRPr>
      </a:lvl1pPr>
      <a:lvl2pPr marL="2497138" indent="-960438" algn="l" defTabSz="3074988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2pPr>
      <a:lvl3pPr marL="3843338" indent="-768350" algn="l" defTabSz="3074988" rtl="0" eaLnBrk="0" fontAlgn="base" hangingPunct="0">
        <a:spcBef>
          <a:spcPct val="20000"/>
        </a:spcBef>
        <a:spcAft>
          <a:spcPct val="0"/>
        </a:spcAft>
        <a:buChar char="•"/>
        <a:defRPr sz="8100">
          <a:solidFill>
            <a:schemeClr val="tx1"/>
          </a:solidFill>
          <a:latin typeface="+mn-lt"/>
        </a:defRPr>
      </a:lvl3pPr>
      <a:lvl4pPr marL="5384800" indent="-773113" algn="l" defTabSz="3074988" rtl="0" eaLnBrk="0" fontAlgn="base" hangingPunct="0">
        <a:spcBef>
          <a:spcPct val="20000"/>
        </a:spcBef>
        <a:spcAft>
          <a:spcPct val="0"/>
        </a:spcAft>
        <a:buChar char="–"/>
        <a:defRPr sz="6500">
          <a:solidFill>
            <a:schemeClr val="tx1"/>
          </a:solidFill>
          <a:latin typeface="+mn-lt"/>
        </a:defRPr>
      </a:lvl4pPr>
      <a:lvl5pPr marL="6921500" indent="-768350" algn="l" defTabSz="3074988" rtl="0" eaLnBrk="0" fontAlgn="base" hangingPunct="0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5pPr>
      <a:lvl6pPr marL="7378700" indent="-768350" algn="l" defTabSz="3074988" rtl="0" eaLnBrk="0" fontAlgn="base" hangingPunct="0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6pPr>
      <a:lvl7pPr marL="7835900" indent="-768350" algn="l" defTabSz="3074988" rtl="0" eaLnBrk="0" fontAlgn="base" hangingPunct="0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7pPr>
      <a:lvl8pPr marL="8293100" indent="-768350" algn="l" defTabSz="3074988" rtl="0" eaLnBrk="0" fontAlgn="base" hangingPunct="0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8pPr>
      <a:lvl9pPr marL="8750300" indent="-768350" algn="l" defTabSz="3074988" rtl="0" eaLnBrk="0" fontAlgn="base" hangingPunct="0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chart" Target="../charts/chart1.xml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2D3C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329932-12A8-DD33-E23C-A401DED8A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180D2500-8FED-51EB-7D20-51003DFF1436}"/>
              </a:ext>
            </a:extLst>
          </p:cNvPr>
          <p:cNvSpPr/>
          <p:nvPr/>
        </p:nvSpPr>
        <p:spPr>
          <a:xfrm>
            <a:off x="22343277" y="30573406"/>
            <a:ext cx="10691846" cy="1590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 dirty="0">
              <a:latin typeface="+mj-lt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A328497-FD86-BD54-7CCC-74CBD0F9ACEE}"/>
              </a:ext>
            </a:extLst>
          </p:cNvPr>
          <p:cNvSpPr/>
          <p:nvPr/>
        </p:nvSpPr>
        <p:spPr>
          <a:xfrm>
            <a:off x="22386429" y="7891197"/>
            <a:ext cx="10648694" cy="6781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 dirty="0">
              <a:latin typeface="+mj-lt"/>
            </a:endParaRPr>
          </a:p>
        </p:txBody>
      </p:sp>
      <p:sp>
        <p:nvSpPr>
          <p:cNvPr id="28" name="Text Box 241">
            <a:extLst>
              <a:ext uri="{FF2B5EF4-FFF2-40B4-BE49-F238E27FC236}">
                <a16:creationId xmlns:a16="http://schemas.microsoft.com/office/drawing/2014/main" id="{D71E6DA7-66F5-2E05-160F-AB3BC8AB9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82" y="685800"/>
            <a:ext cx="42542542" cy="6080622"/>
          </a:xfrm>
          <a:prstGeom prst="snip2DiagRect">
            <a:avLst/>
          </a:prstGeom>
          <a:solidFill>
            <a:srgbClr val="8E0000"/>
          </a:solidFill>
          <a:ln w="25400">
            <a:noFill/>
            <a:miter lim="800000"/>
          </a:ln>
        </p:spPr>
        <p:txBody>
          <a:bodyPr lIns="61170" tIns="30584" rIns="61170" bIns="30584" anchor="ctr"/>
          <a:lstStyle>
            <a:defPPr>
              <a:defRPr kern="1200" smtId="4294967295"/>
            </a:defPPr>
            <a:lvl1pPr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altLang="zh-CN" sz="4200" b="1" i="1" u="sng" dirty="0">
              <a:solidFill>
                <a:schemeClr val="bg1"/>
              </a:solidFill>
              <a:latin typeface="Arial"/>
              <a:ea typeface="SimSun" pitchFamily="2" charset="-122"/>
            </a:endParaRPr>
          </a:p>
        </p:txBody>
      </p:sp>
      <p:sp>
        <p:nvSpPr>
          <p:cNvPr id="70" name="Text Placeholder 5">
            <a:extLst>
              <a:ext uri="{FF2B5EF4-FFF2-40B4-BE49-F238E27FC236}">
                <a16:creationId xmlns:a16="http://schemas.microsoft.com/office/drawing/2014/main" id="{7BFA6EC4-37C2-F2A7-897D-BF27AF386B59}"/>
              </a:ext>
            </a:extLst>
          </p:cNvPr>
          <p:cNvSpPr txBox="1"/>
          <p:nvPr/>
        </p:nvSpPr>
        <p:spPr>
          <a:xfrm>
            <a:off x="4256112" y="838200"/>
            <a:ext cx="34568428" cy="15955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761086">
              <a:spcBef>
                <a:spcPct val="20000"/>
              </a:spcBef>
              <a:defRPr/>
            </a:pPr>
            <a:r>
              <a:rPr lang="en-US" sz="80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An Agentic AI Approach for </a:t>
            </a:r>
          </a:p>
          <a:p>
            <a:pPr algn="ctr" defTabSz="3761086">
              <a:spcBef>
                <a:spcPct val="20000"/>
              </a:spcBef>
              <a:defRPr/>
            </a:pPr>
            <a:r>
              <a:rPr lang="en-US" sz="80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Hands-on Networking Education</a:t>
            </a:r>
          </a:p>
        </p:txBody>
      </p:sp>
      <p:sp>
        <p:nvSpPr>
          <p:cNvPr id="71" name="Text Placeholder 5">
            <a:extLst>
              <a:ext uri="{FF2B5EF4-FFF2-40B4-BE49-F238E27FC236}">
                <a16:creationId xmlns:a16="http://schemas.microsoft.com/office/drawing/2014/main" id="{C390B102-3991-2134-CF64-0253011CAB1A}"/>
              </a:ext>
            </a:extLst>
          </p:cNvPr>
          <p:cNvSpPr txBox="1"/>
          <p:nvPr/>
        </p:nvSpPr>
        <p:spPr>
          <a:xfrm>
            <a:off x="8587900" y="3581400"/>
            <a:ext cx="26687706" cy="293003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600" dirty="0">
                <a:solidFill>
                  <a:schemeClr val="bg1"/>
                </a:solidFill>
                <a:effectLst/>
                <a:latin typeface="Quattrocento"/>
                <a:cs typeface="Arial"/>
              </a:rPr>
              <a:t>Akhil GBS, Ali Mazloum, Jose Gomez, Samia Choueiri, Amith GSPN, </a:t>
            </a:r>
          </a:p>
          <a:p>
            <a:pPr algn="ctr">
              <a:defRPr/>
            </a:pPr>
            <a:r>
              <a:rPr lang="en-US" sz="5600" dirty="0">
                <a:solidFill>
                  <a:schemeClr val="bg1"/>
                </a:solidFill>
                <a:effectLst/>
                <a:latin typeface="Quattrocento"/>
                <a:cs typeface="Arial"/>
              </a:rPr>
              <a:t>Elie Kfoury, Jorge Crichigno</a:t>
            </a:r>
          </a:p>
          <a:p>
            <a:pPr algn="ctr">
              <a:defRPr/>
            </a:pPr>
            <a:r>
              <a:rPr lang="en-US" sz="5600" dirty="0">
                <a:solidFill>
                  <a:schemeClr val="bg1"/>
                </a:solidFill>
                <a:effectLst/>
                <a:latin typeface="Quattrocento" panose="02020802030000000404" pitchFamily="18" charset="0"/>
                <a:cs typeface="Arial" panose="020B0604020202020204" pitchFamily="34" charset="0"/>
              </a:rPr>
              <a:t>University of South Carolina, Columbia, South Carolina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DAD7845-01F8-B510-C714-AD8C02609D41}"/>
              </a:ext>
            </a:extLst>
          </p:cNvPr>
          <p:cNvSpPr/>
          <p:nvPr/>
        </p:nvSpPr>
        <p:spPr>
          <a:xfrm>
            <a:off x="708920" y="25328724"/>
            <a:ext cx="10099669" cy="6884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 dirty="0">
              <a:latin typeface="+mj-lt"/>
            </a:endParaRPr>
          </a:p>
        </p:txBody>
      </p:sp>
      <p:sp>
        <p:nvSpPr>
          <p:cNvPr id="81" name="Rectangle 10">
            <a:extLst>
              <a:ext uri="{FF2B5EF4-FFF2-40B4-BE49-F238E27FC236}">
                <a16:creationId xmlns:a16="http://schemas.microsoft.com/office/drawing/2014/main" id="{C6FB120B-63EA-C93A-3024-68DD78598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411" y="24460200"/>
            <a:ext cx="10124989" cy="873301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664F93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Experiment Topology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99CFC85-A72E-2FD3-79C8-53A0979DC6DE}"/>
              </a:ext>
            </a:extLst>
          </p:cNvPr>
          <p:cNvSpPr/>
          <p:nvPr/>
        </p:nvSpPr>
        <p:spPr>
          <a:xfrm>
            <a:off x="660481" y="8082621"/>
            <a:ext cx="10124989" cy="8839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 dirty="0">
              <a:latin typeface="+mj-lt"/>
            </a:endParaRPr>
          </a:p>
        </p:txBody>
      </p:sp>
      <p:sp>
        <p:nvSpPr>
          <p:cNvPr id="73" name="TextBox 19">
            <a:extLst>
              <a:ext uri="{FF2B5EF4-FFF2-40B4-BE49-F238E27FC236}">
                <a16:creationId xmlns:a16="http://schemas.microsoft.com/office/drawing/2014/main" id="{D1F536F9-E2B5-316C-66E6-BB5C72379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40" y="8210622"/>
            <a:ext cx="9873559" cy="860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 anchor="t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Virtual networking labs scale hands-on education, but lack scalable</a:t>
            </a:r>
            <a:endParaRPr lang="en-US" dirty="0"/>
          </a:p>
          <a:p>
            <a:pPr algn="just">
              <a:lnSpc>
                <a:spcPct val="110000"/>
              </a:lnSpc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     real-time support.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Static manuals cannot inspect live configuration errors, while general</a:t>
            </a:r>
          </a:p>
          <a:p>
            <a:pPr algn="just">
              <a:lnSpc>
                <a:spcPct val="110000"/>
              </a:lnSpc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     LLMs lack lab grounding and pedagogical pacing.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We introduce an agentic AI system for IPv6 static-routing labs, designed for usability in virtual networking environments. 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The system bridges manual instructions with live execution by building a lab-specific knowledge base through structured notes.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The agent combines Retrieval-Augmented Generation (RAG) for procedural context with read-only live-state tools to inspect learner’s </a:t>
            </a:r>
          </a:p>
          <a:p>
            <a:pPr algn="just">
              <a:lnSpc>
                <a:spcPct val="110000"/>
              </a:lnSpc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     specific lab environment.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It preserves the learning process by avoiding premature answers, encouraging students to reason through debugging.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A human-audited evaluation compared three conditions: LLM-only, document-only RAG, and the full agentic system across 100 questions.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The full agentic system achieved 91 correct and 9 partial answers, significantly outperforming document-only RAG (79 correct, 9 partial) and LLM-only (34 correct, 17 partial). 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Results suggest that grounded agentic AI provides a scalable and effective solution for hands-on networking education support.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400" dirty="0">
              <a:effectLst/>
              <a:latin typeface="Quattrocento Sans" panose="020B0502050000020003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10">
            <a:extLst>
              <a:ext uri="{FF2B5EF4-FFF2-40B4-BE49-F238E27FC236}">
                <a16:creationId xmlns:a16="http://schemas.microsoft.com/office/drawing/2014/main" id="{F53AA2D8-D039-CF06-6293-A99ABBEDC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81" y="7239000"/>
            <a:ext cx="10124987" cy="873301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664F93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Abstract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91E4626-E68B-86AF-4D75-E54FC7B54918}"/>
              </a:ext>
            </a:extLst>
          </p:cNvPr>
          <p:cNvSpPr/>
          <p:nvPr/>
        </p:nvSpPr>
        <p:spPr>
          <a:xfrm>
            <a:off x="11517610" y="20738431"/>
            <a:ext cx="10178445" cy="11425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 dirty="0">
              <a:latin typeface="+mj-lt"/>
            </a:endParaRPr>
          </a:p>
        </p:txBody>
      </p:sp>
      <p:pic>
        <p:nvPicPr>
          <p:cNvPr id="1030" name="Picture 6" descr="Image result for nsf">
            <a:extLst>
              <a:ext uri="{FF2B5EF4-FFF2-40B4-BE49-F238E27FC236}">
                <a16:creationId xmlns:a16="http://schemas.microsoft.com/office/drawing/2014/main" id="{9F67141E-A419-8F9C-0F3E-2B1452834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9800" y="1345374"/>
            <a:ext cx="4766405" cy="479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DF2965B0-7B63-E4D2-D704-17257B6F0409}"/>
              </a:ext>
            </a:extLst>
          </p:cNvPr>
          <p:cNvSpPr/>
          <p:nvPr/>
        </p:nvSpPr>
        <p:spPr>
          <a:xfrm>
            <a:off x="666125" y="18328994"/>
            <a:ext cx="10099669" cy="5636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 dirty="0">
              <a:latin typeface="+mj-lt"/>
            </a:endParaRPr>
          </a:p>
        </p:txBody>
      </p:sp>
      <p:sp>
        <p:nvSpPr>
          <p:cNvPr id="59" name="TextBox 19">
            <a:extLst>
              <a:ext uri="{FF2B5EF4-FFF2-40B4-BE49-F238E27FC236}">
                <a16:creationId xmlns:a16="http://schemas.microsoft.com/office/drawing/2014/main" id="{0DE376F2-6C19-0913-2A68-1F0AC0182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14" y="18601786"/>
            <a:ext cx="9790437" cy="4952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LLMs for network configuration &amp; troubleshooting explore automated configuration and fault diagnosis but still face challenges in fault localization and root-cause identification [21]. 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Document-grounded LLMs use RAG methods such as BM25, dense retrieval, and hybrid retrieval to provide responses grounded in technical documentation [15]. 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Tool-augmented LLM agents can inspect external environments and gather live context, but existing approaches are not specifically designed for hands-on networking education [17].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LLM-based education systems support learners with hints, feedback, and natural-language interaction, while raising concerns about factual errors, overreliance, and bypassing the learning process [10].</a:t>
            </a:r>
          </a:p>
        </p:txBody>
      </p:sp>
      <p:sp>
        <p:nvSpPr>
          <p:cNvPr id="60" name="Rectangle 10">
            <a:extLst>
              <a:ext uri="{FF2B5EF4-FFF2-40B4-BE49-F238E27FC236}">
                <a16:creationId xmlns:a16="http://schemas.microsoft.com/office/drawing/2014/main" id="{53E33191-125E-3F71-D031-807B3233A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82" y="17511019"/>
            <a:ext cx="10109118" cy="856902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664F93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Related Work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61183D-523E-08FF-5620-23EFC1E73CE5}"/>
              </a:ext>
            </a:extLst>
          </p:cNvPr>
          <p:cNvSpPr/>
          <p:nvPr/>
        </p:nvSpPr>
        <p:spPr>
          <a:xfrm>
            <a:off x="11619835" y="8036101"/>
            <a:ext cx="10076220" cy="11401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>
              <a:latin typeface="+mj-lt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0E332A24-1B0E-A922-8561-9121C9E30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19835" y="7240871"/>
            <a:ext cx="10076220" cy="836329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664F93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System Overview</a:t>
            </a: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C966E569-C1F6-F92F-1BEE-7F1D9FC8F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6429" y="7243460"/>
            <a:ext cx="10648694" cy="826326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664F93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Question Type</a:t>
            </a: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F3E56F6E-D4EB-04D3-71C5-5996DDA3D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1170" y="31582440"/>
            <a:ext cx="4693229" cy="48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Topology used in IPv6 example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DD2A7BEB-DD97-5AE9-E669-9DA8C8607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43278" y="29759099"/>
            <a:ext cx="10691845" cy="873301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664F93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Acknowledgement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16A99AE-32DC-5F9E-FE26-C4E28B942893}"/>
              </a:ext>
            </a:extLst>
          </p:cNvPr>
          <p:cNvSpPr/>
          <p:nvPr/>
        </p:nvSpPr>
        <p:spPr>
          <a:xfrm>
            <a:off x="22320769" y="15976467"/>
            <a:ext cx="20850300" cy="8454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>
              <a:latin typeface="+mj-lt"/>
            </a:endParaRPr>
          </a:p>
        </p:txBody>
      </p:sp>
      <p:sp>
        <p:nvSpPr>
          <p:cNvPr id="69" name="Rectangle 10">
            <a:extLst>
              <a:ext uri="{FF2B5EF4-FFF2-40B4-BE49-F238E27FC236}">
                <a16:creationId xmlns:a16="http://schemas.microsoft.com/office/drawing/2014/main" id="{D61D89F2-C6B7-C8B1-5BFD-008AD705C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20767" y="15128699"/>
            <a:ext cx="20850300" cy="873301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664F93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Qualitative Evaluation Results</a:t>
            </a:r>
          </a:p>
        </p:txBody>
      </p:sp>
      <p:sp>
        <p:nvSpPr>
          <p:cNvPr id="91" name="Rectangle 10">
            <a:extLst>
              <a:ext uri="{FF2B5EF4-FFF2-40B4-BE49-F238E27FC236}">
                <a16:creationId xmlns:a16="http://schemas.microsoft.com/office/drawing/2014/main" id="{D6436F23-179B-68A6-A2BB-B976A2697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6201" y="19792587"/>
            <a:ext cx="10189854" cy="960631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664F93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Knowledge Lookup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9146FA8-2F98-7C1C-01E4-CC8C139463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20" y="1004662"/>
            <a:ext cx="7846990" cy="5223152"/>
          </a:xfrm>
          <a:prstGeom prst="rect">
            <a:avLst/>
          </a:prstGeom>
        </p:spPr>
      </p:pic>
      <p:sp>
        <p:nvSpPr>
          <p:cNvPr id="34" name="TextBox 19">
            <a:extLst>
              <a:ext uri="{FF2B5EF4-FFF2-40B4-BE49-F238E27FC236}">
                <a16:creationId xmlns:a16="http://schemas.microsoft.com/office/drawing/2014/main" id="{F8D4EC1D-BCEC-4C60-34DB-DC65EA30C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1088" y="14143900"/>
            <a:ext cx="6959377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ctr"/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Question categories used in the evaluation dataset</a:t>
            </a:r>
          </a:p>
        </p:txBody>
      </p:sp>
      <p:sp>
        <p:nvSpPr>
          <p:cNvPr id="44" name="TextBox 19">
            <a:extLst>
              <a:ext uri="{FF2B5EF4-FFF2-40B4-BE49-F238E27FC236}">
                <a16:creationId xmlns:a16="http://schemas.microsoft.com/office/drawing/2014/main" id="{88D489F4-09B0-BC88-4AD7-26DDD8453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5147" y="31582440"/>
            <a:ext cx="9671962" cy="48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Knowledge  lookup workflow</a:t>
            </a:r>
          </a:p>
        </p:txBody>
      </p:sp>
      <p:sp>
        <p:nvSpPr>
          <p:cNvPr id="45" name="TextBox 19">
            <a:extLst>
              <a:ext uri="{FF2B5EF4-FFF2-40B4-BE49-F238E27FC236}">
                <a16:creationId xmlns:a16="http://schemas.microsoft.com/office/drawing/2014/main" id="{5C8CDB6F-9599-9376-B04F-FB8BE2E28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54229" y="23747900"/>
            <a:ext cx="20235607" cy="48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Representative qualitative examples from the answer-accuracy evaluation. Cells show short excerpts </a:t>
            </a:r>
          </a:p>
        </p:txBody>
      </p:sp>
      <p:sp>
        <p:nvSpPr>
          <p:cNvPr id="63" name="TextBox 19">
            <a:extLst>
              <a:ext uri="{FF2B5EF4-FFF2-40B4-BE49-F238E27FC236}">
                <a16:creationId xmlns:a16="http://schemas.microsoft.com/office/drawing/2014/main" id="{AC10EC37-5FF5-3E87-F1E4-5BD612DE7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2705" y="18893465"/>
            <a:ext cx="7801713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ctr"/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Overview of the proposed Agentic-support system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01796504-AA75-BA94-14CD-571AE6CD5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34531" y="8218671"/>
            <a:ext cx="9873559" cy="332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Learners submit natural-language queries through the interface, while the agent determines the context needed to generate the response. 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Knowledge tools retrieve lab-specific procedures, commands, expected outputs, and diagnostic context from the document corpus.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Live-state tools inspect the running Lab VM to capture current interfaces, routes, forwarding state and network reachability. 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The agent combines both to provide evidence-grounded guidance while preserving the leaner’s reasoning process.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7255A26-147C-E184-F6A9-5B6024CEA4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26777" y="16893190"/>
            <a:ext cx="20690509" cy="669113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608E28D-D9D0-7B23-A7A1-6B18C0F551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93012" y="8195127"/>
            <a:ext cx="8089581" cy="5785202"/>
          </a:xfrm>
          <a:prstGeom prst="rect">
            <a:avLst/>
          </a:prstGeom>
        </p:spPr>
      </p:pic>
      <p:sp>
        <p:nvSpPr>
          <p:cNvPr id="50" name="TextBox 19">
            <a:extLst>
              <a:ext uri="{FF2B5EF4-FFF2-40B4-BE49-F238E27FC236}">
                <a16:creationId xmlns:a16="http://schemas.microsoft.com/office/drawing/2014/main" id="{9689D6D5-2203-5DD7-47B6-425407FC1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0418" y="30984518"/>
            <a:ext cx="10514770" cy="88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This work was supported by the National Science Foundation (NSF), Award 2400729, and 2417823.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2A9394C-305F-FCCD-9304-FDA739DFC14B}"/>
              </a:ext>
            </a:extLst>
          </p:cNvPr>
          <p:cNvSpPr/>
          <p:nvPr/>
        </p:nvSpPr>
        <p:spPr>
          <a:xfrm>
            <a:off x="33645208" y="25542566"/>
            <a:ext cx="9525858" cy="6621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 dirty="0">
              <a:latin typeface="+mj-lt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435E031-B6E2-1DF2-734C-54C5ACFC3EDE}"/>
              </a:ext>
            </a:extLst>
          </p:cNvPr>
          <p:cNvSpPr/>
          <p:nvPr/>
        </p:nvSpPr>
        <p:spPr>
          <a:xfrm>
            <a:off x="33680400" y="8000360"/>
            <a:ext cx="9445570" cy="6672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 dirty="0">
              <a:latin typeface="+mj-lt"/>
            </a:endParaRPr>
          </a:p>
        </p:txBody>
      </p:sp>
      <p:sp>
        <p:nvSpPr>
          <p:cNvPr id="65" name="TextBox 19">
            <a:extLst>
              <a:ext uri="{FF2B5EF4-FFF2-40B4-BE49-F238E27FC236}">
                <a16:creationId xmlns:a16="http://schemas.microsoft.com/office/drawing/2014/main" id="{14BB4A87-A6C1-B2F7-C54B-2C9E51D06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3900" y="25883062"/>
            <a:ext cx="9263386" cy="5765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The proposed agentic system combines lab-specific documentation, RAG, and live-state inspection to provide context-aware support for hands-on networking labs. Evaluation on 100 questions achieved 91 correct and 9 partially correct responses, outperforming document-only RAG (79 correct) and LLM-only (34 correct), while preserving opportunities for learner reasoning.</a:t>
            </a:r>
          </a:p>
          <a:p>
            <a:pPr algn="just">
              <a:lnSpc>
                <a:spcPct val="110000"/>
              </a:lnSpc>
            </a:pPr>
            <a:endParaRPr lang="en-US" sz="2400" dirty="0">
              <a:effectLst/>
              <a:latin typeface="Quattrocento Sans" panose="020B0502050000020003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Future Work</a:t>
            </a: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: The system will be expanded beyond IPv6 routing to traffic measurement, congestion control, programmable networks, and intrusion detection. Evaluation will also incorporate systematic fault injection, real learner interactions, and learning-outcome measures to assess effectiveness in realistic educational environments.</a:t>
            </a:r>
          </a:p>
        </p:txBody>
      </p:sp>
      <p:sp>
        <p:nvSpPr>
          <p:cNvPr id="67" name="TextBox 19">
            <a:extLst>
              <a:ext uri="{FF2B5EF4-FFF2-40B4-BE49-F238E27FC236}">
                <a16:creationId xmlns:a16="http://schemas.microsoft.com/office/drawing/2014/main" id="{2A9B7A7E-1AD9-F663-AEE4-DC7FCFD09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5710" y="20983325"/>
            <a:ext cx="9873559" cy="1702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The agent first uses hybrid retrieval by combining BM25, dense retrieval, and RRF to retrieve relevant lab-specific documentation. 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Falls back to structured expected-state information when retrieved documentation is insufficient for answering lab-specific questions.</a:t>
            </a:r>
          </a:p>
        </p:txBody>
      </p:sp>
      <p:sp>
        <p:nvSpPr>
          <p:cNvPr id="83" name="TextBox 19">
            <a:extLst>
              <a:ext uri="{FF2B5EF4-FFF2-40B4-BE49-F238E27FC236}">
                <a16:creationId xmlns:a16="http://schemas.microsoft.com/office/drawing/2014/main" id="{78CAD691-5789-A755-F0EB-0CB8950EC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37144" y="14016357"/>
            <a:ext cx="7801713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ctr"/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Hit@5 per category (20 questions each)</a:t>
            </a:r>
          </a:p>
        </p:txBody>
      </p:sp>
      <p:sp>
        <p:nvSpPr>
          <p:cNvPr id="87" name="Rectangle 10">
            <a:extLst>
              <a:ext uri="{FF2B5EF4-FFF2-40B4-BE49-F238E27FC236}">
                <a16:creationId xmlns:a16="http://schemas.microsoft.com/office/drawing/2014/main" id="{B86FC3C2-A170-0F49-5FF1-1ADE17D65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0400" y="7233456"/>
            <a:ext cx="9445570" cy="836330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664F93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Retrieval Results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3ED09A8-FF24-61F9-3C11-883A090C6592}"/>
              </a:ext>
            </a:extLst>
          </p:cNvPr>
          <p:cNvSpPr/>
          <p:nvPr/>
        </p:nvSpPr>
        <p:spPr>
          <a:xfrm>
            <a:off x="22343279" y="25542566"/>
            <a:ext cx="10654705" cy="37944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 dirty="0">
              <a:latin typeface="+mj-lt"/>
            </a:endParaRPr>
          </a:p>
        </p:txBody>
      </p:sp>
      <p:sp>
        <p:nvSpPr>
          <p:cNvPr id="93" name="Rectangle 10">
            <a:extLst>
              <a:ext uri="{FF2B5EF4-FFF2-40B4-BE49-F238E27FC236}">
                <a16:creationId xmlns:a16="http://schemas.microsoft.com/office/drawing/2014/main" id="{623FB1CB-147E-19E7-078E-5920A14AB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43278" y="24790645"/>
            <a:ext cx="10654705" cy="769567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664F93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Answer Accuracy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5678D6C2-3902-4C70-86BC-F5B85C602E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16675" y="26111903"/>
            <a:ext cx="8907913" cy="2187038"/>
          </a:xfrm>
          <a:prstGeom prst="rect">
            <a:avLst/>
          </a:prstGeom>
        </p:spPr>
      </p:pic>
      <p:sp>
        <p:nvSpPr>
          <p:cNvPr id="99" name="TextBox 19">
            <a:extLst>
              <a:ext uri="{FF2B5EF4-FFF2-40B4-BE49-F238E27FC236}">
                <a16:creationId xmlns:a16="http://schemas.microsoft.com/office/drawing/2014/main" id="{D5F72790-BCF8-B227-7CD7-EDA586874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34650" y="28567557"/>
            <a:ext cx="9671962" cy="48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End-to-end answer accuracy over 100 lab-specific questions</a:t>
            </a:r>
          </a:p>
        </p:txBody>
      </p:sp>
      <p:sp>
        <p:nvSpPr>
          <p:cNvPr id="101" name="Rectangle 10">
            <a:extLst>
              <a:ext uri="{FF2B5EF4-FFF2-40B4-BE49-F238E27FC236}">
                <a16:creationId xmlns:a16="http://schemas.microsoft.com/office/drawing/2014/main" id="{7C67CE39-24DD-9DB8-C942-28F4DB04B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5206" y="24776464"/>
            <a:ext cx="9525860" cy="769567"/>
          </a:xfrm>
          <a:prstGeom prst="snipRoundRect">
            <a:avLst>
              <a:gd name="adj1" fmla="val 0"/>
              <a:gd name="adj2" fmla="val 50000"/>
            </a:avLst>
          </a:prstGeom>
          <a:solidFill>
            <a:srgbClr val="664F93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kern="1200" smtId="4294967295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Quattrocento" panose="02020802030000000404" pitchFamily="18" charset="0"/>
              </a:rPr>
              <a:t>Conclusion and Future Work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B769EFB-122A-8099-FDE9-8E213AE281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73446" y="11418264"/>
            <a:ext cx="7723929" cy="7475201"/>
          </a:xfrm>
          <a:prstGeom prst="rect">
            <a:avLst/>
          </a:prstGeom>
        </p:spPr>
      </p:pic>
      <p:sp>
        <p:nvSpPr>
          <p:cNvPr id="27" name="TextBox 19">
            <a:extLst>
              <a:ext uri="{FF2B5EF4-FFF2-40B4-BE49-F238E27FC236}">
                <a16:creationId xmlns:a16="http://schemas.microsoft.com/office/drawing/2014/main" id="{5FBE3695-42AA-A1A9-F80B-82BB97884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3900" y="8384633"/>
            <a:ext cx="9263386" cy="88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Quattrocento Sans" panose="020B0502050000020003" pitchFamily="34" charset="0"/>
                <a:cs typeface="Arial" panose="020B0604020202020204" pitchFamily="34" charset="0"/>
              </a:rPr>
              <a:t>BM25 performs best overall because networking questions often contain exact identifiers such as commands, interfaces and paths. </a:t>
            </a:r>
          </a:p>
        </p:txBody>
      </p:sp>
      <p:pic>
        <p:nvPicPr>
          <p:cNvPr id="5" name="Picture 4" descr="fig3_workflow.png">
            <a:extLst>
              <a:ext uri="{FF2B5EF4-FFF2-40B4-BE49-F238E27FC236}">
                <a16:creationId xmlns:a16="http://schemas.microsoft.com/office/drawing/2014/main" id="{CC513665-8626-858E-76FD-16B5016FD3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68200" y="22637106"/>
            <a:ext cx="8667958" cy="8945334"/>
          </a:xfrm>
          <a:prstGeom prst="rect">
            <a:avLst/>
          </a:prstGeom>
        </p:spPr>
      </p:pic>
      <p:pic>
        <p:nvPicPr>
          <p:cNvPr id="7" name="Picture 6" descr="fig4_topology.png">
            <a:extLst>
              <a:ext uri="{FF2B5EF4-FFF2-40B4-BE49-F238E27FC236}">
                <a16:creationId xmlns:a16="http://schemas.microsoft.com/office/drawing/2014/main" id="{B6CB462F-15BF-E0B8-6FDE-2408E1DAE2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19200" y="25369284"/>
            <a:ext cx="8985225" cy="6253716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83B4932-DCAB-94DD-EA7E-0E3CB72513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942714"/>
              </p:ext>
            </p:extLst>
          </p:nvPr>
        </p:nvGraphicFramePr>
        <p:xfrm>
          <a:off x="34518600" y="9220200"/>
          <a:ext cx="7667857" cy="4872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35324198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ponderingpeacock|09-2018"/>
</p:tagLst>
</file>

<file path=ppt/theme/theme1.xml><?xml version="1.0" encoding="utf-8"?>
<a:theme xmlns:a="http://schemas.openxmlformats.org/drawingml/2006/main" name="Default Design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efault Design">
      <a:majorFont>
        <a:latin typeface="Times New Roman"/>
        <a:ea typeface="Arial"/>
        <a:cs typeface="Arial"/>
      </a:majorFont>
      <a:minorFont>
        <a:latin typeface="Times New Roman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5A1244B708FF478772D9F5BE92EA81" ma:contentTypeVersion="12" ma:contentTypeDescription="Create a new document." ma:contentTypeScope="" ma:versionID="ef82babfd6a87b1b7feeea62825a313b">
  <xsd:schema xmlns:xsd="http://www.w3.org/2001/XMLSchema" xmlns:xs="http://www.w3.org/2001/XMLSchema" xmlns:p="http://schemas.microsoft.com/office/2006/metadata/properties" xmlns:ns3="0e4f2584-2fae-42b4-b977-142c5a2a3cc9" xmlns:ns4="4d62a9a3-2ad3-4c4a-963b-51ff34f52dba" targetNamespace="http://schemas.microsoft.com/office/2006/metadata/properties" ma:root="true" ma:fieldsID="a63f099aa2e7595213fa8dcb9381ecc2" ns3:_="" ns4:_="">
    <xsd:import namespace="0e4f2584-2fae-42b4-b977-142c5a2a3cc9"/>
    <xsd:import namespace="4d62a9a3-2ad3-4c4a-963b-51ff34f52db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4f2584-2fae-42b4-b977-142c5a2a3c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62a9a3-2ad3-4c4a-963b-51ff34f52db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E93652-C284-4C65-9CC6-08B0F791E30E}">
  <ds:schemaRefs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4d62a9a3-2ad3-4c4a-963b-51ff34f52dba"/>
    <ds:schemaRef ds:uri="0e4f2584-2fae-42b4-b977-142c5a2a3cc9"/>
  </ds:schemaRefs>
</ds:datastoreItem>
</file>

<file path=customXml/itemProps2.xml><?xml version="1.0" encoding="utf-8"?>
<ds:datastoreItem xmlns:ds="http://schemas.openxmlformats.org/officeDocument/2006/customXml" ds:itemID="{CAE235FB-D347-497E-8BFC-EDEF0B1708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4f2584-2fae-42b4-b977-142c5a2a3cc9"/>
    <ds:schemaRef ds:uri="4d62a9a3-2ad3-4c4a-963b-51ff34f52d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D8B9D93-2181-4C1B-BE06-E15C2576BD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13738</TotalTime>
  <Words>650</Words>
  <Application>Microsoft Office PowerPoint</Application>
  <PresentationFormat>Custom</PresentationFormat>
  <Paragraphs>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Times New Roman</vt:lpstr>
      <vt:lpstr>Quattrocento Sans</vt:lpstr>
      <vt:lpstr>Quattrocento</vt:lpstr>
      <vt:lpstr>Arial</vt:lpstr>
      <vt:lpstr>Default Design</vt:lpstr>
      <vt:lpstr>PowerPoint Presentation</vt:lpstr>
    </vt:vector>
  </TitlesOfParts>
  <Company>Graphicsland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a scientific poster</dc:title>
  <dc:subject>Free Poster Presentation Example</dc:subject>
  <dc:creator>Graphicsland/MakeSigns.com</dc:creator>
  <cp:keywords>scientific, research, template, custom, poster, presentation, symposium, printing, PowerPoint, create, design, example, sample, download</cp:keywords>
  <dc:description>This is a free template from MakeSigns.com to help you create the perfect scientific poster.</dc:description>
  <cp:lastModifiedBy>GSPN, Amith</cp:lastModifiedBy>
  <cp:revision>207</cp:revision>
  <cp:lastPrinted>2000-08-03T00:31:24Z</cp:lastPrinted>
  <dcterms:modified xsi:type="dcterms:W3CDTF">2026-09-28T15:43:47Z</dcterms:modified>
  <cp:category>research posters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0x010100BB5A1244B708FF478772D9F5BE92EA81</vt:lpwstr>
  </property>
</Properties>
</file>