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1"/>
  </p:sldMasterIdLst>
  <p:notesMasterIdLst>
    <p:notesMasterId r:id="rId19"/>
  </p:notesMasterIdLst>
  <p:handoutMasterIdLst>
    <p:handoutMasterId r:id="rId20"/>
  </p:handoutMasterIdLst>
  <p:sldIdLst>
    <p:sldId id="408" r:id="rId2"/>
    <p:sldId id="353" r:id="rId3"/>
    <p:sldId id="411" r:id="rId4"/>
    <p:sldId id="448" r:id="rId5"/>
    <p:sldId id="451" r:id="rId6"/>
    <p:sldId id="2129" r:id="rId7"/>
    <p:sldId id="1219" r:id="rId8"/>
    <p:sldId id="2131" r:id="rId9"/>
    <p:sldId id="2133" r:id="rId10"/>
    <p:sldId id="2132" r:id="rId11"/>
    <p:sldId id="447" r:id="rId12"/>
    <p:sldId id="1225" r:id="rId13"/>
    <p:sldId id="1226" r:id="rId14"/>
    <p:sldId id="1227" r:id="rId15"/>
    <p:sldId id="1228" r:id="rId16"/>
    <p:sldId id="1230" r:id="rId17"/>
    <p:sldId id="213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3C5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272F95-DB2E-E14F-AA88-C073805F0EB6}" v="2" dt="2026-08-25T13:25:45.5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0" autoAdjust="0"/>
    <p:restoredTop sz="92254" autoAdjust="0"/>
  </p:normalViewPr>
  <p:slideViewPr>
    <p:cSldViewPr snapToGrid="0" snapToObjects="1">
      <p:cViewPr varScale="1">
        <p:scale>
          <a:sx n="111" d="100"/>
          <a:sy n="111" d="100"/>
        </p:scale>
        <p:origin x="368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2" d="100"/>
          <a:sy n="62" d="100"/>
        </p:scale>
        <p:origin x="229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 AlSabeh" userId="9c5808d6-d1c4-4fc4-9ed2-b7f7700ad666" providerId="ADAL" clId="{044CFCA1-AF39-59F2-9E3F-B644BECD0890}"/>
    <pc:docChg chg="custSel modSld">
      <pc:chgData name="Ali AlSabeh" userId="9c5808d6-d1c4-4fc4-9ed2-b7f7700ad666" providerId="ADAL" clId="{044CFCA1-AF39-59F2-9E3F-B644BECD0890}" dt="2026-08-25T15:35:21.774" v="15" actId="20577"/>
      <pc:docMkLst>
        <pc:docMk/>
      </pc:docMkLst>
      <pc:sldChg chg="modSp mod">
        <pc:chgData name="Ali AlSabeh" userId="9c5808d6-d1c4-4fc4-9ed2-b7f7700ad666" providerId="ADAL" clId="{044CFCA1-AF39-59F2-9E3F-B644BECD0890}" dt="2026-08-25T15:35:21.774" v="15" actId="20577"/>
        <pc:sldMkLst>
          <pc:docMk/>
          <pc:sldMk cId="4011730441" sldId="451"/>
        </pc:sldMkLst>
        <pc:spChg chg="mod">
          <ac:chgData name="Ali AlSabeh" userId="9c5808d6-d1c4-4fc4-9ed2-b7f7700ad666" providerId="ADAL" clId="{044CFCA1-AF39-59F2-9E3F-B644BECD0890}" dt="2026-08-25T15:35:21.774" v="15" actId="20577"/>
          <ac:spMkLst>
            <pc:docMk/>
            <pc:sldMk cId="4011730441" sldId="451"/>
            <ac:spMk id="31" creationId="{8DA48107-DA6B-4C12-8C87-9BCB17136510}"/>
          </ac:spMkLst>
        </pc:spChg>
      </pc:sldChg>
      <pc:sldChg chg="addSp delSp modSp mod">
        <pc:chgData name="Ali AlSabeh" userId="9c5808d6-d1c4-4fc4-9ed2-b7f7700ad666" providerId="ADAL" clId="{044CFCA1-AF39-59F2-9E3F-B644BECD0890}" dt="2026-08-25T13:01:09.800" v="9" actId="108"/>
        <pc:sldMkLst>
          <pc:docMk/>
          <pc:sldMk cId="279870788" sldId="1230"/>
        </pc:sldMkLst>
        <pc:spChg chg="add mod">
          <ac:chgData name="Ali AlSabeh" userId="9c5808d6-d1c4-4fc4-9ed2-b7f7700ad666" providerId="ADAL" clId="{044CFCA1-AF39-59F2-9E3F-B644BECD0890}" dt="2026-08-25T13:01:09.800" v="9" actId="108"/>
          <ac:spMkLst>
            <pc:docMk/>
            <pc:sldMk cId="279870788" sldId="1230"/>
            <ac:spMk id="9" creationId="{523CD570-804F-0948-6D86-FE09CF0883C2}"/>
          </ac:spMkLst>
        </pc:spChg>
        <pc:picChg chg="del">
          <ac:chgData name="Ali AlSabeh" userId="9c5808d6-d1c4-4fc4-9ed2-b7f7700ad666" providerId="ADAL" clId="{044CFCA1-AF39-59F2-9E3F-B644BECD0890}" dt="2026-08-25T13:00:45.070" v="6" actId="478"/>
          <ac:picMkLst>
            <pc:docMk/>
            <pc:sldMk cId="279870788" sldId="1230"/>
            <ac:picMk id="4" creationId="{2673A7BB-A641-1F63-21F0-896E70C3666D}"/>
          </ac:picMkLst>
        </pc:picChg>
        <pc:picChg chg="add mod">
          <ac:chgData name="Ali AlSabeh" userId="9c5808d6-d1c4-4fc4-9ed2-b7f7700ad666" providerId="ADAL" clId="{044CFCA1-AF39-59F2-9E3F-B644BECD0890}" dt="2026-08-25T13:00:47.135" v="7" actId="1076"/>
          <ac:picMkLst>
            <pc:docMk/>
            <pc:sldMk cId="279870788" sldId="1230"/>
            <ac:picMk id="8" creationId="{09E6B685-9883-67F8-D661-2E22E9D2FBB6}"/>
          </ac:picMkLst>
        </pc:picChg>
      </pc:sldChg>
    </pc:docChg>
  </pc:docChgLst>
  <pc:docChgLst>
    <pc:chgData name="Ali AlSabeh" userId="9c5808d6-d1c4-4fc4-9ed2-b7f7700ad666" providerId="ADAL" clId="{72989BAE-270E-4B5C-9E41-C0DDB259BBD8}"/>
    <pc:docChg chg="undo custSel addSld delSld modSld">
      <pc:chgData name="Ali AlSabeh" userId="9c5808d6-d1c4-4fc4-9ed2-b7f7700ad666" providerId="ADAL" clId="{72989BAE-270E-4B5C-9E41-C0DDB259BBD8}" dt="2026-08-21T18:47:47.526" v="153" actId="1440"/>
      <pc:docMkLst>
        <pc:docMk/>
      </pc:docMkLst>
      <pc:sldChg chg="modSp add mod">
        <pc:chgData name="Ali AlSabeh" userId="9c5808d6-d1c4-4fc4-9ed2-b7f7700ad666" providerId="ADAL" clId="{72989BAE-270E-4B5C-9E41-C0DDB259BBD8}" dt="2026-08-21T18:33:36.406" v="53" actId="20577"/>
        <pc:sldMkLst>
          <pc:docMk/>
          <pc:sldMk cId="1794598905" sldId="408"/>
        </pc:sldMkLst>
        <pc:spChg chg="mod">
          <ac:chgData name="Ali AlSabeh" userId="9c5808d6-d1c4-4fc4-9ed2-b7f7700ad666" providerId="ADAL" clId="{72989BAE-270E-4B5C-9E41-C0DDB259BBD8}" dt="2026-08-21T18:33:36.406" v="53" actId="20577"/>
          <ac:spMkLst>
            <pc:docMk/>
            <pc:sldMk cId="1794598905" sldId="408"/>
            <ac:spMk id="2" creationId="{0D1F3A99-91F5-44A2-9A29-778E2BCA2F9C}"/>
          </ac:spMkLst>
        </pc:spChg>
      </pc:sldChg>
      <pc:sldChg chg="add">
        <pc:chgData name="Ali AlSabeh" userId="9c5808d6-d1c4-4fc4-9ed2-b7f7700ad666" providerId="ADAL" clId="{72989BAE-270E-4B5C-9E41-C0DDB259BBD8}" dt="2026-08-21T18:43:32.121" v="56"/>
        <pc:sldMkLst>
          <pc:docMk/>
          <pc:sldMk cId="2789609109" sldId="447"/>
        </pc:sldMkLst>
      </pc:sldChg>
      <pc:sldChg chg="add">
        <pc:chgData name="Ali AlSabeh" userId="9c5808d6-d1c4-4fc4-9ed2-b7f7700ad666" providerId="ADAL" clId="{72989BAE-270E-4B5C-9E41-C0DDB259BBD8}" dt="2026-08-21T18:43:32.121" v="56"/>
        <pc:sldMkLst>
          <pc:docMk/>
          <pc:sldMk cId="2049530869" sldId="1225"/>
        </pc:sldMkLst>
      </pc:sldChg>
      <pc:sldChg chg="add">
        <pc:chgData name="Ali AlSabeh" userId="9c5808d6-d1c4-4fc4-9ed2-b7f7700ad666" providerId="ADAL" clId="{72989BAE-270E-4B5C-9E41-C0DDB259BBD8}" dt="2026-08-21T18:43:32.121" v="56"/>
        <pc:sldMkLst>
          <pc:docMk/>
          <pc:sldMk cId="2571161669" sldId="1226"/>
        </pc:sldMkLst>
      </pc:sldChg>
      <pc:sldChg chg="modSp add mod">
        <pc:chgData name="Ali AlSabeh" userId="9c5808d6-d1c4-4fc4-9ed2-b7f7700ad666" providerId="ADAL" clId="{72989BAE-270E-4B5C-9E41-C0DDB259BBD8}" dt="2026-08-21T18:44:33.335" v="88" actId="20577"/>
        <pc:sldMkLst>
          <pc:docMk/>
          <pc:sldMk cId="2564253545" sldId="1227"/>
        </pc:sldMkLst>
        <pc:spChg chg="mod">
          <ac:chgData name="Ali AlSabeh" userId="9c5808d6-d1c4-4fc4-9ed2-b7f7700ad666" providerId="ADAL" clId="{72989BAE-270E-4B5C-9E41-C0DDB259BBD8}" dt="2026-08-21T18:44:33.335" v="88" actId="20577"/>
          <ac:spMkLst>
            <pc:docMk/>
            <pc:sldMk cId="2564253545" sldId="1227"/>
            <ac:spMk id="31" creationId="{8DA48107-DA6B-4C12-8C87-9BCB17136510}"/>
          </ac:spMkLst>
        </pc:spChg>
      </pc:sldChg>
      <pc:sldChg chg="addSp delSp modSp add mod">
        <pc:chgData name="Ali AlSabeh" userId="9c5808d6-d1c4-4fc4-9ed2-b7f7700ad666" providerId="ADAL" clId="{72989BAE-270E-4B5C-9E41-C0DDB259BBD8}" dt="2026-08-21T18:45:59.507" v="142" actId="1076"/>
        <pc:sldMkLst>
          <pc:docMk/>
          <pc:sldMk cId="3586577739" sldId="1228"/>
        </pc:sldMkLst>
        <pc:spChg chg="mod">
          <ac:chgData name="Ali AlSabeh" userId="9c5808d6-d1c4-4fc4-9ed2-b7f7700ad666" providerId="ADAL" clId="{72989BAE-270E-4B5C-9E41-C0DDB259BBD8}" dt="2026-08-21T18:45:06.651" v="137" actId="20577"/>
          <ac:spMkLst>
            <pc:docMk/>
            <pc:sldMk cId="3586577739" sldId="1228"/>
            <ac:spMk id="31" creationId="{8DA48107-DA6B-4C12-8C87-9BCB17136510}"/>
          </ac:spMkLst>
        </pc:spChg>
        <pc:picChg chg="add mod">
          <ac:chgData name="Ali AlSabeh" userId="9c5808d6-d1c4-4fc4-9ed2-b7f7700ad666" providerId="ADAL" clId="{72989BAE-270E-4B5C-9E41-C0DDB259BBD8}" dt="2026-08-21T18:45:59.507" v="142" actId="1076"/>
          <ac:picMkLst>
            <pc:docMk/>
            <pc:sldMk cId="3586577739" sldId="1228"/>
            <ac:picMk id="4" creationId="{0608C7EF-8E12-37BC-D89D-C596584F474B}"/>
          </ac:picMkLst>
        </pc:picChg>
      </pc:sldChg>
      <pc:sldChg chg="addSp delSp modSp add mod">
        <pc:chgData name="Ali AlSabeh" userId="9c5808d6-d1c4-4fc4-9ed2-b7f7700ad666" providerId="ADAL" clId="{72989BAE-270E-4B5C-9E41-C0DDB259BBD8}" dt="2026-08-21T18:47:47.526" v="153" actId="1440"/>
        <pc:sldMkLst>
          <pc:docMk/>
          <pc:sldMk cId="279870788" sldId="1230"/>
        </pc:sldMkLst>
        <pc:picChg chg="add mod">
          <ac:chgData name="Ali AlSabeh" userId="9c5808d6-d1c4-4fc4-9ed2-b7f7700ad666" providerId="ADAL" clId="{72989BAE-270E-4B5C-9E41-C0DDB259BBD8}" dt="2026-08-21T18:47:24.071" v="152" actId="1076"/>
          <ac:picMkLst>
            <pc:docMk/>
            <pc:sldMk cId="279870788" sldId="1230"/>
            <ac:picMk id="5" creationId="{22DA5B71-165E-2273-2F92-D5723C4DF099}"/>
          </ac:picMkLst>
        </pc:picChg>
      </pc:sldChg>
      <pc:sldChg chg="add">
        <pc:chgData name="Ali AlSabeh" userId="9c5808d6-d1c4-4fc4-9ed2-b7f7700ad666" providerId="ADAL" clId="{72989BAE-270E-4B5C-9E41-C0DDB259BBD8}" dt="2026-08-21T18:38:41.850" v="54"/>
        <pc:sldMkLst>
          <pc:docMk/>
          <pc:sldMk cId="3768685678" sldId="213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583E93-7F06-4FD5-ADA4-45262C6273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925901-863E-43FB-9F23-CCCDED5D22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67944-E7CD-4CBF-B52C-CFDA3DC45EC0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A2B97-BDDF-466E-9AE1-031669AAB6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9AFE7E-F29A-4A0A-827D-3961508E42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6D75D-FDCD-4C30-A01B-6DBB2744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09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0682D-FD54-284A-B7C8-2FCD4798133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F9C84-074E-E141-A3FD-46DE87E4C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8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30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EB9B7-D0FD-F5FD-64F7-C5A17A833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00C6B2-9CFB-EBC4-3B65-3F8B2322E3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28025D-4A8A-197A-8921-1C7BD0657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17420-7289-B573-6D01-C7CE0792E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82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8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673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69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850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42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6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9919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AF9C84-074E-E141-A3FD-46DE87E4CC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0598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77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7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FCB34-B465-B054-1068-1617DD1E3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FDB42C-3A78-B07A-1BA8-1C4FFE279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5DEACA-7A0C-23A0-CD53-7DED4F0DD3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4A9FB-55EB-8B26-B822-2D3C453B4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642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86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D64F1-3B53-9B0A-1242-2C6C39F2D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2A4896-3EEE-52DD-5113-CBC3D7E70E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CC228A-5C16-A236-CD86-1CE87AB0D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C49513-FE63-A39E-84E7-9CB7E1F824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09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DDF17-8C91-C412-E576-0C14EE569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20ECF4-B860-A309-5E2E-0C542F8257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03D108-9849-F61E-41E9-B6A25C608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91D98-89B7-EA6E-EDFE-762ED0882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AF9C84-074E-E141-A3FD-46DE87E4CC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1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>
            <a:normAutofit/>
          </a:bodyPr>
          <a:lstStyle>
            <a:lvl1pPr algn="l">
              <a:defRPr sz="3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839972" y="1435395"/>
            <a:ext cx="10558130" cy="329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97550" y="1181100"/>
            <a:ext cx="10984850" cy="4800599"/>
          </a:xfrm>
        </p:spPr>
        <p:txBody>
          <a:bodyPr/>
          <a:lstStyle>
            <a:lvl1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just">
              <a:spcAft>
                <a:spcPts val="2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just">
              <a:spcAft>
                <a:spcPts val="200"/>
              </a:spcAft>
              <a:defRPr/>
            </a:lvl3pPr>
            <a:lvl4pPr algn="just">
              <a:spcAft>
                <a:spcPts val="200"/>
              </a:spcAft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just">
              <a:spcAft>
                <a:spcPts val="200"/>
              </a:spcAft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564972F-81E4-47C1-8110-0800DB01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4484" y="6459783"/>
            <a:ext cx="1312025" cy="365125"/>
          </a:xfrm>
        </p:spPr>
        <p:txBody>
          <a:bodyPr/>
          <a:lstStyle/>
          <a:p>
            <a:fld id="{38C60F48-EAB5-A54D-B834-7AA360F309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Google Shape;90;p1">
            <a:extLst>
              <a:ext uri="{FF2B5EF4-FFF2-40B4-BE49-F238E27FC236}">
                <a16:creationId xmlns:a16="http://schemas.microsoft.com/office/drawing/2014/main" id="{719349AC-65AB-168E-307A-1DECEBCAAE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62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7539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38C60F48-EAB5-A54D-B834-7AA360F309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1097280" y="1737845"/>
            <a:ext cx="1006321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452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cec.sc.edu/cyberinfra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etlab.cec.sc.edu/" TargetMode="Externa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netlab.cec.sc.edu/" TargetMode="Externa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netlab.cec.sc.ed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etlab.cec.sc.ed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6F61B-8E09-4038-BC83-0CC5D3287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1F3A99-91F5-44A2-9A29-778E2BCA2F9C}"/>
              </a:ext>
            </a:extLst>
          </p:cNvPr>
          <p:cNvSpPr/>
          <p:nvPr/>
        </p:nvSpPr>
        <p:spPr>
          <a:xfrm>
            <a:off x="1997089" y="10160"/>
            <a:ext cx="8328046" cy="6824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Workshop on Network Technologies</a:t>
            </a: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Hands-on Session 1: Virtual Routing and Forwarding</a:t>
            </a:r>
          </a:p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 6 - MPLS and Advanced BGP Topics Series</a:t>
            </a: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 AlSabeh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South Carolina Aiken (USCA)</a:t>
            </a: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https://research.cec.sc.edu/cyberinfra/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Tuesday, Aug. 25, 2026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57D77F9-AF81-911B-1542-579A1C8B5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442" y="431198"/>
            <a:ext cx="1232357" cy="123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1FF898-208A-0E44-D665-BDC1FE77C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067" y="2491252"/>
            <a:ext cx="2168099" cy="1340519"/>
          </a:xfrm>
          <a:prstGeom prst="rect">
            <a:avLst/>
          </a:prstGeom>
        </p:spPr>
      </p:pic>
      <p:pic>
        <p:nvPicPr>
          <p:cNvPr id="7" name="Picture 4" descr="scinet">
            <a:extLst>
              <a:ext uri="{FF2B5EF4-FFF2-40B4-BE49-F238E27FC236}">
                <a16:creationId xmlns:a16="http://schemas.microsoft.com/office/drawing/2014/main" id="{6C817DCD-3EF6-19FA-2472-16EC24234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37" y="829664"/>
            <a:ext cx="2133587" cy="6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61328221-812A-8808-2967-67BB6C209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20" y="1439936"/>
            <a:ext cx="2410815" cy="120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598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01C5C-B197-BF47-2048-BD4638839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2B8EA-DB34-A5E0-7FC3-129290C97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B8FC0-9B10-1BE1-F489-FE3535F2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10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4532C311-A8CE-E788-E41E-EE0D936924CA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Verifying traffic isolation between organizations.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AB3AE82-757C-3E4B-BB55-9C4A9CC4A219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18498B3-362F-87AD-0A24-8049E0FC1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781" y="413862"/>
            <a:ext cx="4777006" cy="59781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13F616-CBB9-6A0D-57D0-4AE309D7B76B}"/>
              </a:ext>
            </a:extLst>
          </p:cNvPr>
          <p:cNvSpPr txBox="1"/>
          <p:nvPr/>
        </p:nvSpPr>
        <p:spPr>
          <a:xfrm>
            <a:off x="628029" y="3168451"/>
            <a:ext cx="511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Verifying connectivity between h2 and h4</a:t>
            </a:r>
            <a:endParaRPr lang="en-US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FE40D7-9183-7754-301E-1BE246C15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30" y="1663382"/>
            <a:ext cx="5118138" cy="1550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06BC7A-4FEA-4906-9087-107C2DBEFB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30" y="3644584"/>
            <a:ext cx="5118138" cy="167767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489D2D4-522A-D01B-9CBD-8B2F32F56FEB}"/>
              </a:ext>
            </a:extLst>
          </p:cNvPr>
          <p:cNvSpPr txBox="1"/>
          <p:nvPr/>
        </p:nvSpPr>
        <p:spPr>
          <a:xfrm>
            <a:off x="640663" y="5308202"/>
            <a:ext cx="511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Verifying isolation between h2 and h5</a:t>
            </a:r>
            <a:endParaRPr lang="en-US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72E559-D7A6-F916-7B6E-7FB9160BBB5E}"/>
              </a:ext>
            </a:extLst>
          </p:cNvPr>
          <p:cNvCxnSpPr>
            <a:cxnSpLocks/>
          </p:cNvCxnSpPr>
          <p:nvPr/>
        </p:nvCxnSpPr>
        <p:spPr>
          <a:xfrm>
            <a:off x="6856334" y="1028700"/>
            <a:ext cx="9605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254CD0F-C421-74A7-85D8-975F765A9E7C}"/>
              </a:ext>
            </a:extLst>
          </p:cNvPr>
          <p:cNvCxnSpPr>
            <a:cxnSpLocks/>
          </p:cNvCxnSpPr>
          <p:nvPr/>
        </p:nvCxnSpPr>
        <p:spPr>
          <a:xfrm>
            <a:off x="6856334" y="1028700"/>
            <a:ext cx="0" cy="24002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35597EC-9486-10BC-D16A-069914D5A1B7}"/>
              </a:ext>
            </a:extLst>
          </p:cNvPr>
          <p:cNvCxnSpPr>
            <a:cxnSpLocks/>
            <a:stCxn id="24" idx="1"/>
          </p:cNvCxnSpPr>
          <p:nvPr/>
        </p:nvCxnSpPr>
        <p:spPr>
          <a:xfrm flipV="1">
            <a:off x="5996940" y="3428999"/>
            <a:ext cx="859394" cy="47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ight Brace 23">
            <a:extLst>
              <a:ext uri="{FF2B5EF4-FFF2-40B4-BE49-F238E27FC236}">
                <a16:creationId xmlns:a16="http://schemas.microsoft.com/office/drawing/2014/main" id="{28D16379-5BE6-7BBE-4695-B78F1CF88808}"/>
              </a:ext>
            </a:extLst>
          </p:cNvPr>
          <p:cNvSpPr/>
          <p:nvPr/>
        </p:nvSpPr>
        <p:spPr>
          <a:xfrm>
            <a:off x="5746168" y="2505075"/>
            <a:ext cx="250772" cy="18573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049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F6DF5A1-C36D-0F2B-D15B-A55DF024F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484" y="2773679"/>
            <a:ext cx="4445000" cy="31813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751582-A857-A3EE-7F30-760FA93FB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658" y="2275979"/>
            <a:ext cx="3955661" cy="3501389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11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Please use the following link to access the platform:</a:t>
            </a:r>
          </a:p>
          <a:p>
            <a:pPr marL="564755" lvl="1" indent="-174621">
              <a:buFont typeface="Arial" panose="020B0604020202020204" pitchFamily="34" charset="0"/>
              <a:buChar char="•"/>
            </a:pPr>
            <a:r>
              <a:rPr lang="en-US" altLang="en-US" sz="2133" dirty="0">
                <a:hlinkClick r:id="rId5"/>
              </a:rPr>
              <a:t>https://netlab.cec.sc.edu/</a:t>
            </a:r>
            <a:endParaRPr lang="en-US" altLang="en-US" sz="2133" dirty="0"/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sz="2133" dirty="0"/>
              <a:t>Login using your credentials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Username:</a:t>
            </a:r>
            <a:r>
              <a:rPr lang="en-US" sz="2000" dirty="0"/>
              <a:t> &lt;email address used for the registration&gt;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Temporary Password: </a:t>
            </a:r>
            <a:r>
              <a:rPr lang="en-US" sz="2000" dirty="0"/>
              <a:t>nsf-2026</a:t>
            </a:r>
            <a:endParaRPr lang="en-US" altLang="en-US" sz="2133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3B543C8-209C-1EC2-B52A-CEE5DB37F67A}"/>
              </a:ext>
            </a:extLst>
          </p:cNvPr>
          <p:cNvSpPr/>
          <p:nvPr/>
        </p:nvSpPr>
        <p:spPr>
          <a:xfrm>
            <a:off x="5290608" y="4113669"/>
            <a:ext cx="641909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F7A83B-63D7-D6AB-A20A-285B86A294CF}"/>
              </a:ext>
            </a:extLst>
          </p:cNvPr>
          <p:cNvSpPr/>
          <p:nvPr/>
        </p:nvSpPr>
        <p:spPr>
          <a:xfrm>
            <a:off x="7705817" y="4113669"/>
            <a:ext cx="594804" cy="2097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AE3C45-54D6-1F9F-FF19-AC0C1AAD358E}"/>
              </a:ext>
            </a:extLst>
          </p:cNvPr>
          <p:cNvSpPr/>
          <p:nvPr/>
        </p:nvSpPr>
        <p:spPr>
          <a:xfrm>
            <a:off x="7039988" y="2773679"/>
            <a:ext cx="3664496" cy="3601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30A8E2F-AA25-FBF5-945F-F13ACF488F8D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789609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94153F-9058-22C6-9B28-E6EA6B2E9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778" y="3261948"/>
            <a:ext cx="4745991" cy="26808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5E01A7-B5AF-2489-5C1D-28980C081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640" y="3261949"/>
            <a:ext cx="5355000" cy="26494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12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Please use the following link to access the platform:</a:t>
            </a:r>
          </a:p>
          <a:p>
            <a:pPr marL="564755" lvl="1" indent="-174621">
              <a:buFont typeface="Arial" panose="020B0604020202020204" pitchFamily="34" charset="0"/>
              <a:buChar char="•"/>
            </a:pPr>
            <a:r>
              <a:rPr lang="en-US" altLang="en-US" sz="2133" dirty="0">
                <a:hlinkClick r:id="rId5"/>
              </a:rPr>
              <a:t>https://netlab.cec.sc.edu/</a:t>
            </a:r>
            <a:endParaRPr lang="en-US" altLang="en-US" sz="2133" dirty="0"/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sz="2133" dirty="0"/>
              <a:t>Login using your credentials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Username:</a:t>
            </a:r>
            <a:r>
              <a:rPr lang="en-US" sz="2000" dirty="0"/>
              <a:t> &lt;email address used for the registration&gt;</a:t>
            </a:r>
          </a:p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sz="2000" b="1" dirty="0"/>
              <a:t>Temporary Password: </a:t>
            </a:r>
            <a:r>
              <a:rPr lang="en-US" sz="2000" dirty="0"/>
              <a:t>nsf-2026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3B543C8-209C-1EC2-B52A-CEE5DB37F67A}"/>
              </a:ext>
            </a:extLst>
          </p:cNvPr>
          <p:cNvSpPr/>
          <p:nvPr/>
        </p:nvSpPr>
        <p:spPr>
          <a:xfrm>
            <a:off x="5771562" y="4429662"/>
            <a:ext cx="518697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AAFEF87D-E841-51A1-80F0-132FB943E519}"/>
              </a:ext>
            </a:extLst>
          </p:cNvPr>
          <p:cNvSpPr/>
          <p:nvPr/>
        </p:nvSpPr>
        <p:spPr>
          <a:xfrm>
            <a:off x="345440" y="4429662"/>
            <a:ext cx="453424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049530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13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/>
              <a:t>Click on New Lab Reservation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/>
              <a:t>Click on Schedule Lab for Myself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/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9EA2AC-F347-31C5-467F-BA74D1BE7C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44" r="42669"/>
          <a:stretch/>
        </p:blipFill>
        <p:spPr>
          <a:xfrm>
            <a:off x="1369709" y="2103297"/>
            <a:ext cx="3811891" cy="16354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BB5136-3285-25A9-5A66-F357B8EF94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924" y="1841852"/>
            <a:ext cx="3972560" cy="2067685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31833042-C8BE-CC2B-FE95-B45CE66B5021}"/>
              </a:ext>
            </a:extLst>
          </p:cNvPr>
          <p:cNvSpPr/>
          <p:nvPr/>
        </p:nvSpPr>
        <p:spPr>
          <a:xfrm>
            <a:off x="5650056" y="2739672"/>
            <a:ext cx="518697" cy="345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468B1C4-8CC3-D67A-2E81-B5E2FCD3B52D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571161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14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1" y="1028702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Select the course 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For this session, we will use “MPLS and Advanced BGP Topics Lab Series”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 dirty="0"/>
          </a:p>
          <a:p>
            <a:pPr marL="174621" indent="-174621">
              <a:buFont typeface="Arial" panose="020B0604020202020204" pitchFamily="34" charset="0"/>
              <a:buChar char="•"/>
            </a:pPr>
            <a:endParaRPr lang="en-US" altLang="en-US" sz="2133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63BE466-6199-8B31-7783-9187715BBF3F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FEE68A4-A9F2-8C2B-7D8E-65A0C1A26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759" y="2425609"/>
            <a:ext cx="8983329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53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15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2" y="1028702"/>
            <a:ext cx="4111608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Select the Lab</a:t>
            </a:r>
          </a:p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 dirty="0"/>
              <a:t>For this session, we will run:</a:t>
            </a:r>
          </a:p>
          <a:p>
            <a:pPr marL="564755" lvl="1" indent="-174621">
              <a:buFont typeface="Arial" panose="020B0604020202020204" pitchFamily="34" charset="0"/>
              <a:buChar char="•"/>
            </a:pPr>
            <a:r>
              <a:rPr lang="en-US" altLang="en-US" sz="2000" dirty="0"/>
              <a:t>Lab 6: Virtual Routing and Forwarding (VRF)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286E35-9D26-4E4E-31DA-0C4BF7C7F5F9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608C7EF-8E12-37BC-D89D-C596584F4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802" y="767379"/>
            <a:ext cx="4906060" cy="595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577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Platform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16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9531969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1" indent="-174621">
              <a:buFont typeface="Arial" panose="020B0604020202020204" pitchFamily="34" charset="0"/>
              <a:buChar char="•"/>
            </a:pPr>
            <a:r>
              <a:rPr lang="en-US" altLang="en-US" sz="2133"/>
              <a:t>Select the next available POD and allocate time</a:t>
            </a:r>
            <a:endParaRPr lang="en-US" altLang="en-US" sz="200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4C2ACE1-3087-4FE4-9E38-D5759E45A7D2}"/>
              </a:ext>
            </a:extLst>
          </p:cNvPr>
          <p:cNvSpPr/>
          <p:nvPr/>
        </p:nvSpPr>
        <p:spPr>
          <a:xfrm>
            <a:off x="6213080" y="3549329"/>
            <a:ext cx="463111" cy="342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E177B7-0E1A-EF77-B503-89C1CF45698B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2DA5B71-165E-2273-2F92-D5723C4DF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428" y="1733503"/>
            <a:ext cx="5405972" cy="43165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E6B685-9883-67F8-D661-2E22E9D2F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31" y="1907511"/>
            <a:ext cx="5620412" cy="3626072"/>
          </a:xfrm>
          <a:prstGeom prst="rect">
            <a:avLst/>
          </a:prstGeom>
        </p:spPr>
      </p:pic>
      <p:sp>
        <p:nvSpPr>
          <p:cNvPr id="9" name="Up Arrow 8">
            <a:extLst>
              <a:ext uri="{FF2B5EF4-FFF2-40B4-BE49-F238E27FC236}">
                <a16:creationId xmlns:a16="http://schemas.microsoft.com/office/drawing/2014/main" id="{523CD570-804F-0948-6D86-FE09CF0883C2}"/>
              </a:ext>
            </a:extLst>
          </p:cNvPr>
          <p:cNvSpPr/>
          <p:nvPr/>
        </p:nvSpPr>
        <p:spPr>
          <a:xfrm>
            <a:off x="2662177" y="4734046"/>
            <a:ext cx="405198" cy="648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79870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17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8AFB8B8-3111-4999-997D-C50022E2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49" y="1169811"/>
            <a:ext cx="10984849" cy="4800599"/>
          </a:xfrm>
        </p:spPr>
        <p:txBody>
          <a:bodyPr>
            <a:normAutofit/>
          </a:bodyPr>
          <a:lstStyle/>
          <a:p>
            <a:pPr marL="0" indent="0">
              <a:buClr>
                <a:schemeClr val="accent2"/>
              </a:buClr>
              <a:buNone/>
            </a:pPr>
            <a:r>
              <a:rPr lang="en-US" sz="2400" dirty="0"/>
              <a:t>We will use the NETLAB virtual platform:</a:t>
            </a:r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URL:</a:t>
            </a:r>
            <a:r>
              <a:rPr lang="en-US" sz="2400" dirty="0"/>
              <a:t> </a:t>
            </a:r>
            <a:r>
              <a:rPr lang="en-US" sz="2400" dirty="0">
                <a:hlinkClick r:id="rId3"/>
              </a:rPr>
              <a:t>https://netlab.cec.sc.edu/</a:t>
            </a:r>
            <a:endParaRPr lang="en-US" sz="2400" dirty="0"/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Username:</a:t>
            </a:r>
            <a:r>
              <a:rPr lang="en-US" sz="2400" dirty="0"/>
              <a:t> &lt;email address used for the registration&gt;</a:t>
            </a:r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b="1" dirty="0"/>
              <a:t>Temporary Password: </a:t>
            </a:r>
            <a:r>
              <a:rPr lang="en-US" sz="2400" dirty="0"/>
              <a:t>nsf-2026</a:t>
            </a:r>
          </a:p>
          <a:p>
            <a:pPr marL="292100" indent="-29210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84708" lvl="1" indent="-2921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92100" indent="-2921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646612C-11B9-4020-B95F-02847E110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550" y="1"/>
            <a:ext cx="10984850" cy="888999"/>
          </a:xfrm>
        </p:spPr>
        <p:txBody>
          <a:bodyPr/>
          <a:lstStyle/>
          <a:p>
            <a:r>
              <a:rPr lang="en-US" dirty="0"/>
              <a:t>Accessing the Platform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C05FD46-5464-56A6-22C1-68DCE3036C28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4939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3768685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Series: MPLS and Advanced BGP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348B2-A502-4478-977C-968349460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50" y="1181100"/>
            <a:ext cx="10984850" cy="5265985"/>
          </a:xfrm>
        </p:spPr>
        <p:txBody>
          <a:bodyPr>
            <a:normAutofit/>
          </a:bodyPr>
          <a:lstStyle/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Lab experiments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1	Configuring Multiprotocol BGP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2	IP Spoofing and Mitigation Techniques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3	BGP Hijacking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4	Introduction to MPLS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5	Label Distribution Protocol (LDP)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6	Virtual Routing and Forwarding (VRF)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7	MPLS Layer 3 VPN using MP-BGP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8	Ethernet VPN (EVPN) using MP-BGP</a:t>
            </a:r>
          </a:p>
          <a:p>
            <a:pPr marL="292608" lvl="1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dirty="0"/>
              <a:t>Lab 9	Introduction to Segment Routing over IPv6 (SRv6)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C6886-4E51-4FCE-9CB6-B02F2B2FB8F0}"/>
              </a:ext>
            </a:extLst>
          </p:cNvPr>
          <p:cNvCxnSpPr>
            <a:cxnSpLocks/>
          </p:cNvCxnSpPr>
          <p:nvPr/>
        </p:nvCxnSpPr>
        <p:spPr>
          <a:xfrm>
            <a:off x="597551" y="876302"/>
            <a:ext cx="9639958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38C60F48-EAB5-A54D-B834-7AA360F30939}" type="slidenum">
              <a:rPr lang="en-US" sz="1200">
                <a:latin typeface="Calibri" panose="020F0502020204030204"/>
                <a:cs typeface="Arial"/>
                <a:sym typeface="Arial"/>
              </a:rPr>
              <a:pPr defTabSz="457189">
                <a:defRPr/>
              </a:pPr>
              <a:t>2</a:t>
            </a:fld>
            <a:endParaRPr lang="en-US" sz="1200"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62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the labs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348B2-A502-4478-977C-968349460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en-US" sz="2200" dirty="0"/>
              <a:t>Each lab starts with a section </a:t>
            </a:r>
            <a:r>
              <a:rPr lang="en-US" altLang="en-US" sz="2200" i="1" dirty="0"/>
              <a:t>Overview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Objectives 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Lab topology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Lab settings: passwords, device names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Roadmap: organization of the lab</a:t>
            </a:r>
          </a:p>
          <a:p>
            <a:pPr algn="just"/>
            <a:r>
              <a:rPr lang="en-US" altLang="en-US" sz="2200" i="1" dirty="0"/>
              <a:t>Section 1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Background information of the topic being covered (e.g., fundamentals of MPLS)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Section 1 is optional (i.e., the reader can skip this section and move to lab directions)</a:t>
            </a:r>
          </a:p>
          <a:p>
            <a:pPr algn="just"/>
            <a:r>
              <a:rPr lang="en-US" altLang="en-US" sz="2200" i="1" dirty="0"/>
              <a:t>Section 2… n</a:t>
            </a:r>
          </a:p>
          <a:p>
            <a:pPr marL="768331" lvl="1" indent="-402157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altLang="en-US" sz="1800" dirty="0"/>
              <a:t>Step-by-step directions</a:t>
            </a:r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573589" lvl="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1" indent="-280981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7C6886-4E51-4FCE-9CB6-B02F2B2FB8F0}"/>
              </a:ext>
            </a:extLst>
          </p:cNvPr>
          <p:cNvCxnSpPr>
            <a:cxnSpLocks/>
          </p:cNvCxnSpPr>
          <p:nvPr/>
        </p:nvCxnSpPr>
        <p:spPr>
          <a:xfrm>
            <a:off x="597551" y="876302"/>
            <a:ext cx="5163169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189">
              <a:defRPr/>
            </a:pPr>
            <a:fld id="{38C60F48-EAB5-A54D-B834-7AA360F30939}" type="slidenum">
              <a:rPr lang="en-US" sz="1200">
                <a:latin typeface="Calibri" panose="020F0502020204030204"/>
                <a:cs typeface="Arial"/>
                <a:sym typeface="Arial"/>
              </a:rPr>
              <a:pPr defTabSz="457189">
                <a:defRPr/>
              </a:pPr>
              <a:t>3</a:t>
            </a:fld>
            <a:endParaRPr lang="en-US" sz="1200"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8673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514" y="1995599"/>
            <a:ext cx="10984850" cy="888999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Virtual Routing and Forwarding (VRF)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4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7E5824-4385-43D5-9B7F-5824A8184C3A}"/>
              </a:ext>
            </a:extLst>
          </p:cNvPr>
          <p:cNvCxnSpPr>
            <a:cxnSpLocks/>
          </p:cNvCxnSpPr>
          <p:nvPr/>
        </p:nvCxnSpPr>
        <p:spPr>
          <a:xfrm>
            <a:off x="458514" y="3031613"/>
            <a:ext cx="109848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B4547F0C-BC3D-43C3-98C5-4F55290190FC}"/>
              </a:ext>
            </a:extLst>
          </p:cNvPr>
          <p:cNvSpPr txBox="1">
            <a:spLocks/>
          </p:cNvSpPr>
          <p:nvPr/>
        </p:nvSpPr>
        <p:spPr>
          <a:xfrm>
            <a:off x="802321" y="3178629"/>
            <a:ext cx="10297236" cy="265067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None/>
            </a:pPr>
            <a:r>
              <a:rPr lang="en-US" altLang="en-US" dirty="0">
                <a:solidFill>
                  <a:schemeClr val="tx1"/>
                </a:solidFill>
              </a:rPr>
              <a:t>Lab activities are described in Lab 6, MPLS and Advanced BGP Topics Lab Series</a:t>
            </a:r>
          </a:p>
          <a:p>
            <a:pPr marL="280988" indent="-280988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0988" indent="-280988" algn="ctr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4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Hands-on Labs on MPLS and Advanced BGP Topics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5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2100" indent="-29210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Webpage with PowerPoint presentations:</a:t>
            </a: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     	</a:t>
            </a:r>
            <a:r>
              <a:rPr lang="en-US" dirty="0">
                <a:solidFill>
                  <a:srgbClr val="C00000"/>
                </a:solidFill>
              </a:rPr>
              <a:t>https://</a:t>
            </a:r>
            <a:r>
              <a:rPr lang="en-US" dirty="0" err="1">
                <a:solidFill>
                  <a:srgbClr val="C00000"/>
                </a:solidFill>
              </a:rPr>
              <a:t>research.cec.sc.edu</a:t>
            </a:r>
            <a:r>
              <a:rPr lang="en-US" dirty="0">
                <a:solidFill>
                  <a:srgbClr val="C00000"/>
                </a:solidFill>
              </a:rPr>
              <a:t>/</a:t>
            </a:r>
            <a:r>
              <a:rPr lang="en-US" dirty="0" err="1">
                <a:solidFill>
                  <a:srgbClr val="C00000"/>
                </a:solidFill>
              </a:rPr>
              <a:t>cyberinfra</a:t>
            </a:r>
            <a:r>
              <a:rPr lang="en-US" dirty="0">
                <a:solidFill>
                  <a:srgbClr val="C00000"/>
                </a:solidFill>
              </a:rPr>
              <a:t>/NT_2026</a:t>
            </a: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dirty="0">
                <a:solidFill>
                  <a:srgbClr val="2C353B"/>
                </a:solidFill>
              </a:rPr>
              <a:t>Hands-on session 2 </a:t>
            </a:r>
            <a:r>
              <a:rPr lang="en-US">
                <a:solidFill>
                  <a:srgbClr val="2C353B"/>
                </a:solidFill>
              </a:rPr>
              <a:t>(1:45PM-2:30PM</a:t>
            </a:r>
            <a:r>
              <a:rPr lang="en-US" dirty="0">
                <a:solidFill>
                  <a:srgbClr val="2C353B"/>
                </a:solidFill>
              </a:rPr>
              <a:t>): to access labs for Session 2 (Virtual Routing and Forwarding). </a:t>
            </a: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The virtual platform </a:t>
            </a:r>
            <a:r>
              <a:rPr lang="en-US" dirty="0">
                <a:solidFill>
                  <a:srgbClr val="2C353B"/>
                </a:solidFill>
              </a:rPr>
              <a:t>(</a:t>
            </a:r>
            <a:r>
              <a:rPr lang="en-US" dirty="0" err="1">
                <a:solidFill>
                  <a:srgbClr val="2C353B"/>
                </a:solidFill>
              </a:rPr>
              <a:t>Netlab</a:t>
            </a:r>
            <a:r>
              <a:rPr lang="en-US" dirty="0">
                <a:solidFill>
                  <a:srgbClr val="2C353B"/>
                </a:solidFill>
              </a:rPr>
              <a:t>) is reachable through the following link: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b="0" i="0" dirty="0">
                <a:solidFill>
                  <a:srgbClr val="2C353B"/>
                </a:solidFill>
                <a:effectLst/>
                <a:latin typeface="Arial" panose="020B0604020202020204" pitchFamily="34" charset="0"/>
              </a:rPr>
              <a:t>     	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  <a:hlinkClick r:id="rId3"/>
              </a:rPr>
              <a:t>https://netlab.cec.sc.edu</a:t>
            </a:r>
            <a:r>
              <a:rPr lang="en-US" dirty="0">
                <a:solidFill>
                  <a:srgbClr val="C00000"/>
                </a:solidFill>
              </a:rPr>
              <a:t> </a:t>
            </a:r>
            <a:endParaRPr lang="en-US" b="0" i="0" dirty="0">
              <a:solidFill>
                <a:srgbClr val="2C353B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dirty="0">
                <a:solidFill>
                  <a:srgbClr val="2C353B"/>
                </a:solidFill>
              </a:rPr>
              <a:t>	</a:t>
            </a: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1983B3-12FE-48A0-AE11-768EA1C7C11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9913337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011730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1719A-1C63-1B53-AD75-42C24D80D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87903-BF99-AA66-178F-B7075DB93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Scenario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DA9C1-0BD1-EA90-2AE8-9CC1E8662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6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59DCBF5D-2AB1-993B-7F08-A0AD11E9A002}"/>
              </a:ext>
            </a:extLst>
          </p:cNvPr>
          <p:cNvSpPr txBox="1">
            <a:spLocks/>
          </p:cNvSpPr>
          <p:nvPr/>
        </p:nvSpPr>
        <p:spPr>
          <a:xfrm>
            <a:off x="597550" y="1028701"/>
            <a:ext cx="10984850" cy="1135272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Two organizations are connected through a Provider Edge (PE) router that configures VRF to implement routing tables serving its Customer Edge (CE) routers.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dirty="0"/>
              <a:t>Each Virtual Router (VR) implements its routing table to provide traffic isolation.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1C721D-FDE2-4BA7-174C-A9553092F298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2039F92-41A3-734A-F04D-40501497E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09" y="2470378"/>
            <a:ext cx="4933950" cy="3552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30B6B7-750C-28E9-6CD8-355CF6036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043" y="2470378"/>
            <a:ext cx="4933950" cy="4048125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7665182B-1070-4FA8-987B-0EBAE84E2846}"/>
              </a:ext>
            </a:extLst>
          </p:cNvPr>
          <p:cNvSpPr/>
          <p:nvPr/>
        </p:nvSpPr>
        <p:spPr>
          <a:xfrm>
            <a:off x="5722070" y="4138367"/>
            <a:ext cx="866973" cy="4147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9C667E-3CBB-4153-6671-EF4CBFB64308}"/>
              </a:ext>
            </a:extLst>
          </p:cNvPr>
          <p:cNvSpPr txBox="1"/>
          <p:nvPr/>
        </p:nvSpPr>
        <p:spPr>
          <a:xfrm>
            <a:off x="2233012" y="6303425"/>
            <a:ext cx="1805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Physical topology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5CD5B2-7D0E-F1B5-16DC-6DD73471F5AC}"/>
              </a:ext>
            </a:extLst>
          </p:cNvPr>
          <p:cNvSpPr txBox="1"/>
          <p:nvPr/>
        </p:nvSpPr>
        <p:spPr>
          <a:xfrm>
            <a:off x="8209793" y="6303425"/>
            <a:ext cx="1692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Virtual topology</a:t>
            </a:r>
          </a:p>
        </p:txBody>
      </p:sp>
    </p:spTree>
    <p:extLst>
      <p:ext uri="{BB962C8B-B14F-4D97-AF65-F5344CB8AC3E}">
        <p14:creationId xmlns:p14="http://schemas.microsoft.com/office/powerpoint/2010/main" val="312824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7A209-383F-4C01-82CC-D2F99971F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F987D-8125-4449-B24B-5D69203C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7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DA48107-DA6B-4C12-8C87-9BCB17136510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Configure VRF in the ISP router.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1983B3-12FE-48A0-AE11-768EA1C7C11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CADFBD2-971A-D57D-3347-F92C9997D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781" y="413862"/>
            <a:ext cx="4777006" cy="597813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BC435B7-27DE-A477-A539-FA3A0163E7AD}"/>
              </a:ext>
            </a:extLst>
          </p:cNvPr>
          <p:cNvCxnSpPr>
            <a:cxnSpLocks/>
            <a:endCxn id="9" idx="3"/>
          </p:cNvCxnSpPr>
          <p:nvPr/>
        </p:nvCxnSpPr>
        <p:spPr>
          <a:xfrm flipH="1">
            <a:off x="5746168" y="3428999"/>
            <a:ext cx="28326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4079DAA-BFC3-4E65-9BD5-D8ED84130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08" y="2926396"/>
            <a:ext cx="5090160" cy="100520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89901C-BAB9-2733-6F03-1650EB9AF38A}"/>
              </a:ext>
            </a:extLst>
          </p:cNvPr>
          <p:cNvSpPr txBox="1"/>
          <p:nvPr/>
        </p:nvSpPr>
        <p:spPr>
          <a:xfrm>
            <a:off x="663628" y="3904074"/>
            <a:ext cx="509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Creating VRF tables</a:t>
            </a:r>
          </a:p>
        </p:txBody>
      </p:sp>
    </p:spTree>
    <p:extLst>
      <p:ext uri="{BB962C8B-B14F-4D97-AF65-F5344CB8AC3E}">
        <p14:creationId xmlns:p14="http://schemas.microsoft.com/office/powerpoint/2010/main" val="22240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3E9A7-E013-9F65-0D6A-B1DAC0B38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863A6-0B4B-4925-3AF1-71F5D1126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6556A-BCEC-4DE9-6957-9C68F268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8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5C1E5080-2BEB-78D6-23E5-F0F0D85E83A8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Configure static routes in the virtual routers.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B1C506-3569-CFF3-09FC-F65C67ED9970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98851E-C905-A9D4-D7F3-381D42637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781" y="413862"/>
            <a:ext cx="4777006" cy="59781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C91623-7DEC-4CBA-15D8-605159B2B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08" y="1975787"/>
            <a:ext cx="509016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3DE02C-4109-8FAD-997C-6B44B814D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30" y="3774212"/>
            <a:ext cx="5118138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ight Brace 9">
            <a:extLst>
              <a:ext uri="{FF2B5EF4-FFF2-40B4-BE49-F238E27FC236}">
                <a16:creationId xmlns:a16="http://schemas.microsoft.com/office/drawing/2014/main" id="{D7302757-E5DA-F304-1772-E7C7B9314B47}"/>
              </a:ext>
            </a:extLst>
          </p:cNvPr>
          <p:cNvSpPr/>
          <p:nvPr/>
        </p:nvSpPr>
        <p:spPr>
          <a:xfrm>
            <a:off x="5746168" y="2505075"/>
            <a:ext cx="250772" cy="18573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832F72-6D16-4184-8C35-C1DFA68889A5}"/>
              </a:ext>
            </a:extLst>
          </p:cNvPr>
          <p:cNvSpPr txBox="1"/>
          <p:nvPr/>
        </p:nvSpPr>
        <p:spPr>
          <a:xfrm>
            <a:off x="562610" y="3027226"/>
            <a:ext cx="509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Configuring static routes in the VRF table for </a:t>
            </a:r>
            <a:r>
              <a:rPr lang="en-US" i="1" dirty="0"/>
              <a:t>org1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A53432-01A0-71E6-FE3E-4C0D5BF98F9E}"/>
              </a:ext>
            </a:extLst>
          </p:cNvPr>
          <p:cNvSpPr txBox="1"/>
          <p:nvPr/>
        </p:nvSpPr>
        <p:spPr>
          <a:xfrm>
            <a:off x="562610" y="4687352"/>
            <a:ext cx="509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Configuring static routes in the VRF table for </a:t>
            </a:r>
            <a:r>
              <a:rPr lang="en-US" i="1" dirty="0"/>
              <a:t>org2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7A8BD1-7F7D-F823-3B09-309CFCEE96D8}"/>
              </a:ext>
            </a:extLst>
          </p:cNvPr>
          <p:cNvCxnSpPr>
            <a:cxnSpLocks/>
            <a:stCxn id="10" idx="1"/>
          </p:cNvCxnSpPr>
          <p:nvPr/>
        </p:nvCxnSpPr>
        <p:spPr>
          <a:xfrm>
            <a:off x="5996940" y="3433763"/>
            <a:ext cx="25984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39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C9EEA-04B2-62EE-C741-179711E38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D8084-257B-C093-17FA-7C2A63A0A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Topology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78FE4-CCDC-C9DB-FACE-2E31DEAB3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0F48-EAB5-A54D-B834-7AA360F30939}" type="slidenum">
              <a:rPr lang="en-US" smtClean="0"/>
              <a:t>9</a:t>
            </a:fld>
            <a:endParaRPr lang="en-US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C2577773-58B5-679D-C82E-45CE5314F897}"/>
              </a:ext>
            </a:extLst>
          </p:cNvPr>
          <p:cNvSpPr txBox="1">
            <a:spLocks/>
          </p:cNvSpPr>
          <p:nvPr/>
        </p:nvSpPr>
        <p:spPr>
          <a:xfrm>
            <a:off x="597550" y="1028700"/>
            <a:ext cx="10297236" cy="48005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just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404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6692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32688" indent="-182880" algn="just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Calibri" pitchFamily="34" charset="0"/>
              <a:buChar char="◦"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altLang="en-US" sz="2200" dirty="0"/>
              <a:t>Verifying the routing tables in router r1.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altLang="en-US" sz="22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4DB673-4EEA-C0CA-D073-5735A4860422}"/>
              </a:ext>
            </a:extLst>
          </p:cNvPr>
          <p:cNvCxnSpPr>
            <a:cxnSpLocks/>
          </p:cNvCxnSpPr>
          <p:nvPr/>
        </p:nvCxnSpPr>
        <p:spPr>
          <a:xfrm>
            <a:off x="597550" y="876301"/>
            <a:ext cx="2907650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BDBCB46-1BF4-EC31-C19A-26AFED247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781" y="413862"/>
            <a:ext cx="4777006" cy="5978134"/>
          </a:xfrm>
          <a:prstGeom prst="rect">
            <a:avLst/>
          </a:prstGeom>
        </p:spPr>
      </p:pic>
      <p:sp>
        <p:nvSpPr>
          <p:cNvPr id="10" name="Right Brace 9">
            <a:extLst>
              <a:ext uri="{FF2B5EF4-FFF2-40B4-BE49-F238E27FC236}">
                <a16:creationId xmlns:a16="http://schemas.microsoft.com/office/drawing/2014/main" id="{50D0BC1C-789A-7FCA-F5C8-FBE4EB8A1E9C}"/>
              </a:ext>
            </a:extLst>
          </p:cNvPr>
          <p:cNvSpPr/>
          <p:nvPr/>
        </p:nvSpPr>
        <p:spPr>
          <a:xfrm>
            <a:off x="5746168" y="2587675"/>
            <a:ext cx="250772" cy="314216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4FBA82-6766-2ED8-92DF-4833D117AB77}"/>
              </a:ext>
            </a:extLst>
          </p:cNvPr>
          <p:cNvSpPr txBox="1"/>
          <p:nvPr/>
        </p:nvSpPr>
        <p:spPr>
          <a:xfrm>
            <a:off x="625195" y="3778825"/>
            <a:ext cx="511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Verifying the VRF table for </a:t>
            </a:r>
            <a:r>
              <a:rPr lang="en-US" i="1" dirty="0"/>
              <a:t>org1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671694-88B0-3E49-D2D7-51B00A4CDC4C}"/>
              </a:ext>
            </a:extLst>
          </p:cNvPr>
          <p:cNvCxnSpPr>
            <a:cxnSpLocks/>
          </p:cNvCxnSpPr>
          <p:nvPr/>
        </p:nvCxnSpPr>
        <p:spPr>
          <a:xfrm>
            <a:off x="6529485" y="3429000"/>
            <a:ext cx="2055715" cy="47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D74A1E5-F198-B0E1-30AD-1D5593E3C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30" y="1683841"/>
            <a:ext cx="5118138" cy="21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0EF605-EA69-12B0-0E4D-44526AD585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30" y="4353488"/>
            <a:ext cx="5118138" cy="21062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FBA01A9-3541-4F53-238B-9B4AC6983F94}"/>
              </a:ext>
            </a:extLst>
          </p:cNvPr>
          <p:cNvCxnSpPr>
            <a:cxnSpLocks/>
            <a:stCxn id="10" idx="1"/>
          </p:cNvCxnSpPr>
          <p:nvPr/>
        </p:nvCxnSpPr>
        <p:spPr>
          <a:xfrm>
            <a:off x="5996940" y="4158759"/>
            <a:ext cx="5380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9A9A67-6702-204A-8FC0-B1D88EF564E9}"/>
              </a:ext>
            </a:extLst>
          </p:cNvPr>
          <p:cNvCxnSpPr>
            <a:cxnSpLocks/>
          </p:cNvCxnSpPr>
          <p:nvPr/>
        </p:nvCxnSpPr>
        <p:spPr>
          <a:xfrm flipV="1">
            <a:off x="6529485" y="3433763"/>
            <a:ext cx="5520" cy="7186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61982CC-901C-78B0-E79F-F54EF6379FF4}"/>
              </a:ext>
            </a:extLst>
          </p:cNvPr>
          <p:cNvSpPr txBox="1"/>
          <p:nvPr/>
        </p:nvSpPr>
        <p:spPr>
          <a:xfrm>
            <a:off x="625195" y="6412784"/>
            <a:ext cx="5118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Verifying the VRF table for </a:t>
            </a:r>
            <a:r>
              <a:rPr lang="en-US" i="1" dirty="0"/>
              <a:t>org2</a:t>
            </a:r>
          </a:p>
        </p:txBody>
      </p:sp>
    </p:spTree>
    <p:extLst>
      <p:ext uri="{BB962C8B-B14F-4D97-AF65-F5344CB8AC3E}">
        <p14:creationId xmlns:p14="http://schemas.microsoft.com/office/powerpoint/2010/main" val="2538871940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13014</TotalTime>
  <Words>660</Words>
  <Application>Microsoft Macintosh PowerPoint</Application>
  <PresentationFormat>Widescreen</PresentationFormat>
  <Paragraphs>138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1_Retrospect</vt:lpstr>
      <vt:lpstr>PowerPoint Presentation</vt:lpstr>
      <vt:lpstr>Lab Series: MPLS and Advanced BGP Topics</vt:lpstr>
      <vt:lpstr>Organization of the labs</vt:lpstr>
      <vt:lpstr>Virtual Routing and Forwarding (VRF)</vt:lpstr>
      <vt:lpstr>Hands-on Labs on MPLS and Advanced BGP Topics</vt:lpstr>
      <vt:lpstr>Lab Scenario</vt:lpstr>
      <vt:lpstr>Lab Topology</vt:lpstr>
      <vt:lpstr>Lab Topology</vt:lpstr>
      <vt:lpstr>Lab Topology</vt:lpstr>
      <vt:lpstr>Lab Topology</vt:lpstr>
      <vt:lpstr>Accessing the Platform</vt:lpstr>
      <vt:lpstr>Accessing the Platform</vt:lpstr>
      <vt:lpstr>Accessing the Platform</vt:lpstr>
      <vt:lpstr>Accessing the Platform</vt:lpstr>
      <vt:lpstr>Accessing the Platform</vt:lpstr>
      <vt:lpstr>Accessing the Platform</vt:lpstr>
      <vt:lpstr>Accessing the Platform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Ali AlSabeh</cp:lastModifiedBy>
  <cp:revision>200</cp:revision>
  <dcterms:created xsi:type="dcterms:W3CDTF">2020-04-03T21:33:21Z</dcterms:created>
  <dcterms:modified xsi:type="dcterms:W3CDTF">2026-08-25T15:35:23Z</dcterms:modified>
</cp:coreProperties>
</file>