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455" r:id="rId2"/>
    <p:sldId id="145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00"/>
    <a:srgbClr val="006600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A6FCB-655F-47CE-98A9-2D90A27AF303}" v="11" dt="2026-04-01T16:43:16.476"/>
    <p1510:client id="{59F50B2B-1AE4-4C61-970E-EC7EBF4840FF}" v="12" dt="2026-04-02T01:50:1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2798" autoAdjust="0"/>
  </p:normalViewPr>
  <p:slideViewPr>
    <p:cSldViewPr snapToGrid="0" snapToObjects="1">
      <p:cViewPr varScale="1">
        <p:scale>
          <a:sx n="65" d="100"/>
          <a:sy n="65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8D41D4B3-3F3F-43B8-8A65-EEB4CB22A069}"/>
    <pc:docChg chg="undo custSel addSld delSld modSld">
      <pc:chgData name="Crichigno Benitez, Jorge" userId="e8c2d0ca-3c76-40b7-b803-52729ce5e219" providerId="ADAL" clId="{8D41D4B3-3F3F-43B8-8A65-EEB4CB22A069}" dt="2026-04-02T11:29:11.332" v="432" actId="478"/>
      <pc:docMkLst>
        <pc:docMk/>
      </pc:docMkLst>
      <pc:sldChg chg="addSp delSp modSp add del mod">
        <pc:chgData name="Crichigno Benitez, Jorge" userId="e8c2d0ca-3c76-40b7-b803-52729ce5e219" providerId="ADAL" clId="{8D41D4B3-3F3F-43B8-8A65-EEB4CB22A069}" dt="2026-04-02T11:29:11.332" v="432" actId="478"/>
        <pc:sldMkLst>
          <pc:docMk/>
          <pc:sldMk cId="104026233" sldId="1454"/>
        </pc:sldMkLst>
        <pc:spChg chg="mod">
          <ac:chgData name="Crichigno Benitez, Jorge" userId="e8c2d0ca-3c76-40b7-b803-52729ce5e219" providerId="ADAL" clId="{8D41D4B3-3F3F-43B8-8A65-EEB4CB22A069}" dt="2026-04-01T19:28:29.258" v="336" actId="20577"/>
          <ac:spMkLst>
            <pc:docMk/>
            <pc:sldMk cId="104026233" sldId="1454"/>
            <ac:spMk id="2" creationId="{0B337E34-A5D4-7BD6-9375-84A9750025C0}"/>
          </ac:spMkLst>
        </pc:spChg>
        <pc:spChg chg="add mod">
          <ac:chgData name="Crichigno Benitez, Jorge" userId="e8c2d0ca-3c76-40b7-b803-52729ce5e219" providerId="ADAL" clId="{8D41D4B3-3F3F-43B8-8A65-EEB4CB22A069}" dt="2026-04-01T17:04:18.615" v="101"/>
          <ac:spMkLst>
            <pc:docMk/>
            <pc:sldMk cId="104026233" sldId="1454"/>
            <ac:spMk id="3" creationId="{131F1651-475A-4F10-0ACE-BE9964748F50}"/>
          </ac:spMkLst>
        </pc:spChg>
        <pc:spChg chg="mod">
          <ac:chgData name="Crichigno Benitez, Jorge" userId="e8c2d0ca-3c76-40b7-b803-52729ce5e219" providerId="ADAL" clId="{8D41D4B3-3F3F-43B8-8A65-EEB4CB22A069}" dt="2026-04-01T19:34:08.546" v="383" actId="20577"/>
          <ac:spMkLst>
            <pc:docMk/>
            <pc:sldMk cId="104026233" sldId="1454"/>
            <ac:spMk id="4" creationId="{050F4325-6413-F629-FB6B-69F3BBFF6A69}"/>
          </ac:spMkLst>
        </pc:spChg>
        <pc:spChg chg="del">
          <ac:chgData name="Crichigno Benitez, Jorge" userId="e8c2d0ca-3c76-40b7-b803-52729ce5e219" providerId="ADAL" clId="{8D41D4B3-3F3F-43B8-8A65-EEB4CB22A069}" dt="2026-04-02T11:29:11.332" v="432" actId="478"/>
          <ac:spMkLst>
            <pc:docMk/>
            <pc:sldMk cId="104026233" sldId="1454"/>
            <ac:spMk id="5" creationId="{F7FFE742-8793-8DEC-E0C5-896A7DD7FE60}"/>
          </ac:spMkLst>
        </pc:spChg>
        <pc:spChg chg="mod">
          <ac:chgData name="Crichigno Benitez, Jorge" userId="e8c2d0ca-3c76-40b7-b803-52729ce5e219" providerId="ADAL" clId="{8D41D4B3-3F3F-43B8-8A65-EEB4CB22A069}" dt="2026-04-02T01:50:11.840" v="429" actId="20577"/>
          <ac:spMkLst>
            <pc:docMk/>
            <pc:sldMk cId="104026233" sldId="1454"/>
            <ac:spMk id="6" creationId="{D47174E2-B886-2607-71BA-E8B72DDE5E60}"/>
          </ac:spMkLst>
        </pc:spChg>
        <pc:spChg chg="del">
          <ac:chgData name="Crichigno Benitez, Jorge" userId="e8c2d0ca-3c76-40b7-b803-52729ce5e219" providerId="ADAL" clId="{8D41D4B3-3F3F-43B8-8A65-EEB4CB22A069}" dt="2026-04-01T16:56:56.631" v="9" actId="478"/>
          <ac:spMkLst>
            <pc:docMk/>
            <pc:sldMk cId="104026233" sldId="1454"/>
            <ac:spMk id="10" creationId="{00000000-0000-0000-0000-000000000000}"/>
          </ac:spMkLst>
        </pc:spChg>
        <pc:spChg chg="mod">
          <ac:chgData name="Crichigno Benitez, Jorge" userId="e8c2d0ca-3c76-40b7-b803-52729ce5e219" providerId="ADAL" clId="{8D41D4B3-3F3F-43B8-8A65-EEB4CB22A069}" dt="2026-04-01T17:04:51.743" v="112" actId="20577"/>
          <ac:spMkLst>
            <pc:docMk/>
            <pc:sldMk cId="104026233" sldId="1454"/>
            <ac:spMk id="11" creationId="{00000000-0000-0000-0000-000000000000}"/>
          </ac:spMkLst>
        </pc:spChg>
        <pc:picChg chg="del">
          <ac:chgData name="Crichigno Benitez, Jorge" userId="e8c2d0ca-3c76-40b7-b803-52729ce5e219" providerId="ADAL" clId="{8D41D4B3-3F3F-43B8-8A65-EEB4CB22A069}" dt="2026-04-01T17:07:48.271" v="125" actId="478"/>
          <ac:picMkLst>
            <pc:docMk/>
            <pc:sldMk cId="104026233" sldId="1454"/>
            <ac:picMk id="7" creationId="{81DC78A4-79F7-AA0D-F0D8-9B0B4CD0415D}"/>
          </ac:picMkLst>
        </pc:picChg>
        <pc:picChg chg="add mod">
          <ac:chgData name="Crichigno Benitez, Jorge" userId="e8c2d0ca-3c76-40b7-b803-52729ce5e219" providerId="ADAL" clId="{8D41D4B3-3F3F-43B8-8A65-EEB4CB22A069}" dt="2026-04-01T17:07:55.265" v="131" actId="1076"/>
          <ac:picMkLst>
            <pc:docMk/>
            <pc:sldMk cId="104026233" sldId="1454"/>
            <ac:picMk id="9" creationId="{7A804213-BEFA-A991-2142-9D6B97DD3ED7}"/>
          </ac:picMkLst>
        </pc:picChg>
      </pc:sldChg>
      <pc:sldChg chg="addSp delSp modSp mod">
        <pc:chgData name="Crichigno Benitez, Jorge" userId="e8c2d0ca-3c76-40b7-b803-52729ce5e219" providerId="ADAL" clId="{8D41D4B3-3F3F-43B8-8A65-EEB4CB22A069}" dt="2026-04-02T11:29:05.054" v="431" actId="478"/>
        <pc:sldMkLst>
          <pc:docMk/>
          <pc:sldMk cId="432492972" sldId="1455"/>
        </pc:sldMkLst>
        <pc:spChg chg="del mod">
          <ac:chgData name="Crichigno Benitez, Jorge" userId="e8c2d0ca-3c76-40b7-b803-52729ce5e219" providerId="ADAL" clId="{8D41D4B3-3F3F-43B8-8A65-EEB4CB22A069}" dt="2026-04-02T11:29:05.054" v="431" actId="478"/>
          <ac:spMkLst>
            <pc:docMk/>
            <pc:sldMk cId="432492972" sldId="1455"/>
            <ac:spMk id="2" creationId="{397BA98A-6920-2D84-7D4C-394EEA2641BA}"/>
          </ac:spMkLst>
        </pc:spChg>
        <pc:spChg chg="mod">
          <ac:chgData name="Crichigno Benitez, Jorge" userId="e8c2d0ca-3c76-40b7-b803-52729ce5e219" providerId="ADAL" clId="{8D41D4B3-3F3F-43B8-8A65-EEB4CB22A069}" dt="2026-04-01T19:26:17.371" v="323" actId="6549"/>
          <ac:spMkLst>
            <pc:docMk/>
            <pc:sldMk cId="432492972" sldId="1455"/>
            <ac:spMk id="4" creationId="{989F474A-A287-6A5D-6CF4-353017EBC6E4}"/>
          </ac:spMkLst>
        </pc:spChg>
        <pc:spChg chg="mod">
          <ac:chgData name="Crichigno Benitez, Jorge" userId="e8c2d0ca-3c76-40b7-b803-52729ce5e219" providerId="ADAL" clId="{8D41D4B3-3F3F-43B8-8A65-EEB4CB22A069}" dt="2026-04-01T16:52:19.986" v="3" actId="20577"/>
          <ac:spMkLst>
            <pc:docMk/>
            <pc:sldMk cId="432492972" sldId="1455"/>
            <ac:spMk id="5" creationId="{1BC4731D-CAB9-A462-D1DF-63DE81F27211}"/>
          </ac:spMkLst>
        </pc:spChg>
        <pc:spChg chg="add del">
          <ac:chgData name="Crichigno Benitez, Jorge" userId="e8c2d0ca-3c76-40b7-b803-52729ce5e219" providerId="ADAL" clId="{8D41D4B3-3F3F-43B8-8A65-EEB4CB22A069}" dt="2026-04-01T16:56:41.159" v="5" actId="22"/>
          <ac:spMkLst>
            <pc:docMk/>
            <pc:sldMk cId="432492972" sldId="1455"/>
            <ac:spMk id="6" creationId="{6E5A397B-54B8-987B-CF8D-A44FC63ACE83}"/>
          </ac:spMkLst>
        </pc:spChg>
        <pc:spChg chg="add mod">
          <ac:chgData name="Crichigno Benitez, Jorge" userId="e8c2d0ca-3c76-40b7-b803-52729ce5e219" providerId="ADAL" clId="{8D41D4B3-3F3F-43B8-8A65-EEB4CB22A069}" dt="2026-04-01T17:04:05.118" v="100" actId="20577"/>
          <ac:spMkLst>
            <pc:docMk/>
            <pc:sldMk cId="432492972" sldId="1455"/>
            <ac:spMk id="8" creationId="{BA291925-1F1A-A41F-037E-71B4486399A0}"/>
          </ac:spMkLst>
        </pc:spChg>
        <pc:spChg chg="mod">
          <ac:chgData name="Crichigno Benitez, Jorge" userId="e8c2d0ca-3c76-40b7-b803-52729ce5e219" providerId="ADAL" clId="{8D41D4B3-3F3F-43B8-8A65-EEB4CB22A069}" dt="2026-04-01T19:27:58.862" v="324" actId="6549"/>
          <ac:spMkLst>
            <pc:docMk/>
            <pc:sldMk cId="432492972" sldId="1455"/>
            <ac:spMk id="10" creationId="{5008D1E1-E09B-6992-9250-C1D6E92EFD79}"/>
          </ac:spMkLst>
        </pc:spChg>
        <pc:spChg chg="mod">
          <ac:chgData name="Crichigno Benitez, Jorge" userId="e8c2d0ca-3c76-40b7-b803-52729ce5e219" providerId="ADAL" clId="{8D41D4B3-3F3F-43B8-8A65-EEB4CB22A069}" dt="2026-04-01T17:12:20.408" v="191"/>
          <ac:spMkLst>
            <pc:docMk/>
            <pc:sldMk cId="432492972" sldId="1455"/>
            <ac:spMk id="12" creationId="{511B1843-D24F-04B4-5402-9523808FFC2E}"/>
          </ac:spMkLst>
        </pc:spChg>
        <pc:spChg chg="mod">
          <ac:chgData name="Crichigno Benitez, Jorge" userId="e8c2d0ca-3c76-40b7-b803-52729ce5e219" providerId="ADAL" clId="{8D41D4B3-3F3F-43B8-8A65-EEB4CB22A069}" dt="2026-04-02T01:50:19.148" v="430"/>
          <ac:spMkLst>
            <pc:docMk/>
            <pc:sldMk cId="432492972" sldId="1455"/>
            <ac:spMk id="13" creationId="{E3290FCB-6539-C44F-FCE0-F7B3E0672C24}"/>
          </ac:spMkLst>
        </pc:spChg>
        <pc:spChg chg="mod">
          <ac:chgData name="Crichigno Benitez, Jorge" userId="e8c2d0ca-3c76-40b7-b803-52729ce5e219" providerId="ADAL" clId="{8D41D4B3-3F3F-43B8-8A65-EEB4CB22A069}" dt="2026-04-01T17:11:06.052" v="164" actId="255"/>
          <ac:spMkLst>
            <pc:docMk/>
            <pc:sldMk cId="432492972" sldId="1455"/>
            <ac:spMk id="19" creationId="{D2CEE2E0-FD0A-3394-003F-5596472094D0}"/>
          </ac:spMkLst>
        </pc:spChg>
      </pc:sldChg>
      <pc:sldChg chg="del">
        <pc:chgData name="Crichigno Benitez, Jorge" userId="e8c2d0ca-3c76-40b7-b803-52729ce5e219" providerId="ADAL" clId="{8D41D4B3-3F3F-43B8-8A65-EEB4CB22A069}" dt="2026-04-01T16:59:35.713" v="45" actId="47"/>
        <pc:sldMkLst>
          <pc:docMk/>
          <pc:sldMk cId="2160112283" sldId="1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7452-256D-998E-57BE-CA3257FE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F0E71-7970-A07C-6DF7-63A921B51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BFDC2-1297-47BC-5463-E7DF79C59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6D7DD-3013-E175-B5DF-C0497CCD2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CA613-45CE-304E-89CD-A7CD3E387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74805" y="4461832"/>
            <a:ext cx="2842389" cy="18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9AC280-2351-6C45-82F9-60D04CD01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6810" y="5337313"/>
            <a:ext cx="4916491" cy="10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675641-0B7A-F548-B3B6-241BCE86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" y="-14143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429FB2-E437-AE4D-BF94-9571FBEA05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254884" y="5829438"/>
            <a:ext cx="3645568" cy="7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earch.cec.sc.edu/cyberinfr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hyperlink" Target="https://research.cec.sc.edu/cyberinf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763D-F096-F92F-AEA5-93688D8D1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4731D-CAB9-A462-D1DF-63DE81F2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13030"/>
            <a:ext cx="11800573" cy="83562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DSAs for OT Network Monitoring and Workload Processing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F474A-A287-6A5D-6CF4-353017EBC6E4}"/>
              </a:ext>
            </a:extLst>
          </p:cNvPr>
          <p:cNvSpPr txBox="1"/>
          <p:nvPr/>
        </p:nvSpPr>
        <p:spPr>
          <a:xfrm>
            <a:off x="522972" y="1066165"/>
            <a:ext cx="111460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General-purpose CPUs are flexible but offer only moderate performance</a:t>
            </a:r>
          </a:p>
          <a:p>
            <a:pPr marL="173038" indent="-17303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Domain-Specific Accelerators (DSAs) deliver higher efficiency by specializing in specific domains</a:t>
            </a:r>
          </a:p>
          <a:p>
            <a:pPr marL="173038" indent="-173038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USC Operation Technology (OT) network testbed includes:</a:t>
            </a:r>
          </a:p>
          <a:p>
            <a:pPr marL="742950" lvl="1" indent="-28575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400" dirty="0"/>
              <a:t>Dynamic Programming Accelerators (DPAs) for DP workloads – fuel reload / reactor-core planning</a:t>
            </a:r>
          </a:p>
          <a:p>
            <a:pPr marL="742950" lvl="1" indent="-28575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400" dirty="0"/>
              <a:t>Graphic Processing Units (GPUs) for AI/ML models execution</a:t>
            </a:r>
          </a:p>
          <a:p>
            <a:pPr marL="742950" lvl="1" indent="-28575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400" dirty="0"/>
              <a:t>Packet Processing Accelerators (PPAs) for nanoscale-resolution network monitoring</a:t>
            </a:r>
          </a:p>
          <a:p>
            <a:pPr marL="742950" lvl="1" indent="-28575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‒"/>
            </a:pPr>
            <a:r>
              <a:rPr lang="en-US" sz="1400" dirty="0"/>
              <a:t>Encryption Processing Accelerators (EPAs) for real-time secure data movement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8D1E1-E09B-6992-9250-C1D6E92EFD79}"/>
              </a:ext>
            </a:extLst>
          </p:cNvPr>
          <p:cNvSpPr txBox="1"/>
          <p:nvPr/>
        </p:nvSpPr>
        <p:spPr>
          <a:xfrm>
            <a:off x="659195" y="5791835"/>
            <a:ext cx="3945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Execution time of a Dynamic Programming (DP) workload on CPU, GPU, and DSA for DP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B44EEA-6F79-E2EF-A4DB-705BE5A9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51" y="3192655"/>
            <a:ext cx="3167249" cy="25991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B1843-D24F-04B4-5402-9523808FFC2E}"/>
              </a:ext>
            </a:extLst>
          </p:cNvPr>
          <p:cNvSpPr txBox="1"/>
          <p:nvPr/>
        </p:nvSpPr>
        <p:spPr>
          <a:xfrm>
            <a:off x="5160667" y="5791835"/>
            <a:ext cx="3266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Real-time traffic inspection within an OT network: PPA-based DSA vs CPU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90FCB-6539-C44F-FCE0-F7B3E0672C24}"/>
              </a:ext>
            </a:extLst>
          </p:cNvPr>
          <p:cNvSpPr txBox="1"/>
          <p:nvPr/>
        </p:nvSpPr>
        <p:spPr>
          <a:xfrm>
            <a:off x="2898686" y="716518"/>
            <a:ext cx="639462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700" b="1" dirty="0">
                <a:solidFill>
                  <a:srgbClr val="000000"/>
                </a:solidFill>
              </a:rPr>
              <a:t>Elie Kfoury, Ali Mazloum, Sergio Elizalde, Jorge Crichigno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DA8C02-F1DA-CD9D-A0FB-52E4AD5C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35" y="3253893"/>
            <a:ext cx="3499988" cy="25379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CEE2E0-FD0A-3394-003F-5596472094D0}"/>
              </a:ext>
            </a:extLst>
          </p:cNvPr>
          <p:cNvSpPr txBox="1"/>
          <p:nvPr/>
        </p:nvSpPr>
        <p:spPr>
          <a:xfrm>
            <a:off x="9796346" y="3992897"/>
            <a:ext cx="1671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Chip with multiple DSAs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B7E9EF-1A85-8036-A6F5-358D77A06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045" y="2052492"/>
            <a:ext cx="2073983" cy="1940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91925-1F1A-A41F-037E-71B4486399A0}"/>
              </a:ext>
            </a:extLst>
          </p:cNvPr>
          <p:cNvSpPr txBox="1"/>
          <p:nvPr/>
        </p:nvSpPr>
        <p:spPr>
          <a:xfrm>
            <a:off x="1774218" y="6308102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Lab website: </a:t>
            </a:r>
            <a:r>
              <a:rPr lang="en-US" sz="1400" dirty="0">
                <a:hlinkClick r:id="rId6"/>
              </a:rPr>
              <a:t>https://research.cec.sc.edu/cyberinfra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49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HeaderBar"/>
          <p:cNvSpPr>
            <a:spLocks noGrp="1"/>
          </p:cNvSpPr>
          <p:nvPr/>
        </p:nvSpPr>
        <p:spPr>
          <a:xfrm>
            <a:off x="7165145" y="378808"/>
            <a:ext cx="4493450" cy="304800"/>
          </a:xfrm>
          <a:prstGeom prst="rect">
            <a:avLst/>
          </a:prstGeom>
          <a:solidFill>
            <a:srgbClr val="73000A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USC OT Network Testbed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37E34-A5D4-7BD6-9375-84A97500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5" y="391447"/>
            <a:ext cx="6479644" cy="49407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Use Case: Detecting anomalies within </a:t>
            </a:r>
            <a:r>
              <a:rPr lang="en-US" sz="2400" dirty="0" err="1"/>
              <a:t>ot</a:t>
            </a:r>
            <a:r>
              <a:rPr lang="en-US" sz="2400" dirty="0"/>
              <a:t> networks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F4325-6413-F629-FB6B-69F3BBFF6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553" y="1502452"/>
            <a:ext cx="6551406" cy="489834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1A1A1A"/>
                </a:solidFill>
              </a:rPr>
              <a:t>Cybersecurity Challenge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Servers run control apps to manage critical nuclear functions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A compromise could disrupt and manipulate these functions</a:t>
            </a:r>
          </a:p>
          <a:p>
            <a:pPr algn="just"/>
            <a:r>
              <a:rPr lang="en-US" b="1" dirty="0">
                <a:solidFill>
                  <a:srgbClr val="333333"/>
                </a:solidFill>
              </a:rPr>
              <a:t>CPU-based Limitations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CPU-based tools incur high latency to analyze packets and detect anomalies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Detection latency allows attacks to perform harmful actions before mitigation</a:t>
            </a:r>
          </a:p>
          <a:p>
            <a:pPr algn="just"/>
            <a:r>
              <a:rPr lang="en-US" b="1">
                <a:solidFill>
                  <a:srgbClr val="1A1A1A"/>
                </a:solidFill>
              </a:rPr>
              <a:t>Key Idea</a:t>
            </a:r>
            <a:endParaRPr lang="en-US" b="1" dirty="0">
              <a:solidFill>
                <a:srgbClr val="1A1A1A"/>
              </a:solidFill>
            </a:endParaRP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Leverage </a:t>
            </a:r>
            <a:r>
              <a:rPr lang="en-US" sz="1400" dirty="0" err="1">
                <a:solidFill>
                  <a:srgbClr val="333333"/>
                </a:solidFill>
              </a:rPr>
              <a:t>SmartNICs</a:t>
            </a:r>
            <a:r>
              <a:rPr lang="en-US" sz="1400" dirty="0">
                <a:solidFill>
                  <a:srgbClr val="333333"/>
                </a:solidFill>
              </a:rPr>
              <a:t> for low-latency monitoring, anomaly detection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33333"/>
                </a:solidFill>
              </a:rPr>
              <a:t>SmartNICs</a:t>
            </a:r>
            <a:r>
              <a:rPr lang="en-US" sz="1400" dirty="0">
                <a:solidFill>
                  <a:srgbClr val="333333"/>
                </a:solidFill>
              </a:rPr>
              <a:t> include DSAs for AI/ML and packet processing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Deploy models powered by AI/ML on the </a:t>
            </a:r>
            <a:r>
              <a:rPr lang="en-US" sz="1400" dirty="0" err="1">
                <a:solidFill>
                  <a:srgbClr val="333333"/>
                </a:solidFill>
              </a:rPr>
              <a:t>SmartNIC</a:t>
            </a:r>
            <a:r>
              <a:rPr lang="en-US" sz="1400" dirty="0">
                <a:solidFill>
                  <a:srgbClr val="333333"/>
                </a:solidFill>
              </a:rPr>
              <a:t> DSAs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Mitigate cyberattacks upon detection of anomalies 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Isolate infected devices in a timely manner</a:t>
            </a:r>
          </a:p>
          <a:p>
            <a:pPr algn="just"/>
            <a:r>
              <a:rPr lang="en-US" b="1" dirty="0">
                <a:solidFill>
                  <a:srgbClr val="1A1A1A"/>
                </a:solidFill>
              </a:rPr>
              <a:t>Key Advantages</a:t>
            </a: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400" dirty="0">
                <a:solidFill>
                  <a:srgbClr val="333333"/>
                </a:solidFill>
              </a:rPr>
              <a:t>Nanosecond</a:t>
            </a:r>
            <a:r>
              <a:rPr lang="en-US" sz="1400" dirty="0"/>
              <a:t>-level anomaly detection on live network traffic</a:t>
            </a:r>
            <a:endParaRPr lang="en-US" sz="1400" dirty="0">
              <a:solidFill>
                <a:srgbClr val="333333"/>
              </a:solidFill>
            </a:endParaRPr>
          </a:p>
          <a:p>
            <a:pPr marL="114300" indent="-114300" algn="just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400" dirty="0"/>
              <a:t>Detect anomalous communication before harmful actions by the attack</a:t>
            </a: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14" name="RightHeaderBar">
            <a:extLst>
              <a:ext uri="{FF2B5EF4-FFF2-40B4-BE49-F238E27FC236}">
                <a16:creationId xmlns:a16="http://schemas.microsoft.com/office/drawing/2014/main" id="{ACB7E3D7-EB12-78D7-9EE0-D084E1CAD38C}"/>
              </a:ext>
            </a:extLst>
          </p:cNvPr>
          <p:cNvSpPr>
            <a:spLocks noGrp="1"/>
          </p:cNvSpPr>
          <p:nvPr/>
        </p:nvSpPr>
        <p:spPr>
          <a:xfrm>
            <a:off x="7165145" y="3708476"/>
            <a:ext cx="4493450" cy="304800"/>
          </a:xfrm>
          <a:prstGeom prst="rect">
            <a:avLst/>
          </a:prstGeom>
          <a:solidFill>
            <a:srgbClr val="73000A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3B776E-5845-4712-82EE-E325F323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697" y="4195855"/>
            <a:ext cx="2202677" cy="1447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116582-0956-B557-B8E8-FA40D8A0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42" y="4058327"/>
            <a:ext cx="1678750" cy="167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174E2-B886-2607-71BA-E8B72DDE5E60}"/>
              </a:ext>
            </a:extLst>
          </p:cNvPr>
          <p:cNvSpPr txBox="1"/>
          <p:nvPr/>
        </p:nvSpPr>
        <p:spPr>
          <a:xfrm>
            <a:off x="453223" y="994749"/>
            <a:ext cx="632725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Elie Kfoury, Ali Mazloum, Sergio Elizalde, Jorge Crichigno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1F1651-475A-4F10-0ACE-BE9964748F50}"/>
              </a:ext>
            </a:extLst>
          </p:cNvPr>
          <p:cNvSpPr txBox="1"/>
          <p:nvPr/>
        </p:nvSpPr>
        <p:spPr>
          <a:xfrm>
            <a:off x="1774218" y="6308102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Lab website: </a:t>
            </a:r>
            <a:r>
              <a:rPr lang="en-US" sz="1400" dirty="0">
                <a:hlinkClick r:id="rId4"/>
              </a:rPr>
              <a:t>https://research.cec.sc.edu/cyberinfra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04213-BEFA-A991-2142-9D6B97DD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855" y="763213"/>
            <a:ext cx="4126029" cy="28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6233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_engineering_powerpoint-2.potx  -  Read-Only" id="{919E36CA-756F-481B-B911-1B21074A79FF}" vid="{5F47ACEC-3871-4C71-8B3E-341784D70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USC_DME_newTemplate</Template>
  <TotalTime>5065</TotalTime>
  <Words>291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Impact</vt:lpstr>
      <vt:lpstr>UofSC Simple Theme</vt:lpstr>
      <vt:lpstr>DSAs for OT Network Monitoring and Workload Processing </vt:lpstr>
      <vt:lpstr>Use Case: Detecting anomalies within ot networks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Travis Knight</dc:creator>
  <cp:keywords/>
  <dc:description/>
  <cp:lastModifiedBy>Crichigno Benitez, Jorge</cp:lastModifiedBy>
  <cp:revision>116</cp:revision>
  <dcterms:created xsi:type="dcterms:W3CDTF">2024-09-09T20:02:54Z</dcterms:created>
  <dcterms:modified xsi:type="dcterms:W3CDTF">2026-04-02T11:29:13Z</dcterms:modified>
  <cp:category/>
</cp:coreProperties>
</file>