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sdx" ContentType="application/vnd.ms-visio.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notesMasterIdLst>
    <p:notesMasterId r:id="rId10"/>
  </p:notesMasterIdLst>
  <p:handoutMasterIdLst>
    <p:handoutMasterId r:id="rId11"/>
  </p:handoutMasterIdLst>
  <p:sldIdLst>
    <p:sldId id="408" r:id="rId2"/>
    <p:sldId id="1239" r:id="rId3"/>
    <p:sldId id="2154" r:id="rId4"/>
    <p:sldId id="367" r:id="rId5"/>
    <p:sldId id="1240" r:id="rId6"/>
    <p:sldId id="1242" r:id="rId7"/>
    <p:sldId id="1241" r:id="rId8"/>
    <p:sldId id="215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FF7"/>
    <a:srgbClr val="FFEEEB"/>
    <a:srgbClr val="F3FFF3"/>
    <a:srgbClr val="B3FFB3"/>
    <a:srgbClr val="4473C5"/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9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lde, Sergio" userId="0f7c9ba4-51fe-43ab-9ac1-6d642c4cebdf" providerId="ADAL" clId="{194C2CC1-D3CF-4B6A-870E-C4FF3DB3998F}"/>
    <pc:docChg chg="modSld">
      <pc:chgData name="Elizalde, Sergio" userId="0f7c9ba4-51fe-43ab-9ac1-6d642c4cebdf" providerId="ADAL" clId="{194C2CC1-D3CF-4B6A-870E-C4FF3DB3998F}" dt="2026-08-09T18:53:58.406" v="31" actId="20577"/>
      <pc:docMkLst>
        <pc:docMk/>
      </pc:docMkLst>
      <pc:sldChg chg="delSp modSp mod">
        <pc:chgData name="Elizalde, Sergio" userId="0f7c9ba4-51fe-43ab-9ac1-6d642c4cebdf" providerId="ADAL" clId="{194C2CC1-D3CF-4B6A-870E-C4FF3DB3998F}" dt="2026-08-09T18:53:45.329" v="29" actId="20577"/>
        <pc:sldMkLst>
          <pc:docMk/>
          <pc:sldMk cId="1794598905" sldId="408"/>
        </pc:sldMkLst>
        <pc:spChg chg="mod">
          <ac:chgData name="Elizalde, Sergio" userId="0f7c9ba4-51fe-43ab-9ac1-6d642c4cebdf" providerId="ADAL" clId="{194C2CC1-D3CF-4B6A-870E-C4FF3DB3998F}" dt="2026-08-09T18:53:45.329" v="29" actId="20577"/>
          <ac:spMkLst>
            <pc:docMk/>
            <pc:sldMk cId="1794598905" sldId="408"/>
            <ac:spMk id="2" creationId="{0D1F3A99-91F5-44A2-9A29-778E2BCA2F9C}"/>
          </ac:spMkLst>
        </pc:spChg>
      </pc:sldChg>
      <pc:sldChg chg="modSp mod">
        <pc:chgData name="Elizalde, Sergio" userId="0f7c9ba4-51fe-43ab-9ac1-6d642c4cebdf" providerId="ADAL" clId="{194C2CC1-D3CF-4B6A-870E-C4FF3DB3998F}" dt="2026-08-09T18:53:58.406" v="31" actId="20577"/>
        <pc:sldMkLst>
          <pc:docMk/>
          <pc:sldMk cId="241229472" sldId="2153"/>
        </pc:sldMkLst>
        <pc:spChg chg="mod">
          <ac:chgData name="Elizalde, Sergio" userId="0f7c9ba4-51fe-43ab-9ac1-6d642c4cebdf" providerId="ADAL" clId="{194C2CC1-D3CF-4B6A-870E-C4FF3DB3998F}" dt="2026-08-09T18:53:58.406" v="31" actId="20577"/>
          <ac:spMkLst>
            <pc:docMk/>
            <pc:sldMk cId="241229472" sldId="2153"/>
            <ac:spMk id="11" creationId="{1FADF47A-4E2F-A6A4-6409-C7B8032A245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583E93-7F06-4FD5-ADA4-45262C6273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925901-863E-43FB-9F23-CCCDED5D22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467944-E7CD-4CBF-B52C-CFDA3DC45EC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3A2B97-BDDF-466E-9AE1-031669AAB6F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9AFE7E-F29A-4A0A-827D-3961508E42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6D75D-FDCD-4C30-A01B-6DBB2744A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409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0682D-FD54-284A-B7C8-2FCD4798133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F9C84-074E-E141-A3FD-46DE87E4C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383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730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F9C84-074E-E141-A3FD-46DE87E4C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1377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F9C84-074E-E141-A3FD-46DE87E4C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8646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F9C84-074E-E141-A3FD-46DE87E4C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95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F9C84-074E-E141-A3FD-46DE87E4C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256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F9C84-074E-E141-A3FD-46DE87E4C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0614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550" y="1"/>
            <a:ext cx="10984850" cy="888999"/>
          </a:xfrm>
        </p:spPr>
        <p:txBody>
          <a:bodyPr>
            <a:normAutofit/>
          </a:bodyPr>
          <a:lstStyle>
            <a:lvl1pPr algn="l">
              <a:defRPr sz="3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839972" y="1435395"/>
            <a:ext cx="10558130" cy="329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97550" y="1181100"/>
            <a:ext cx="10984850" cy="4800599"/>
          </a:xfrm>
        </p:spPr>
        <p:txBody>
          <a:bodyPr/>
          <a:lstStyle>
            <a:lvl1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just">
              <a:spcAft>
                <a:spcPts val="2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just">
              <a:spcAft>
                <a:spcPts val="200"/>
              </a:spcAft>
              <a:defRPr/>
            </a:lvl3pPr>
            <a:lvl4pPr algn="just">
              <a:spcAft>
                <a:spcPts val="20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just">
              <a:spcAft>
                <a:spcPts val="200"/>
              </a:spcAft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564972F-81E4-47C1-8110-0800DB019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4484" y="6459783"/>
            <a:ext cx="1312025" cy="365125"/>
          </a:xfrm>
        </p:spPr>
        <p:txBody>
          <a:bodyPr/>
          <a:lstStyle/>
          <a:p>
            <a:fld id="{38C60F48-EAB5-A54D-B834-7AA360F309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Google Shape;90;p1">
            <a:extLst>
              <a:ext uri="{FF2B5EF4-FFF2-40B4-BE49-F238E27FC236}">
                <a16:creationId xmlns:a16="http://schemas.microsoft.com/office/drawing/2014/main" id="{719349AC-65AB-168E-307A-1DECEBCAAE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462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7539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38C60F48-EAB5-A54D-B834-7AA360F309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1097280" y="1737845"/>
            <a:ext cx="1006321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452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cec.sc.edu/cyberinfr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cec.sc.edu/files/cyberinfra/files/P4-DPDK_manuals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package" Target="../embeddings/Microsoft_Visio_Drawing.vsd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1.vsdx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.vsdx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netlab.cec.sc.edu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6F61B-8E09-4038-BC83-0CC5D3287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1F3A99-91F5-44A2-9A29-778E2BCA2F9C}"/>
              </a:ext>
            </a:extLst>
          </p:cNvPr>
          <p:cNvSpPr/>
          <p:nvPr/>
        </p:nvSpPr>
        <p:spPr>
          <a:xfrm>
            <a:off x="1997089" y="504497"/>
            <a:ext cx="8287089" cy="63204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to P4-DPDK</a:t>
            </a:r>
          </a:p>
          <a:p>
            <a:pPr algn="ctr"/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Sergio Elizalde, Elie Kfoury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South Carolina (USC)</a:t>
            </a:r>
          </a:p>
          <a:p>
            <a:pPr algn="ctr"/>
            <a:r>
              <a:rPr lang="en-US" dirty="0">
                <a:solidFill>
                  <a:srgbClr val="CC99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https://research.cec.sc.edu/cyberinfra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Hands-on Workshop on Zeek IDS and P4-DPDK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Thursday, August 13, 2026.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483DDA-2E39-EADF-8FEF-551C9855D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34" y="123799"/>
            <a:ext cx="1901106" cy="1175439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5F047B80-A988-C9AD-710E-1B35A7880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097" y="1447311"/>
            <a:ext cx="851996" cy="8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497E0E9A-6ABA-54C3-C4F1-AB4374514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4696" y="240534"/>
            <a:ext cx="1882799" cy="858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598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6F61B-8E09-4038-BC83-0CC5D3287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68B0F3-475E-8A55-FED4-29BF88E78323}"/>
              </a:ext>
            </a:extLst>
          </p:cNvPr>
          <p:cNvSpPr txBox="1"/>
          <p:nvPr/>
        </p:nvSpPr>
        <p:spPr>
          <a:xfrm>
            <a:off x="1624036" y="2813058"/>
            <a:ext cx="86538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to P4-DPDK</a:t>
            </a:r>
            <a:endParaRPr lang="en-US" sz="28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7447412-7AC7-612C-A5BA-F7005F17FB7C}"/>
              </a:ext>
            </a:extLst>
          </p:cNvPr>
          <p:cNvCxnSpPr/>
          <p:nvPr/>
        </p:nvCxnSpPr>
        <p:spPr>
          <a:xfrm>
            <a:off x="1791093" y="3336278"/>
            <a:ext cx="865380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9E96552-2D68-DD7B-64FE-43FDFCE81F27}"/>
              </a:ext>
            </a:extLst>
          </p:cNvPr>
          <p:cNvSpPr txBox="1">
            <a:spLocks/>
          </p:cNvSpPr>
          <p:nvPr/>
        </p:nvSpPr>
        <p:spPr>
          <a:xfrm>
            <a:off x="802321" y="3336278"/>
            <a:ext cx="10297236" cy="26506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altLang="en-US" dirty="0">
                <a:solidFill>
                  <a:schemeClr val="tx1"/>
                </a:solidFill>
              </a:rPr>
              <a:t>Lab activities are described in Lab 1, P4-DPDK lab series</a:t>
            </a:r>
          </a:p>
        </p:txBody>
      </p:sp>
    </p:spTree>
    <p:extLst>
      <p:ext uri="{BB962C8B-B14F-4D97-AF65-F5344CB8AC3E}">
        <p14:creationId xmlns:p14="http://schemas.microsoft.com/office/powerpoint/2010/main" val="1128409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E9EB96-0CCD-A98E-7F16-564CFE2E1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3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024307D-A543-4234-996C-C95CFC2DB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50" y="1"/>
            <a:ext cx="10984850" cy="888999"/>
          </a:xfrm>
        </p:spPr>
        <p:txBody>
          <a:bodyPr/>
          <a:lstStyle/>
          <a:p>
            <a:r>
              <a:rPr lang="en-US" dirty="0"/>
              <a:t>P4-DPDK Lab series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F77055-81A4-18ED-CA45-962BBBCA3AB2}"/>
              </a:ext>
            </a:extLst>
          </p:cNvPr>
          <p:cNvCxnSpPr>
            <a:cxnSpLocks/>
          </p:cNvCxnSpPr>
          <p:nvPr/>
        </p:nvCxnSpPr>
        <p:spPr>
          <a:xfrm>
            <a:off x="597551" y="876301"/>
            <a:ext cx="6098598" cy="12699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1B14351-82C4-11B8-9125-C1E27EF287FD}"/>
              </a:ext>
            </a:extLst>
          </p:cNvPr>
          <p:cNvSpPr txBox="1">
            <a:spLocks/>
          </p:cNvSpPr>
          <p:nvPr/>
        </p:nvSpPr>
        <p:spPr>
          <a:xfrm>
            <a:off x="263982" y="1158278"/>
            <a:ext cx="8336899" cy="53013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1" indent="-17462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altLang="en-US" sz="1800" dirty="0">
                <a:hlinkClick r:id="rId3"/>
              </a:rPr>
              <a:t>https://research.cec.sc.edu/files/cyberinfra/files/P4-DPDK_manuals.pdf</a:t>
            </a:r>
            <a:endParaRPr lang="en-US" altLang="en-US" sz="18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C09A07A-AFC4-BF64-4131-B7C8CC9634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566511"/>
              </p:ext>
            </p:extLst>
          </p:nvPr>
        </p:nvGraphicFramePr>
        <p:xfrm>
          <a:off x="646085" y="1725279"/>
          <a:ext cx="10058399" cy="2250948"/>
        </p:xfrm>
        <a:graphic>
          <a:graphicData uri="http://schemas.openxmlformats.org/drawingml/2006/table">
            <a:tbl>
              <a:tblPr/>
              <a:tblGrid>
                <a:gridCol w="1372048">
                  <a:extLst>
                    <a:ext uri="{9D8B030D-6E8A-4147-A177-3AD203B41FA5}">
                      <a16:colId xmlns:a16="http://schemas.microsoft.com/office/drawing/2014/main" val="3562033828"/>
                    </a:ext>
                  </a:extLst>
                </a:gridCol>
                <a:gridCol w="8686351">
                  <a:extLst>
                    <a:ext uri="{9D8B030D-6E8A-4147-A177-3AD203B41FA5}">
                      <a16:colId xmlns:a16="http://schemas.microsoft.com/office/drawing/2014/main" val="2846825415"/>
                    </a:ext>
                  </a:extLst>
                </a:gridCol>
              </a:tblGrid>
              <a:tr h="258166">
                <a:tc>
                  <a:txBody>
                    <a:bodyPr/>
                    <a:lstStyle/>
                    <a:p>
                      <a:pPr fontAlgn="t"/>
                      <a:r>
                        <a:rPr lang="en-US" sz="2000">
                          <a:solidFill>
                            <a:srgbClr val="44444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 1</a:t>
                      </a:r>
                    </a:p>
                  </a:txBody>
                  <a:tcPr marL="8382" marR="8382" marT="8382" marB="838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000">
                          <a:solidFill>
                            <a:srgbClr val="44444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 to P4-DPDK</a:t>
                      </a:r>
                    </a:p>
                  </a:txBody>
                  <a:tcPr marL="8382" marR="8382" marT="8382" marB="838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5509189"/>
                  </a:ext>
                </a:extLst>
              </a:tr>
              <a:tr h="258166">
                <a:tc>
                  <a:txBody>
                    <a:bodyPr/>
                    <a:lstStyle/>
                    <a:p>
                      <a:pPr fontAlgn="t"/>
                      <a:r>
                        <a:rPr lang="en-US" sz="2000">
                          <a:solidFill>
                            <a:srgbClr val="44444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 2</a:t>
                      </a:r>
                    </a:p>
                  </a:txBody>
                  <a:tcPr marL="8382" marR="8382" marT="8382" marB="838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000">
                          <a:solidFill>
                            <a:srgbClr val="44444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P4 Program Building Blocks with the PNA Architecture</a:t>
                      </a:r>
                    </a:p>
                  </a:txBody>
                  <a:tcPr marL="8382" marR="8382" marT="8382" marB="838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7328567"/>
                  </a:ext>
                </a:extLst>
              </a:tr>
              <a:tr h="258166">
                <a:tc>
                  <a:txBody>
                    <a:bodyPr/>
                    <a:lstStyle/>
                    <a:p>
                      <a:pPr fontAlgn="t"/>
                      <a:r>
                        <a:rPr lang="en-US" sz="2000">
                          <a:solidFill>
                            <a:srgbClr val="44444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 3</a:t>
                      </a:r>
                    </a:p>
                  </a:txBody>
                  <a:tcPr marL="8382" marR="8382" marT="8382" marB="838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000" dirty="0">
                          <a:solidFill>
                            <a:srgbClr val="44444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 Parser Implementation</a:t>
                      </a:r>
                    </a:p>
                  </a:txBody>
                  <a:tcPr marL="8382" marR="8382" marT="8382" marB="838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708089"/>
                  </a:ext>
                </a:extLst>
              </a:tr>
              <a:tr h="258166">
                <a:tc>
                  <a:txBody>
                    <a:bodyPr/>
                    <a:lstStyle/>
                    <a:p>
                      <a:pPr fontAlgn="t"/>
                      <a:r>
                        <a:rPr lang="en-US" sz="2000">
                          <a:solidFill>
                            <a:srgbClr val="44444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 4</a:t>
                      </a:r>
                    </a:p>
                  </a:txBody>
                  <a:tcPr marL="8382" marR="8382" marT="8382" marB="838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000">
                          <a:solidFill>
                            <a:srgbClr val="44444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 to Match-action Tables (Part 1)</a:t>
                      </a:r>
                    </a:p>
                  </a:txBody>
                  <a:tcPr marL="8382" marR="8382" marT="8382" marB="838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964000"/>
                  </a:ext>
                </a:extLst>
              </a:tr>
              <a:tr h="258166">
                <a:tc>
                  <a:txBody>
                    <a:bodyPr/>
                    <a:lstStyle/>
                    <a:p>
                      <a:pPr fontAlgn="t"/>
                      <a:r>
                        <a:rPr lang="en-US" sz="2000">
                          <a:solidFill>
                            <a:srgbClr val="44444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 5</a:t>
                      </a:r>
                    </a:p>
                  </a:txBody>
                  <a:tcPr marL="8382" marR="8382" marT="8382" marB="838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000" dirty="0">
                          <a:solidFill>
                            <a:srgbClr val="44444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 to Match-action Tables (Part 2)</a:t>
                      </a:r>
                    </a:p>
                  </a:txBody>
                  <a:tcPr marL="8382" marR="8382" marT="8382" marB="838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264372"/>
                  </a:ext>
                </a:extLst>
              </a:tr>
              <a:tr h="258166">
                <a:tc>
                  <a:txBody>
                    <a:bodyPr/>
                    <a:lstStyle/>
                    <a:p>
                      <a:pPr fontAlgn="t"/>
                      <a:r>
                        <a:rPr lang="en-US" sz="2000">
                          <a:solidFill>
                            <a:srgbClr val="44444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 6</a:t>
                      </a:r>
                    </a:p>
                  </a:txBody>
                  <a:tcPr marL="8382" marR="8382" marT="8382" marB="838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000">
                          <a:solidFill>
                            <a:srgbClr val="44444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Populating and Managing Match-action Tables at Runtime</a:t>
                      </a:r>
                    </a:p>
                  </a:txBody>
                  <a:tcPr marL="8382" marR="8382" marT="8382" marB="838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130700"/>
                  </a:ext>
                </a:extLst>
              </a:tr>
              <a:tr h="258166">
                <a:tc>
                  <a:txBody>
                    <a:bodyPr/>
                    <a:lstStyle/>
                    <a:p>
                      <a:pPr fontAlgn="t"/>
                      <a:r>
                        <a:rPr lang="en-US" sz="2000">
                          <a:solidFill>
                            <a:srgbClr val="44444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 7</a:t>
                      </a:r>
                    </a:p>
                  </a:txBody>
                  <a:tcPr marL="8382" marR="8382" marT="8382" marB="838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000" dirty="0">
                          <a:solidFill>
                            <a:srgbClr val="44444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Checksum Recalculation and Packet </a:t>
                      </a:r>
                      <a:r>
                        <a:rPr lang="en-US" sz="2000" dirty="0" err="1">
                          <a:solidFill>
                            <a:srgbClr val="44444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Deparsing</a:t>
                      </a:r>
                      <a:endParaRPr lang="en-US" sz="2000" dirty="0">
                        <a:solidFill>
                          <a:srgbClr val="44444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82" marR="8382" marT="8382" marB="838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293481"/>
                  </a:ext>
                </a:extLst>
              </a:tr>
            </a:tbl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F891E2B8-750E-23C7-CF45-327898CFA2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1498399"/>
              </p:ext>
            </p:extLst>
          </p:nvPr>
        </p:nvGraphicFramePr>
        <p:xfrm>
          <a:off x="6465560" y="2749355"/>
          <a:ext cx="5550949" cy="3742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4229143" imgH="2819194" progId="Visio.Drawing.15">
                  <p:embed/>
                </p:oleObj>
              </mc:Choice>
              <mc:Fallback>
                <p:oleObj name="Visio" r:id="rId4" imgW="4229143" imgH="2819194" progId="Visio.Drawing.15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F891E2B8-750E-23C7-CF45-327898CFA2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5560" y="2749355"/>
                        <a:ext cx="5550949" cy="37424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3699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DPDK Pipeline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348B2-A502-4478-977C-968349460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DPDK libraries are needed to build a programmable pipeline for user applications</a:t>
            </a:r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A  DPDK pipeline is composed of three elements:</a:t>
            </a:r>
          </a:p>
          <a:p>
            <a:pPr marL="673591" lvl="1" indent="-38099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/>
              <a:t>Input ports</a:t>
            </a:r>
          </a:p>
          <a:p>
            <a:pPr marL="673591" lvl="1" indent="-38099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/>
              <a:t>Tables</a:t>
            </a:r>
          </a:p>
          <a:p>
            <a:pPr marL="673591" lvl="1" indent="-38099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/>
              <a:t>Output ports</a:t>
            </a:r>
          </a:p>
          <a:p>
            <a:pPr marL="573582" lvl="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17C6886-4E51-4FCE-9CB6-B02F2B2FB8F0}"/>
              </a:ext>
            </a:extLst>
          </p:cNvPr>
          <p:cNvCxnSpPr>
            <a:cxnSpLocks/>
          </p:cNvCxnSpPr>
          <p:nvPr/>
        </p:nvCxnSpPr>
        <p:spPr>
          <a:xfrm>
            <a:off x="597551" y="876303"/>
            <a:ext cx="4603099" cy="12697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56D9310-2207-E397-00C2-BE26A2D009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8975616"/>
              </p:ext>
            </p:extLst>
          </p:nvPr>
        </p:nvGraphicFramePr>
        <p:xfrm>
          <a:off x="2500108" y="3333749"/>
          <a:ext cx="7179733" cy="201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4257599" imgH="1209765" progId="Visio.Drawing.15">
                  <p:embed/>
                </p:oleObj>
              </mc:Choice>
              <mc:Fallback>
                <p:oleObj name="Visio" r:id="rId3" imgW="4257599" imgH="1209765" progId="Visio.Drawing.15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956D9310-2207-E397-00C2-BE26A2D009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108" y="3333749"/>
                        <a:ext cx="7179733" cy="20193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E9EB96-0CCD-A98E-7F16-564CFE2E1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148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E9EB96-0CCD-A98E-7F16-564CFE2E1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5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64BCE28-4F5C-8C30-D9F5-0B0123E9D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50" y="1"/>
            <a:ext cx="10984850" cy="888999"/>
          </a:xfrm>
        </p:spPr>
        <p:txBody>
          <a:bodyPr/>
          <a:lstStyle/>
          <a:p>
            <a:r>
              <a:rPr lang="en-US" dirty="0"/>
              <a:t>P4-DPDK Workflow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15F6E47-CC4E-2045-3C3A-EC4194AB0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549" y="1180708"/>
            <a:ext cx="10984851" cy="4800599"/>
          </a:xfrm>
        </p:spPr>
        <p:txBody>
          <a:bodyPr>
            <a:normAutofit/>
          </a:bodyPr>
          <a:lstStyle/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Workflow used to program the P4-DPDK pipeline</a:t>
            </a:r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The labs use the p4c-dpdk compiler to compile the P4 code into a DPDK pipeline executable</a:t>
            </a:r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7F5AC9-C999-DB5F-B97C-E61C2F5BA7D2}"/>
              </a:ext>
            </a:extLst>
          </p:cNvPr>
          <p:cNvCxnSpPr>
            <a:cxnSpLocks/>
          </p:cNvCxnSpPr>
          <p:nvPr/>
        </p:nvCxnSpPr>
        <p:spPr>
          <a:xfrm>
            <a:off x="597552" y="876304"/>
            <a:ext cx="4183998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14" name="Content Placeholder 8">
            <a:extLst>
              <a:ext uri="{FF2B5EF4-FFF2-40B4-BE49-F238E27FC236}">
                <a16:creationId xmlns:a16="http://schemas.microsoft.com/office/drawing/2014/main" id="{135C9598-42FF-7034-4135-BD84F66F1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214" y="3159652"/>
            <a:ext cx="9513818" cy="7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38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E9EB96-0CCD-A98E-7F16-564CFE2E1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6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64BCE28-4F5C-8C30-D9F5-0B0123E9D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50" y="1"/>
            <a:ext cx="10984850" cy="888999"/>
          </a:xfrm>
        </p:spPr>
        <p:txBody>
          <a:bodyPr/>
          <a:lstStyle/>
          <a:p>
            <a:r>
              <a:rPr lang="en-US"/>
              <a:t>p4c-dpdk </a:t>
            </a:r>
            <a:r>
              <a:rPr lang="en-US" dirty="0"/>
              <a:t>Compiler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15F6E47-CC4E-2045-3C3A-EC4194AB0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549" y="1180708"/>
            <a:ext cx="10984851" cy="4800599"/>
          </a:xfrm>
        </p:spPr>
        <p:txBody>
          <a:bodyPr>
            <a:normAutofit/>
          </a:bodyPr>
          <a:lstStyle/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7F5AC9-C999-DB5F-B97C-E61C2F5BA7D2}"/>
              </a:ext>
            </a:extLst>
          </p:cNvPr>
          <p:cNvCxnSpPr>
            <a:cxnSpLocks/>
          </p:cNvCxnSpPr>
          <p:nvPr/>
        </p:nvCxnSpPr>
        <p:spPr>
          <a:xfrm>
            <a:off x="597552" y="876304"/>
            <a:ext cx="4183998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0602C5BF-3415-E2B1-6AD3-DC0EFC9BD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61" y="2108454"/>
            <a:ext cx="4366056" cy="32949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979360-D937-F445-5C80-277DA0D3C4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754" y="2066728"/>
            <a:ext cx="7029009" cy="341951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6ED902-C4CF-A005-93D5-6232EF1F1FC5}"/>
              </a:ext>
            </a:extLst>
          </p:cNvPr>
          <p:cNvSpPr/>
          <p:nvPr/>
        </p:nvSpPr>
        <p:spPr>
          <a:xfrm>
            <a:off x="113661" y="2038350"/>
            <a:ext cx="3963039" cy="3476622"/>
          </a:xfrm>
          <a:prstGeom prst="rect">
            <a:avLst/>
          </a:prstGeom>
          <a:noFill/>
          <a:ln>
            <a:solidFill>
              <a:srgbClr val="A347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5E6DF0-D67F-988D-D16D-49B7C691ECD7}"/>
              </a:ext>
            </a:extLst>
          </p:cNvPr>
          <p:cNvSpPr/>
          <p:nvPr/>
        </p:nvSpPr>
        <p:spPr>
          <a:xfrm>
            <a:off x="4945189" y="2049350"/>
            <a:ext cx="7128469" cy="3465622"/>
          </a:xfrm>
          <a:prstGeom prst="rect">
            <a:avLst/>
          </a:prstGeom>
          <a:noFill/>
          <a:ln>
            <a:solidFill>
              <a:srgbClr val="A347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F34E874-D246-1652-561C-1255F1C6CC09}"/>
              </a:ext>
            </a:extLst>
          </p:cNvPr>
          <p:cNvCxnSpPr>
            <a:cxnSpLocks/>
          </p:cNvCxnSpPr>
          <p:nvPr/>
        </p:nvCxnSpPr>
        <p:spPr>
          <a:xfrm>
            <a:off x="4283729" y="3790954"/>
            <a:ext cx="45720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  <a:headEnd type="none" w="med" len="med"/>
            <a:tailEnd type="arrow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E4A512C-706B-1734-C32C-5FCBDE41F757}"/>
              </a:ext>
            </a:extLst>
          </p:cNvPr>
          <p:cNvSpPr txBox="1"/>
          <p:nvPr/>
        </p:nvSpPr>
        <p:spPr>
          <a:xfrm>
            <a:off x="4032070" y="3018519"/>
            <a:ext cx="960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p4c-dpdk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9650997-B2B6-B068-ADD5-088D430E2930}"/>
              </a:ext>
            </a:extLst>
          </p:cNvPr>
          <p:cNvSpPr txBox="1"/>
          <p:nvPr/>
        </p:nvSpPr>
        <p:spPr>
          <a:xfrm>
            <a:off x="1614920" y="5565065"/>
            <a:ext cx="447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.p4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21BBCD2-40A5-BC36-74CA-716D1CE5F0DA}"/>
              </a:ext>
            </a:extLst>
          </p:cNvPr>
          <p:cNvSpPr txBox="1"/>
          <p:nvPr/>
        </p:nvSpPr>
        <p:spPr>
          <a:xfrm>
            <a:off x="8311479" y="5578862"/>
            <a:ext cx="612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.spec</a:t>
            </a:r>
          </a:p>
        </p:txBody>
      </p:sp>
    </p:spTree>
    <p:extLst>
      <p:ext uri="{BB962C8B-B14F-4D97-AF65-F5344CB8AC3E}">
        <p14:creationId xmlns:p14="http://schemas.microsoft.com/office/powerpoint/2010/main" val="1032109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E9EB96-0CCD-A98E-7F16-564CFE2E1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7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024307D-A543-4234-996C-C95CFC2DB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50" y="1"/>
            <a:ext cx="10984850" cy="888999"/>
          </a:xfrm>
        </p:spPr>
        <p:txBody>
          <a:bodyPr/>
          <a:lstStyle/>
          <a:p>
            <a:r>
              <a:rPr lang="en-US" dirty="0"/>
              <a:t>Lab Topology and Objectives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F77055-81A4-18ED-CA45-962BBBCA3AB2}"/>
              </a:ext>
            </a:extLst>
          </p:cNvPr>
          <p:cNvCxnSpPr>
            <a:cxnSpLocks/>
          </p:cNvCxnSpPr>
          <p:nvPr/>
        </p:nvCxnSpPr>
        <p:spPr>
          <a:xfrm>
            <a:off x="597551" y="876301"/>
            <a:ext cx="6098598" cy="12699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1B14351-82C4-11B8-9125-C1E27EF287FD}"/>
              </a:ext>
            </a:extLst>
          </p:cNvPr>
          <p:cNvSpPr txBox="1">
            <a:spLocks/>
          </p:cNvSpPr>
          <p:nvPr/>
        </p:nvSpPr>
        <p:spPr>
          <a:xfrm>
            <a:off x="597551" y="1028702"/>
            <a:ext cx="8336899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1" indent="-17462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Two network namespaces, h1 and h2, are linked to the host running the P4-DPDK pipeline</a:t>
            </a:r>
          </a:p>
          <a:p>
            <a:pPr marL="174621" indent="-174621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174621" indent="-17462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Lab Objectives:</a:t>
            </a:r>
          </a:p>
          <a:p>
            <a:pPr marL="742950" indent="-34290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sym typeface="Arial"/>
              </a:rPr>
              <a:t>Implementing a DPDK pipeline from a P4 code</a:t>
            </a:r>
          </a:p>
          <a:p>
            <a:pPr marL="742950" indent="-34290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sym typeface="Arial"/>
              </a:rPr>
              <a:t>Building and running the pipeline</a:t>
            </a:r>
          </a:p>
          <a:p>
            <a:pPr marL="742950" indent="-34290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Building a network topology</a:t>
            </a:r>
            <a:endParaRPr lang="en-US" alt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742950" indent="-34290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altLang="en-US" dirty="0"/>
              <a:t>Testing and verifying the P4 program</a:t>
            </a:r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F891E2B8-750E-23C7-CF45-327898CFA2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6681912"/>
              </p:ext>
            </p:extLst>
          </p:nvPr>
        </p:nvGraphicFramePr>
        <p:xfrm>
          <a:off x="5946004" y="2333948"/>
          <a:ext cx="5976892" cy="4029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4229143" imgH="2819194" progId="Visio.Drawing.15">
                  <p:embed/>
                </p:oleObj>
              </mc:Choice>
              <mc:Fallback>
                <p:oleObj name="Visio" r:id="rId3" imgW="4229143" imgH="2819194" progId="Visio.Drawing.15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F891E2B8-750E-23C7-CF45-327898CFA2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6004" y="2333948"/>
                        <a:ext cx="5976892" cy="40296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0140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Platform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EC10829-309D-C48D-5C21-8B4A2C333CDA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4308279" cy="12699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1B2985-78CE-D802-878B-8598E6689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8</a:t>
            </a:fld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A7B69D3-3139-DAB5-2175-B959D163F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371" y="26600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FADF47A-4E2F-A6A4-6409-C7B8032A245D}"/>
              </a:ext>
            </a:extLst>
          </p:cNvPr>
          <p:cNvSpPr txBox="1">
            <a:spLocks/>
          </p:cNvSpPr>
          <p:nvPr/>
        </p:nvSpPr>
        <p:spPr>
          <a:xfrm>
            <a:off x="339776" y="1041399"/>
            <a:ext cx="10984849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2"/>
              </a:buClr>
              <a:buNone/>
            </a:pPr>
            <a:endParaRPr lang="en-US" sz="2267" dirty="0">
              <a:latin typeface="+mn-lt"/>
            </a:endParaRP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32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URL: </a:t>
            </a:r>
            <a:r>
              <a:rPr lang="en-US" sz="32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hlinkClick r:id="rId2"/>
              </a:rPr>
              <a:t>https://netlab.cec.sc.edu/</a:t>
            </a:r>
            <a:endParaRPr lang="en-US" sz="3200" b="0" i="0" dirty="0">
              <a:solidFill>
                <a:srgbClr val="000000"/>
              </a:solidFill>
              <a:effectLst/>
              <a:highlight>
                <a:srgbClr val="FFFFFF"/>
              </a:highlight>
            </a:endParaRP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32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Username:</a:t>
            </a:r>
            <a:r>
              <a:rPr lang="en-US" sz="32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 &lt;Email address used for registration&gt;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32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Temporary Password:</a:t>
            </a:r>
            <a:r>
              <a:rPr lang="en-US" sz="32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 nsf-2026</a:t>
            </a:r>
          </a:p>
          <a:p>
            <a:pPr marL="0" indent="0">
              <a:buClr>
                <a:schemeClr val="accent2"/>
              </a:buClr>
              <a:buNone/>
            </a:pPr>
            <a:endParaRPr lang="en-US" sz="2267" dirty="0">
              <a:latin typeface="+mn-lt"/>
            </a:endParaRPr>
          </a:p>
          <a:p>
            <a:pPr marL="174621" indent="-174621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2267" dirty="0">
              <a:latin typeface="+mn-lt"/>
            </a:endParaRPr>
          </a:p>
          <a:p>
            <a:pPr marL="0" indent="0">
              <a:buClr>
                <a:schemeClr val="accent2"/>
              </a:buClr>
              <a:buNone/>
            </a:pPr>
            <a:endParaRPr lang="en-US" sz="2267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229472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</TotalTime>
  <Words>283</Words>
  <Application>Microsoft Office PowerPoint</Application>
  <PresentationFormat>Widescreen</PresentationFormat>
  <Paragraphs>70</Paragraphs>
  <Slides>8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1_Retrospect</vt:lpstr>
      <vt:lpstr>Visio</vt:lpstr>
      <vt:lpstr>PowerPoint Presentation</vt:lpstr>
      <vt:lpstr>PowerPoint Presentation</vt:lpstr>
      <vt:lpstr>P4-DPDK Lab series</vt:lpstr>
      <vt:lpstr>DPDK Pipeline Model</vt:lpstr>
      <vt:lpstr>P4-DPDK Workflow</vt:lpstr>
      <vt:lpstr>p4c-dpdk Compiler</vt:lpstr>
      <vt:lpstr>Lab Topology and Objectives</vt:lpstr>
      <vt:lpstr>Access Platform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Elizalde, Sergio</cp:lastModifiedBy>
  <cp:revision>4</cp:revision>
  <dcterms:created xsi:type="dcterms:W3CDTF">2020-04-03T21:33:21Z</dcterms:created>
  <dcterms:modified xsi:type="dcterms:W3CDTF">2026-08-09T18:53:59Z</dcterms:modified>
</cp:coreProperties>
</file>