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77" r:id="rId2"/>
  </p:sldMasterIdLst>
  <p:notesMasterIdLst>
    <p:notesMasterId r:id="rId107"/>
  </p:notesMasterIdLst>
  <p:handoutMasterIdLst>
    <p:handoutMasterId r:id="rId108"/>
  </p:handoutMasterIdLst>
  <p:sldIdLst>
    <p:sldId id="2190" r:id="rId3"/>
    <p:sldId id="2323" r:id="rId4"/>
    <p:sldId id="2331" r:id="rId5"/>
    <p:sldId id="2361" r:id="rId6"/>
    <p:sldId id="2189" r:id="rId7"/>
    <p:sldId id="2192" r:id="rId8"/>
    <p:sldId id="2324" r:id="rId9"/>
    <p:sldId id="2104" r:id="rId10"/>
    <p:sldId id="2105" r:id="rId11"/>
    <p:sldId id="2107" r:id="rId12"/>
    <p:sldId id="2108" r:id="rId13"/>
    <p:sldId id="2109" r:id="rId14"/>
    <p:sldId id="2338" r:id="rId15"/>
    <p:sldId id="2111" r:id="rId16"/>
    <p:sldId id="2306" r:id="rId17"/>
    <p:sldId id="2339" r:id="rId18"/>
    <p:sldId id="2362" r:id="rId19"/>
    <p:sldId id="2157" r:id="rId20"/>
    <p:sldId id="2158" r:id="rId21"/>
    <p:sldId id="2159" r:id="rId22"/>
    <p:sldId id="2160" r:id="rId23"/>
    <p:sldId id="2161" r:id="rId24"/>
    <p:sldId id="2162" r:id="rId25"/>
    <p:sldId id="2164" r:id="rId26"/>
    <p:sldId id="2165" r:id="rId27"/>
    <p:sldId id="2166" r:id="rId28"/>
    <p:sldId id="2163" r:id="rId29"/>
    <p:sldId id="2168" r:id="rId30"/>
    <p:sldId id="2167" r:id="rId31"/>
    <p:sldId id="2169" r:id="rId32"/>
    <p:sldId id="2170" r:id="rId33"/>
    <p:sldId id="2135" r:id="rId34"/>
    <p:sldId id="2136" r:id="rId35"/>
    <p:sldId id="2172" r:id="rId36"/>
    <p:sldId id="2171" r:id="rId37"/>
    <p:sldId id="2327" r:id="rId38"/>
    <p:sldId id="2363" r:id="rId39"/>
    <p:sldId id="2364" r:id="rId40"/>
    <p:sldId id="2365" r:id="rId41"/>
    <p:sldId id="2151" r:id="rId42"/>
    <p:sldId id="2152" r:id="rId43"/>
    <p:sldId id="2139" r:id="rId44"/>
    <p:sldId id="2153" r:id="rId45"/>
    <p:sldId id="2137" r:id="rId46"/>
    <p:sldId id="2119" r:id="rId47"/>
    <p:sldId id="2332" r:id="rId48"/>
    <p:sldId id="2115" r:id="rId49"/>
    <p:sldId id="2322" r:id="rId50"/>
    <p:sldId id="2126" r:id="rId51"/>
    <p:sldId id="2129" r:id="rId52"/>
    <p:sldId id="2128" r:id="rId53"/>
    <p:sldId id="2127" r:id="rId54"/>
    <p:sldId id="2333" r:id="rId55"/>
    <p:sldId id="2334" r:id="rId56"/>
    <p:sldId id="2335" r:id="rId57"/>
    <p:sldId id="2336" r:id="rId58"/>
    <p:sldId id="2114" r:id="rId59"/>
    <p:sldId id="2337" r:id="rId60"/>
    <p:sldId id="2305" r:id="rId61"/>
    <p:sldId id="2340" r:id="rId62"/>
    <p:sldId id="2341" r:id="rId63"/>
    <p:sldId id="394" r:id="rId64"/>
    <p:sldId id="2342" r:id="rId65"/>
    <p:sldId id="2199" r:id="rId66"/>
    <p:sldId id="2344" r:id="rId67"/>
    <p:sldId id="2345" r:id="rId68"/>
    <p:sldId id="2347" r:id="rId69"/>
    <p:sldId id="2348" r:id="rId70"/>
    <p:sldId id="2349" r:id="rId71"/>
    <p:sldId id="2350" r:id="rId72"/>
    <p:sldId id="2352" r:id="rId73"/>
    <p:sldId id="2234" r:id="rId74"/>
    <p:sldId id="2235" r:id="rId75"/>
    <p:sldId id="2354" r:id="rId76"/>
    <p:sldId id="2355" r:id="rId77"/>
    <p:sldId id="2356" r:id="rId78"/>
    <p:sldId id="2325" r:id="rId79"/>
    <p:sldId id="2268" r:id="rId80"/>
    <p:sldId id="2360" r:id="rId81"/>
    <p:sldId id="2275" r:id="rId82"/>
    <p:sldId id="2357" r:id="rId83"/>
    <p:sldId id="2292" r:id="rId84"/>
    <p:sldId id="2298" r:id="rId85"/>
    <p:sldId id="2299" r:id="rId86"/>
    <p:sldId id="2300" r:id="rId87"/>
    <p:sldId id="2301" r:id="rId88"/>
    <p:sldId id="2296" r:id="rId89"/>
    <p:sldId id="2297" r:id="rId90"/>
    <p:sldId id="2358" r:id="rId91"/>
    <p:sldId id="2281" r:id="rId92"/>
    <p:sldId id="2283" r:id="rId93"/>
    <p:sldId id="2370" r:id="rId94"/>
    <p:sldId id="2304" r:id="rId95"/>
    <p:sldId id="2321" r:id="rId96"/>
    <p:sldId id="2240" r:id="rId97"/>
    <p:sldId id="2221" r:id="rId98"/>
    <p:sldId id="2120" r:id="rId99"/>
    <p:sldId id="2366" r:id="rId100"/>
    <p:sldId id="2367" r:id="rId101"/>
    <p:sldId id="2302" r:id="rId102"/>
    <p:sldId id="2368" r:id="rId103"/>
    <p:sldId id="2369" r:id="rId104"/>
    <p:sldId id="2303" r:id="rId105"/>
    <p:sldId id="2068"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3FFF3"/>
    <a:srgbClr val="BDD2FB"/>
    <a:srgbClr val="98B832"/>
    <a:srgbClr val="F7FFF7"/>
    <a:srgbClr val="4473C5"/>
    <a:srgbClr val="FFEEEB"/>
    <a:srgbClr val="B3F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82688" autoAdjust="0"/>
  </p:normalViewPr>
  <p:slideViewPr>
    <p:cSldViewPr snapToGrid="0">
      <p:cViewPr>
        <p:scale>
          <a:sx n="75" d="100"/>
          <a:sy n="75" d="100"/>
        </p:scale>
        <p:origin x="1836" y="3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6/11/relationships/changesInfo" Target="changesInfos/changesInfo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foury, Elie" userId="84109d90-edd2-4b66-aa0c-6442e64be8d1" providerId="ADAL" clId="{E1A3DB5E-400C-421D-B425-D39B4B3DBC77}"/>
    <pc:docChg chg="modSld sldOrd">
      <pc:chgData name="Kfoury, Elie" userId="84109d90-edd2-4b66-aa0c-6442e64be8d1" providerId="ADAL" clId="{E1A3DB5E-400C-421D-B425-D39B4B3DBC77}" dt="2026-06-05T16:59:40.993" v="5"/>
      <pc:docMkLst>
        <pc:docMk/>
      </pc:docMkLst>
      <pc:sldChg chg="ord">
        <pc:chgData name="Kfoury, Elie" userId="84109d90-edd2-4b66-aa0c-6442e64be8d1" providerId="ADAL" clId="{E1A3DB5E-400C-421D-B425-D39B4B3DBC77}" dt="2026-06-05T16:59:40.993" v="5"/>
        <pc:sldMkLst>
          <pc:docMk/>
          <pc:sldMk cId="2876624730" sldId="224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83E93-7F06-4FD5-ADA4-45262C627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925901-863E-43FB-9F23-CCCDED5D22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467944-E7CD-4CBF-B52C-CFDA3DC45EC0}" type="datetimeFigureOut">
              <a:rPr lang="en-US" smtClean="0"/>
              <a:t>6/4/2026</a:t>
            </a:fld>
            <a:endParaRPr lang="en-US"/>
          </a:p>
        </p:txBody>
      </p:sp>
      <p:sp>
        <p:nvSpPr>
          <p:cNvPr id="4" name="Footer Placeholder 3">
            <a:extLst>
              <a:ext uri="{FF2B5EF4-FFF2-40B4-BE49-F238E27FC236}">
                <a16:creationId xmlns:a16="http://schemas.microsoft.com/office/drawing/2014/main" id="{623A2B97-BDDF-466E-9AE1-031669AAB6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9AFE7E-F29A-4A0A-827D-3961508E4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D6D75D-FDCD-4C30-A01B-6DBB2744A6E9}" type="slidenum">
              <a:rPr lang="en-US" smtClean="0"/>
              <a:t>‹#›</a:t>
            </a:fld>
            <a:endParaRPr lang="en-US"/>
          </a:p>
        </p:txBody>
      </p:sp>
    </p:spTree>
    <p:extLst>
      <p:ext uri="{BB962C8B-B14F-4D97-AF65-F5344CB8AC3E}">
        <p14:creationId xmlns:p14="http://schemas.microsoft.com/office/powerpoint/2010/main" val="404540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682D-FD54-284A-B7C8-2FCD4798133C}"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9C84-074E-E141-A3FD-46DE87E4CC01}" type="slidenum">
              <a:rPr lang="en-US" smtClean="0"/>
              <a:t>‹#›</a:t>
            </a:fld>
            <a:endParaRPr lang="en-US"/>
          </a:p>
        </p:txBody>
      </p:sp>
    </p:spTree>
    <p:extLst>
      <p:ext uri="{BB962C8B-B14F-4D97-AF65-F5344CB8AC3E}">
        <p14:creationId xmlns:p14="http://schemas.microsoft.com/office/powerpoint/2010/main" val="139138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n.wikipedia.org/wiki/Cross-validation_(statistics)"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www.geeksforgeeks.org/machine-learning/k-fold-cross-validation-in-machine-learning/" TargetMode="External"/><Relationship Id="rId4" Type="http://schemas.openxmlformats.org/officeDocument/2006/relationships/hyperlink" Target="https://www.sciencedirect.com/topics/computer-science/fold-cross-validation"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en.wikipedia.org/wiki/Cross-validation_(statistics)"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geeksforgeeks.org/machine-learning/k-fold-cross-validation-in-machine-learning/" TargetMode="External"/><Relationship Id="rId4" Type="http://schemas.openxmlformats.org/officeDocument/2006/relationships/hyperlink" Target="https://www.sciencedirect.com/topics/computer-science/fold-cross-validation"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F9C84-074E-E141-A3FD-46DE87E4CC01}" type="slidenum">
              <a:rPr lang="en-US" smtClean="0"/>
              <a:t>1</a:t>
            </a:fld>
            <a:endParaRPr lang="en-US"/>
          </a:p>
        </p:txBody>
      </p:sp>
    </p:spTree>
    <p:extLst>
      <p:ext uri="{BB962C8B-B14F-4D97-AF65-F5344CB8AC3E}">
        <p14:creationId xmlns:p14="http://schemas.microsoft.com/office/powerpoint/2010/main" val="407986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B4BB-3C07-86E0-C08A-5BBB94A8F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24DAA-F11E-84D1-9B28-449851279D6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7852C09-95BB-BAD8-3851-54FD88415F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7DA03B-EF6D-7E6F-30C7-893367C04B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3173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7D824-38C0-6926-795A-3B219D72A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84D0-BD88-99A5-2A42-B65D07143C4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1F3D05D-D067-48A9-ED5E-25498F115F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AC1F9C-EA42-3100-EA39-1BE4D364397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64245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98F2A-211B-4654-EF31-8693EB8B0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4F0FE-F014-7FB7-641F-07B461C063E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391586B-732C-6BC2-814B-9C2C36769B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B62A68-3098-B29A-26CB-57BBF651E0B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54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E2A3-B9AC-F7D6-FAD7-4487C6F91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2F03C-0603-1B51-32FD-27A708A425F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9440213-DD16-530A-C162-283B957E31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E76955-76E7-F8C9-E08E-C88912A900A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6621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18</a:t>
            </a:fld>
            <a:endParaRPr lang="en-US"/>
          </a:p>
        </p:txBody>
      </p:sp>
    </p:spTree>
    <p:extLst>
      <p:ext uri="{BB962C8B-B14F-4D97-AF65-F5344CB8AC3E}">
        <p14:creationId xmlns:p14="http://schemas.microsoft.com/office/powerpoint/2010/main" val="1620770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19</a:t>
            </a:fld>
            <a:endParaRPr lang="en-US"/>
          </a:p>
        </p:txBody>
      </p:sp>
    </p:spTree>
    <p:extLst>
      <p:ext uri="{BB962C8B-B14F-4D97-AF65-F5344CB8AC3E}">
        <p14:creationId xmlns:p14="http://schemas.microsoft.com/office/powerpoint/2010/main" val="193346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pPr marL="174625" indent="-174625">
              <a:buFont typeface="Arial" panose="020B0604020202020204" pitchFamily="34" charset="0"/>
              <a:buChar char="•"/>
            </a:pPr>
            <a:r>
              <a:rPr lang="en-US" altLang="en-US" dirty="0"/>
              <a:t>The NIC driver pre-allocates kernel memory buffers where the packets are stored</a:t>
            </a:r>
          </a:p>
          <a:p>
            <a:pPr marL="174625" indent="-174625">
              <a:buFont typeface="Arial" panose="020B0604020202020204" pitchFamily="34" charset="0"/>
              <a:buChar char="•"/>
            </a:pPr>
            <a:r>
              <a:rPr lang="en-US" altLang="en-US" dirty="0"/>
              <a:t>The NIC driver pre-allocate the transmit (TX) and receive (RX) ring buffer in the memory </a:t>
            </a:r>
          </a:p>
          <a:p>
            <a:pPr marL="174625" indent="-174625">
              <a:buFont typeface="Arial" panose="020B0604020202020204" pitchFamily="34" charset="0"/>
              <a:buChar char="•"/>
            </a:pPr>
            <a:r>
              <a:rPr lang="en-US" altLang="en-US" dirty="0"/>
              <a:t>The ring buffers are circular queues shared between the NIC and the driver</a:t>
            </a:r>
          </a:p>
          <a:p>
            <a:pPr marL="174625" indent="-174625">
              <a:buFont typeface="Arial" panose="020B0604020202020204" pitchFamily="34" charset="0"/>
              <a:buChar char="•"/>
            </a:pPr>
            <a:r>
              <a:rPr lang="en-US" altLang="en-US" dirty="0"/>
              <a:t>The ring buffers store the packet buffer pointer and its length</a:t>
            </a:r>
          </a:p>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20</a:t>
            </a:fld>
            <a:endParaRPr lang="en-US"/>
          </a:p>
        </p:txBody>
      </p:sp>
    </p:spTree>
    <p:extLst>
      <p:ext uri="{BB962C8B-B14F-4D97-AF65-F5344CB8AC3E}">
        <p14:creationId xmlns:p14="http://schemas.microsoft.com/office/powerpoint/2010/main" val="1603824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21</a:t>
            </a:fld>
            <a:endParaRPr lang="en-US"/>
          </a:p>
        </p:txBody>
      </p:sp>
    </p:spTree>
    <p:extLst>
      <p:ext uri="{BB962C8B-B14F-4D97-AF65-F5344CB8AC3E}">
        <p14:creationId xmlns:p14="http://schemas.microsoft.com/office/powerpoint/2010/main" val="1474506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22</a:t>
            </a:fld>
            <a:endParaRPr lang="en-US"/>
          </a:p>
        </p:txBody>
      </p:sp>
    </p:spTree>
    <p:extLst>
      <p:ext uri="{BB962C8B-B14F-4D97-AF65-F5344CB8AC3E}">
        <p14:creationId xmlns:p14="http://schemas.microsoft.com/office/powerpoint/2010/main" val="4165318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23</a:t>
            </a:fld>
            <a:endParaRPr lang="en-US"/>
          </a:p>
        </p:txBody>
      </p:sp>
    </p:spTree>
    <p:extLst>
      <p:ext uri="{BB962C8B-B14F-4D97-AF65-F5344CB8AC3E}">
        <p14:creationId xmlns:p14="http://schemas.microsoft.com/office/powerpoint/2010/main" val="18362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1A52-5D2C-4417-BCCC-32E637EA3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C3FAB-50F7-78BE-0872-3A46C420106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1012805-0E1D-C161-F7E2-0FBC1C283C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3F949E-5BB8-E27F-42AC-789848A2F9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9416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24</a:t>
            </a:fld>
            <a:endParaRPr lang="en-US"/>
          </a:p>
        </p:txBody>
      </p:sp>
    </p:spTree>
    <p:extLst>
      <p:ext uri="{BB962C8B-B14F-4D97-AF65-F5344CB8AC3E}">
        <p14:creationId xmlns:p14="http://schemas.microsoft.com/office/powerpoint/2010/main" val="1573048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25</a:t>
            </a:fld>
            <a:endParaRPr lang="en-US"/>
          </a:p>
        </p:txBody>
      </p:sp>
    </p:spTree>
    <p:extLst>
      <p:ext uri="{BB962C8B-B14F-4D97-AF65-F5344CB8AC3E}">
        <p14:creationId xmlns:p14="http://schemas.microsoft.com/office/powerpoint/2010/main" val="4272493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26</a:t>
            </a:fld>
            <a:endParaRPr lang="en-US"/>
          </a:p>
        </p:txBody>
      </p:sp>
    </p:spTree>
    <p:extLst>
      <p:ext uri="{BB962C8B-B14F-4D97-AF65-F5344CB8AC3E}">
        <p14:creationId xmlns:p14="http://schemas.microsoft.com/office/powerpoint/2010/main" val="2404461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27</a:t>
            </a:fld>
            <a:endParaRPr lang="en-US"/>
          </a:p>
        </p:txBody>
      </p:sp>
    </p:spTree>
    <p:extLst>
      <p:ext uri="{BB962C8B-B14F-4D97-AF65-F5344CB8AC3E}">
        <p14:creationId xmlns:p14="http://schemas.microsoft.com/office/powerpoint/2010/main" val="58462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28</a:t>
            </a:fld>
            <a:endParaRPr lang="en-US"/>
          </a:p>
        </p:txBody>
      </p:sp>
    </p:spTree>
    <p:extLst>
      <p:ext uri="{BB962C8B-B14F-4D97-AF65-F5344CB8AC3E}">
        <p14:creationId xmlns:p14="http://schemas.microsoft.com/office/powerpoint/2010/main" val="3926198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29</a:t>
            </a:fld>
            <a:endParaRPr lang="en-US"/>
          </a:p>
        </p:txBody>
      </p:sp>
    </p:spTree>
    <p:extLst>
      <p:ext uri="{BB962C8B-B14F-4D97-AF65-F5344CB8AC3E}">
        <p14:creationId xmlns:p14="http://schemas.microsoft.com/office/powerpoint/2010/main" val="2476431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30</a:t>
            </a:fld>
            <a:endParaRPr lang="en-US"/>
          </a:p>
        </p:txBody>
      </p:sp>
    </p:spTree>
    <p:extLst>
      <p:ext uri="{BB962C8B-B14F-4D97-AF65-F5344CB8AC3E}">
        <p14:creationId xmlns:p14="http://schemas.microsoft.com/office/powerpoint/2010/main" val="4157147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31</a:t>
            </a:fld>
            <a:endParaRPr lang="en-US"/>
          </a:p>
        </p:txBody>
      </p:sp>
    </p:spTree>
    <p:extLst>
      <p:ext uri="{BB962C8B-B14F-4D97-AF65-F5344CB8AC3E}">
        <p14:creationId xmlns:p14="http://schemas.microsoft.com/office/powerpoint/2010/main" val="119063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32</a:t>
            </a:fld>
            <a:endParaRPr lang="en-US"/>
          </a:p>
        </p:txBody>
      </p:sp>
    </p:spTree>
    <p:extLst>
      <p:ext uri="{BB962C8B-B14F-4D97-AF65-F5344CB8AC3E}">
        <p14:creationId xmlns:p14="http://schemas.microsoft.com/office/powerpoint/2010/main" val="1544855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33</a:t>
            </a:fld>
            <a:endParaRPr lang="en-US"/>
          </a:p>
        </p:txBody>
      </p:sp>
    </p:spTree>
    <p:extLst>
      <p:ext uri="{BB962C8B-B14F-4D97-AF65-F5344CB8AC3E}">
        <p14:creationId xmlns:p14="http://schemas.microsoft.com/office/powerpoint/2010/main" val="129835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928AD-E3DE-8D3B-6234-F10FB0A1E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5FA96-1118-C25D-A4E6-00F9C2042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D02AA-3E77-A7B6-A95C-58706C18BA1E}"/>
              </a:ext>
            </a:extLst>
          </p:cNvPr>
          <p:cNvSpPr>
            <a:spLocks noGrp="1"/>
          </p:cNvSpPr>
          <p:nvPr>
            <p:ph type="body" idx="1"/>
          </p:nvPr>
        </p:nvSpPr>
        <p:spPr/>
        <p:txBody>
          <a:bodyPr/>
          <a:lstStyle/>
          <a:p>
            <a:r>
              <a:rPr lang="en-US"/>
              <a:t>Dennard Scaling: As transistors became smaller, their power usage dropped proportionally, allowing designers to pack more of them into a chip and run them at higher speeds without increasing overall power consumption</a:t>
            </a:r>
          </a:p>
          <a:p>
            <a:endParaRPr lang="en-US"/>
          </a:p>
          <a:p>
            <a:r>
              <a:rPr lang="en-US"/>
              <a:t>However, when this scaling broke down due to physical and thermal limits, the industry shifted toward multi-core processors and parallelism as an alternative path to improved performance</a:t>
            </a:r>
          </a:p>
          <a:p>
            <a:endParaRPr lang="en-US"/>
          </a:p>
          <a:p>
            <a:r>
              <a:rPr lang="en-US"/>
              <a:t>Yet, this new approach introduced its own limitations: according to Amdahl’s Law, the speedup achieved from parallelizing a task is constrained by the portion of the task that cannot be parallelized</a:t>
            </a:r>
          </a:p>
          <a:p>
            <a:endParaRPr lang="en-US"/>
          </a:p>
          <a:p>
            <a:r>
              <a:rPr lang="en-US"/>
              <a:t>Moore’s Law, which predicted that the number of transistors on a chip would double approximately every two years, has ended</a:t>
            </a:r>
          </a:p>
        </p:txBody>
      </p:sp>
      <p:sp>
        <p:nvSpPr>
          <p:cNvPr id="4" name="Slide Number Placeholder 3">
            <a:extLst>
              <a:ext uri="{FF2B5EF4-FFF2-40B4-BE49-F238E27FC236}">
                <a16:creationId xmlns:a16="http://schemas.microsoft.com/office/drawing/2014/main" id="{1C8650B6-72FF-771E-4830-DD1087298501}"/>
              </a:ext>
            </a:extLst>
          </p:cNvPr>
          <p:cNvSpPr>
            <a:spLocks noGrp="1"/>
          </p:cNvSpPr>
          <p:nvPr>
            <p:ph type="sldNum" sz="quarter" idx="5"/>
          </p:nvPr>
        </p:nvSpPr>
        <p:spPr/>
        <p:txBody>
          <a:bodyPr/>
          <a:lstStyle/>
          <a:p>
            <a:fld id="{8CAF9C84-074E-E141-A3FD-46DE87E4CC01}" type="slidenum">
              <a:rPr lang="en-US" smtClean="0"/>
              <a:t>5</a:t>
            </a:fld>
            <a:endParaRPr lang="en-US"/>
          </a:p>
        </p:txBody>
      </p:sp>
    </p:spTree>
    <p:extLst>
      <p:ext uri="{BB962C8B-B14F-4D97-AF65-F5344CB8AC3E}">
        <p14:creationId xmlns:p14="http://schemas.microsoft.com/office/powerpoint/2010/main" val="834609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34</a:t>
            </a:fld>
            <a:endParaRPr lang="en-US"/>
          </a:p>
        </p:txBody>
      </p:sp>
    </p:spTree>
    <p:extLst>
      <p:ext uri="{BB962C8B-B14F-4D97-AF65-F5344CB8AC3E}">
        <p14:creationId xmlns:p14="http://schemas.microsoft.com/office/powerpoint/2010/main" val="4251736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35</a:t>
            </a:fld>
            <a:endParaRPr lang="en-US"/>
          </a:p>
        </p:txBody>
      </p:sp>
    </p:spTree>
    <p:extLst>
      <p:ext uri="{BB962C8B-B14F-4D97-AF65-F5344CB8AC3E}">
        <p14:creationId xmlns:p14="http://schemas.microsoft.com/office/powerpoint/2010/main" val="1385378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36</a:t>
            </a:fld>
            <a:endParaRPr lang="en-US"/>
          </a:p>
        </p:txBody>
      </p:sp>
    </p:spTree>
    <p:extLst>
      <p:ext uri="{BB962C8B-B14F-4D97-AF65-F5344CB8AC3E}">
        <p14:creationId xmlns:p14="http://schemas.microsoft.com/office/powerpoint/2010/main" val="289881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B75EA-1477-344E-914C-8B632A9F7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87792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A7EA5-CD47-3F4B-9BAF-50ACD632C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06157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B75EA-1477-344E-914C-8B632A9F7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30717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40</a:t>
            </a:fld>
            <a:endParaRPr lang="en-US"/>
          </a:p>
        </p:txBody>
      </p:sp>
    </p:spTree>
    <p:extLst>
      <p:ext uri="{BB962C8B-B14F-4D97-AF65-F5344CB8AC3E}">
        <p14:creationId xmlns:p14="http://schemas.microsoft.com/office/powerpoint/2010/main" val="2940616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41</a:t>
            </a:fld>
            <a:endParaRPr lang="en-US"/>
          </a:p>
        </p:txBody>
      </p:sp>
    </p:spTree>
    <p:extLst>
      <p:ext uri="{BB962C8B-B14F-4D97-AF65-F5344CB8AC3E}">
        <p14:creationId xmlns:p14="http://schemas.microsoft.com/office/powerpoint/2010/main" val="2722591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42</a:t>
            </a:fld>
            <a:endParaRPr lang="en-US"/>
          </a:p>
        </p:txBody>
      </p:sp>
    </p:spTree>
    <p:extLst>
      <p:ext uri="{BB962C8B-B14F-4D97-AF65-F5344CB8AC3E}">
        <p14:creationId xmlns:p14="http://schemas.microsoft.com/office/powerpoint/2010/main" val="78638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43</a:t>
            </a:fld>
            <a:endParaRPr lang="en-US"/>
          </a:p>
        </p:txBody>
      </p:sp>
    </p:spTree>
    <p:extLst>
      <p:ext uri="{BB962C8B-B14F-4D97-AF65-F5344CB8AC3E}">
        <p14:creationId xmlns:p14="http://schemas.microsoft.com/office/powerpoint/2010/main" val="336016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0D54-3AD0-DE85-2151-710044874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1750A-F5DA-A7F7-F5AE-FE65C8299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92286-41DB-5CE2-7686-734A71564F38}"/>
              </a:ext>
            </a:extLst>
          </p:cNvPr>
          <p:cNvSpPr>
            <a:spLocks noGrp="1"/>
          </p:cNvSpPr>
          <p:nvPr>
            <p:ph type="body" idx="1"/>
          </p:nvPr>
        </p:nvSpPr>
        <p:spPr/>
        <p:txBody>
          <a:bodyPr/>
          <a:lstStyle/>
          <a:p>
            <a:r>
              <a:rPr lang="en-US"/>
              <a:t>Dennard Scaling: As transistors became smaller, their power usage dropped proportionally, allowing designers to pack more of them into a chip and run them at higher speeds without increasing overall power consumption</a:t>
            </a:r>
          </a:p>
          <a:p>
            <a:endParaRPr lang="en-US"/>
          </a:p>
          <a:p>
            <a:r>
              <a:rPr lang="en-US"/>
              <a:t>However, when this scaling broke down due to physical and thermal limits, the industry shifted toward multi-core processors and parallelism as an alternative path to improved performance</a:t>
            </a:r>
          </a:p>
          <a:p>
            <a:endParaRPr lang="en-US"/>
          </a:p>
          <a:p>
            <a:r>
              <a:rPr lang="en-US"/>
              <a:t>Yet, this new approach introduced its own limitations: according to Amdahl’s Law, the speedup achieved from parallelizing a task is constrained by the portion of the task that cannot be parallelized</a:t>
            </a:r>
          </a:p>
          <a:p>
            <a:endParaRPr lang="en-US"/>
          </a:p>
          <a:p>
            <a:r>
              <a:rPr lang="en-US"/>
              <a:t>Moore’s Law, which predicted that the number of transistors on a chip would double approximately every two years, has ended</a:t>
            </a:r>
          </a:p>
        </p:txBody>
      </p:sp>
      <p:sp>
        <p:nvSpPr>
          <p:cNvPr id="4" name="Slide Number Placeholder 3">
            <a:extLst>
              <a:ext uri="{FF2B5EF4-FFF2-40B4-BE49-F238E27FC236}">
                <a16:creationId xmlns:a16="http://schemas.microsoft.com/office/drawing/2014/main" id="{A44DF7A6-ED12-0B55-14A7-318911DF6A20}"/>
              </a:ext>
            </a:extLst>
          </p:cNvPr>
          <p:cNvSpPr>
            <a:spLocks noGrp="1"/>
          </p:cNvSpPr>
          <p:nvPr>
            <p:ph type="sldNum" sz="quarter" idx="5"/>
          </p:nvPr>
        </p:nvSpPr>
        <p:spPr/>
        <p:txBody>
          <a:bodyPr/>
          <a:lstStyle/>
          <a:p>
            <a:fld id="{8CAF9C84-074E-E141-A3FD-46DE87E4CC01}" type="slidenum">
              <a:rPr lang="en-US" smtClean="0"/>
              <a:t>6</a:t>
            </a:fld>
            <a:endParaRPr lang="en-US"/>
          </a:p>
        </p:txBody>
      </p:sp>
    </p:spTree>
    <p:extLst>
      <p:ext uri="{BB962C8B-B14F-4D97-AF65-F5344CB8AC3E}">
        <p14:creationId xmlns:p14="http://schemas.microsoft.com/office/powerpoint/2010/main" val="606673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6503-CB2D-80C5-6B89-A8ED5F46B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A4A5-96F1-B517-AA7B-EA0C4FCB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E07A-5C42-7893-2B43-544496D5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CC2E-C747-87D9-852C-A7CDA59434C3}"/>
              </a:ext>
            </a:extLst>
          </p:cNvPr>
          <p:cNvSpPr>
            <a:spLocks noGrp="1"/>
          </p:cNvSpPr>
          <p:nvPr>
            <p:ph type="sldNum" sz="quarter" idx="5"/>
          </p:nvPr>
        </p:nvSpPr>
        <p:spPr/>
        <p:txBody>
          <a:bodyPr/>
          <a:lstStyle/>
          <a:p>
            <a:fld id="{8CAF9C84-074E-E141-A3FD-46DE87E4CC01}" type="slidenum">
              <a:rPr lang="en-US" smtClean="0"/>
              <a:t>44</a:t>
            </a:fld>
            <a:endParaRPr lang="en-US"/>
          </a:p>
        </p:txBody>
      </p:sp>
    </p:spTree>
    <p:extLst>
      <p:ext uri="{BB962C8B-B14F-4D97-AF65-F5344CB8AC3E}">
        <p14:creationId xmlns:p14="http://schemas.microsoft.com/office/powerpoint/2010/main" val="2646440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8F43C-D159-850D-F66D-B543C8DA7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58175-F886-47D0-E64B-B6C70118A8B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CC16F18-2B44-DD27-521A-9E09472F24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9D1006-E562-2C8A-8B7C-FCE02945222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8561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7A0E-1735-413A-0DC6-AC7229625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576D1-B051-9604-B898-5B2A3279FAE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5564088-6326-308B-C508-65F71E3DDB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ED8A06-C072-3030-195E-43E8FA0D148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6712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8FF65-7C82-DEDF-027F-18783CF20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836C3-E1C8-5692-DFB6-58EAE414122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13F9D92-1A8A-5A54-7639-E7C540C7CD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DACC6F-B498-4E68-79C5-937053A45D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38346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0DCE6-D923-3697-AFA0-12D4D9C8F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CDF1B-70A6-A917-6DAA-AF486C8E80A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C58416DC-AD6E-1C11-C452-96ED08EB2F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131C49-502D-AA46-03CF-3636532AD3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19866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78B73-487C-5818-3EEE-94B36351B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725E3-8359-3B0B-2CBE-69E00452255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2E6A522-6D28-20BD-FDAF-1F9633062C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B3ED42-1C08-D849-8F01-68CF459A4FF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67034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7569-A755-FB1B-808A-0FAE5DE31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1BA46-726E-9E96-601C-43B7AE7CAF0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549EE52-C13F-39DD-1E26-F7BB8B2B3C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B3508-7B80-F7DF-9054-11DEDB6DA0C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4201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75000"/>
                    <a:lumOff val="25000"/>
                  </a:prstClr>
                </a:solidFill>
                <a:sym typeface="Arial"/>
              </a:rPr>
              <a:t>The buffer size is typically hardcoded</a:t>
            </a:r>
          </a:p>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53</a:t>
            </a:fld>
            <a:endParaRPr lang="en-US"/>
          </a:p>
        </p:txBody>
      </p:sp>
    </p:spTree>
    <p:extLst>
      <p:ext uri="{BB962C8B-B14F-4D97-AF65-F5344CB8AC3E}">
        <p14:creationId xmlns:p14="http://schemas.microsoft.com/office/powerpoint/2010/main" val="3168450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329E5-ACD5-48E1-3CC9-0F6D4D0E3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57A9A-2DB0-053D-8965-8632FC59436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DE43B90-11F1-45CB-AA6D-E3CE9B518D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7EFF6B-7B80-9A4B-8E9D-D490470BB7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39240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E6AA-CC67-C04C-69F3-94708485E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98A8E-13DC-4AC6-6D2C-813E3F566BD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F7188BC-2A2C-1B51-3C80-99CAA4AB5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68A403-0B8B-6C14-04C9-8265EA6B06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578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9242-1481-3EB3-2BC2-9D256634D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6BF15-D8B9-3E5B-23B3-B12B05FE7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86125-D917-59B6-15E5-43229701CD30}"/>
              </a:ext>
            </a:extLst>
          </p:cNvPr>
          <p:cNvSpPr>
            <a:spLocks noGrp="1"/>
          </p:cNvSpPr>
          <p:nvPr>
            <p:ph type="body" idx="1"/>
          </p:nvPr>
        </p:nvSpPr>
        <p:spPr/>
        <p:txBody>
          <a:bodyPr/>
          <a:lstStyle/>
          <a:p>
            <a:r>
              <a:rPr lang="en-US"/>
              <a:t>Dennard Scaling: As transistors became smaller, their power usage dropped proportionally, allowing designers to pack more of them into a chip and run them at higher speeds without increasing overall power consumption</a:t>
            </a:r>
          </a:p>
          <a:p>
            <a:endParaRPr lang="en-US"/>
          </a:p>
          <a:p>
            <a:r>
              <a:rPr lang="en-US"/>
              <a:t>However, when this scaling broke down due to physical and thermal limits, the industry shifted toward multi-core processors and parallelism as an alternative path to improved performance</a:t>
            </a:r>
          </a:p>
          <a:p>
            <a:endParaRPr lang="en-US"/>
          </a:p>
          <a:p>
            <a:r>
              <a:rPr lang="en-US"/>
              <a:t>Yet, this new approach introduced its own limitations: according to Amdahl’s Law, the speedup achieved from parallelizing a task is constrained by the portion of the task that cannot be parallelized</a:t>
            </a:r>
          </a:p>
          <a:p>
            <a:endParaRPr lang="en-US"/>
          </a:p>
          <a:p>
            <a:r>
              <a:rPr lang="en-US"/>
              <a:t>Moore’s Law, which predicted that the number of transistors on a chip would double approximately every two years, has ended</a:t>
            </a:r>
          </a:p>
        </p:txBody>
      </p:sp>
      <p:sp>
        <p:nvSpPr>
          <p:cNvPr id="4" name="Slide Number Placeholder 3">
            <a:extLst>
              <a:ext uri="{FF2B5EF4-FFF2-40B4-BE49-F238E27FC236}">
                <a16:creationId xmlns:a16="http://schemas.microsoft.com/office/drawing/2014/main" id="{43A89FFF-9E3E-7A5A-767C-9BCCC8A33E9B}"/>
              </a:ext>
            </a:extLst>
          </p:cNvPr>
          <p:cNvSpPr>
            <a:spLocks noGrp="1"/>
          </p:cNvSpPr>
          <p:nvPr>
            <p:ph type="sldNum" sz="quarter" idx="5"/>
          </p:nvPr>
        </p:nvSpPr>
        <p:spPr/>
        <p:txBody>
          <a:bodyPr/>
          <a:lstStyle/>
          <a:p>
            <a:fld id="{8CAF9C84-074E-E141-A3FD-46DE87E4CC01}" type="slidenum">
              <a:rPr lang="en-US" smtClean="0"/>
              <a:t>7</a:t>
            </a:fld>
            <a:endParaRPr lang="en-US"/>
          </a:p>
        </p:txBody>
      </p:sp>
    </p:spTree>
    <p:extLst>
      <p:ext uri="{BB962C8B-B14F-4D97-AF65-F5344CB8AC3E}">
        <p14:creationId xmlns:p14="http://schemas.microsoft.com/office/powerpoint/2010/main" val="3736532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B49D-EB17-71E6-E990-BFD574FBF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19F86-1255-F859-CE8D-207DA5E40A3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E1DECBD-4EDD-0BEC-8381-DD0F792463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ECC1FD-D667-2DAA-5CE4-A78D7A3340A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1596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61</a:t>
            </a:fld>
            <a:endParaRPr lang="en-US"/>
          </a:p>
        </p:txBody>
      </p:sp>
    </p:spTree>
    <p:extLst>
      <p:ext uri="{BB962C8B-B14F-4D97-AF65-F5344CB8AC3E}">
        <p14:creationId xmlns:p14="http://schemas.microsoft.com/office/powerpoint/2010/main" val="121612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62</a:t>
            </a:fld>
            <a:endParaRPr lang="en-US"/>
          </a:p>
        </p:txBody>
      </p:sp>
    </p:spTree>
    <p:extLst>
      <p:ext uri="{BB962C8B-B14F-4D97-AF65-F5344CB8AC3E}">
        <p14:creationId xmlns:p14="http://schemas.microsoft.com/office/powerpoint/2010/main" val="3458029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63</a:t>
            </a:fld>
            <a:endParaRPr lang="en-US"/>
          </a:p>
        </p:txBody>
      </p:sp>
    </p:spTree>
    <p:extLst>
      <p:ext uri="{BB962C8B-B14F-4D97-AF65-F5344CB8AC3E}">
        <p14:creationId xmlns:p14="http://schemas.microsoft.com/office/powerpoint/2010/main" val="1471635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4F4B5-124D-8869-0554-787C9871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53B41-AB9E-1FD0-A9A9-4F2AF4EEE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4829E-6383-C6FB-112F-C399372720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B208E2-02B9-81B3-74B3-95657A9A9331}"/>
              </a:ext>
            </a:extLst>
          </p:cNvPr>
          <p:cNvSpPr>
            <a:spLocks noGrp="1"/>
          </p:cNvSpPr>
          <p:nvPr>
            <p:ph type="sldNum" sz="quarter" idx="5"/>
          </p:nvPr>
        </p:nvSpPr>
        <p:spPr/>
        <p:txBody>
          <a:bodyPr/>
          <a:lstStyle/>
          <a:p>
            <a:fld id="{8CAF9C84-074E-E141-A3FD-46DE87E4CC01}" type="slidenum">
              <a:rPr lang="en-US" smtClean="0"/>
              <a:t>64</a:t>
            </a:fld>
            <a:endParaRPr lang="en-US"/>
          </a:p>
        </p:txBody>
      </p:sp>
    </p:spTree>
    <p:extLst>
      <p:ext uri="{BB962C8B-B14F-4D97-AF65-F5344CB8AC3E}">
        <p14:creationId xmlns:p14="http://schemas.microsoft.com/office/powerpoint/2010/main" val="3733560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66</a:t>
            </a:fld>
            <a:endParaRPr lang="en-US"/>
          </a:p>
        </p:txBody>
      </p:sp>
    </p:spTree>
    <p:extLst>
      <p:ext uri="{BB962C8B-B14F-4D97-AF65-F5344CB8AC3E}">
        <p14:creationId xmlns:p14="http://schemas.microsoft.com/office/powerpoint/2010/main" val="4006027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7486-4B19-AF8F-B422-4F9B32CA1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284C0-27A2-0EB8-DD7B-CCE2CA9307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27B291-28C8-1A52-A7A4-ED65258988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EA2B51-26D9-83F9-3E30-B3BC11A217EA}"/>
              </a:ext>
            </a:extLst>
          </p:cNvPr>
          <p:cNvSpPr>
            <a:spLocks noGrp="1"/>
          </p:cNvSpPr>
          <p:nvPr>
            <p:ph type="sldNum" sz="quarter" idx="5"/>
          </p:nvPr>
        </p:nvSpPr>
        <p:spPr/>
        <p:txBody>
          <a:bodyPr/>
          <a:lstStyle/>
          <a:p>
            <a:fld id="{8CAF9C84-074E-E141-A3FD-46DE87E4CC01}" type="slidenum">
              <a:rPr lang="en-US" smtClean="0"/>
              <a:t>67</a:t>
            </a:fld>
            <a:endParaRPr lang="en-US"/>
          </a:p>
        </p:txBody>
      </p:sp>
    </p:spTree>
    <p:extLst>
      <p:ext uri="{BB962C8B-B14F-4D97-AF65-F5344CB8AC3E}">
        <p14:creationId xmlns:p14="http://schemas.microsoft.com/office/powerpoint/2010/main" val="1850982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FC24-46C3-CC08-ABB2-DB09EB0B3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D57A0-1F15-64F0-971A-8C3A8C337A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FC769E-3751-A018-1E03-59FA4CC317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037FC4-B870-DAE8-2CA9-175E47A0280E}"/>
              </a:ext>
            </a:extLst>
          </p:cNvPr>
          <p:cNvSpPr>
            <a:spLocks noGrp="1"/>
          </p:cNvSpPr>
          <p:nvPr>
            <p:ph type="sldNum" sz="quarter" idx="5"/>
          </p:nvPr>
        </p:nvSpPr>
        <p:spPr/>
        <p:txBody>
          <a:bodyPr/>
          <a:lstStyle/>
          <a:p>
            <a:fld id="{8CAF9C84-074E-E141-A3FD-46DE87E4CC01}" type="slidenum">
              <a:rPr lang="en-US" smtClean="0"/>
              <a:t>68</a:t>
            </a:fld>
            <a:endParaRPr lang="en-US"/>
          </a:p>
        </p:txBody>
      </p:sp>
    </p:spTree>
    <p:extLst>
      <p:ext uri="{BB962C8B-B14F-4D97-AF65-F5344CB8AC3E}">
        <p14:creationId xmlns:p14="http://schemas.microsoft.com/office/powerpoint/2010/main" val="39562974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arenR"/>
            </a:pPr>
            <a:r>
              <a:rPr lang="en-US" dirty="0"/>
              <a:t>Synthetic Minority Oversampling Technique (SMOTE)</a:t>
            </a:r>
          </a:p>
          <a:p>
            <a:pPr marL="228600" indent="-228600">
              <a:buAutoNum type="arabicParenR"/>
            </a:pPr>
            <a:r>
              <a:rPr lang="en-US" dirty="0"/>
              <a:t>Create synthetic samples</a:t>
            </a:r>
          </a:p>
          <a:p>
            <a:pPr marL="228600" indent="-228600">
              <a:buAutoNum type="arabicParenR"/>
            </a:pPr>
            <a:r>
              <a:rPr lang="en-US" dirty="0"/>
              <a:t>SMOTE is a popular machine learning method used to resolve data imbalance. It artificially generates new, synthetic examples of the minority class by interpolating between existing minority data points, rather than simply duplicating them</a:t>
            </a:r>
          </a:p>
          <a:p>
            <a:pPr marL="228600" indent="-228600">
              <a:buAutoNum type="arabicParenR"/>
            </a:pPr>
            <a:r>
              <a:rPr lang="en-US" b="0" dirty="0"/>
              <a:t>This avoids the classifier to be biased toward the majority class</a:t>
            </a:r>
            <a:endParaRPr lang="en-US" b="1" dirty="0"/>
          </a:p>
          <a:p>
            <a:pPr marL="228600" indent="-228600">
              <a:buAutoNum type="arabicParenR"/>
            </a:pPr>
            <a:r>
              <a:rPr lang="en-US" b="1" dirty="0"/>
              <a:t>Minority class prediction suffers from poor recall</a:t>
            </a:r>
          </a:p>
          <a:p>
            <a:pPr marL="228600" indent="-228600">
              <a:buAutoNum type="arabicParenR"/>
            </a:pPr>
            <a:r>
              <a:rPr lang="en-US" b="1" dirty="0"/>
              <a:t>https://www.youtube.com/watch?v=qgnrtl1TzMA</a:t>
            </a:r>
          </a:p>
          <a:p>
            <a:pPr marL="228600" indent="-228600">
              <a:buAutoNum type="arabicParenR"/>
            </a:pPr>
            <a:endParaRPr lang="en-US" b="1" dirty="0"/>
          </a:p>
          <a:p>
            <a:pPr marL="228600" indent="-228600">
              <a:buAutoNum type="arabicParenR"/>
            </a:pPr>
            <a:endParaRPr lang="en-US" b="1" dirty="0"/>
          </a:p>
          <a:p>
            <a:pPr marL="228600" indent="-228600">
              <a:buAutoNum type="arabicParenR"/>
            </a:pPr>
            <a:r>
              <a:rPr lang="en-US" b="1" dirty="0"/>
              <a:t>https://pub.towardsai.net/handling-imbalanced-datasets-in-machine-learning-smote-oversampling-undersampling-explained-6a86116c1f41</a:t>
            </a:r>
          </a:p>
        </p:txBody>
      </p:sp>
      <p:sp>
        <p:nvSpPr>
          <p:cNvPr id="4" name="Slide Number Placeholder 3"/>
          <p:cNvSpPr>
            <a:spLocks noGrp="1"/>
          </p:cNvSpPr>
          <p:nvPr>
            <p:ph type="sldNum" sz="quarter" idx="5"/>
          </p:nvPr>
        </p:nvSpPr>
        <p:spPr/>
        <p:txBody>
          <a:bodyPr/>
          <a:lstStyle/>
          <a:p>
            <a:fld id="{8CAF9C84-074E-E141-A3FD-46DE87E4CC01}" type="slidenum">
              <a:rPr lang="en-US" smtClean="0"/>
              <a:t>69</a:t>
            </a:fld>
            <a:endParaRPr lang="en-US"/>
          </a:p>
        </p:txBody>
      </p:sp>
    </p:spTree>
    <p:extLst>
      <p:ext uri="{BB962C8B-B14F-4D97-AF65-F5344CB8AC3E}">
        <p14:creationId xmlns:p14="http://schemas.microsoft.com/office/powerpoint/2010/main" val="3107124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arenR"/>
            </a:pPr>
            <a:endParaRPr lang="en-US" b="1" dirty="0"/>
          </a:p>
        </p:txBody>
      </p:sp>
      <p:sp>
        <p:nvSpPr>
          <p:cNvPr id="4" name="Slide Number Placeholder 3"/>
          <p:cNvSpPr>
            <a:spLocks noGrp="1"/>
          </p:cNvSpPr>
          <p:nvPr>
            <p:ph type="sldNum" sz="quarter" idx="5"/>
          </p:nvPr>
        </p:nvSpPr>
        <p:spPr/>
        <p:txBody>
          <a:bodyPr/>
          <a:lstStyle/>
          <a:p>
            <a:fld id="{8CAF9C84-074E-E141-A3FD-46DE87E4CC01}" type="slidenum">
              <a:rPr lang="en-US" smtClean="0"/>
              <a:t>70</a:t>
            </a:fld>
            <a:endParaRPr lang="en-US"/>
          </a:p>
        </p:txBody>
      </p:sp>
    </p:spTree>
    <p:extLst>
      <p:ext uri="{BB962C8B-B14F-4D97-AF65-F5344CB8AC3E}">
        <p14:creationId xmlns:p14="http://schemas.microsoft.com/office/powerpoint/2010/main" val="2434479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E2FAB-208E-E8EE-FEAB-82299FA60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20EB9-1FF1-FC9F-9B52-0B62BC0764D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569F76A-414F-C1B0-BED0-F5E3E2A23F4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Combination of high floating-point performance and programmability made GPUs with programmable shaders an attractive platform for scientific computing, the field of general-purpose GPU (GPGPU) programming emerged. </a:t>
            </a:r>
            <a:br>
              <a:rPr lang="en-US" dirty="0"/>
            </a:br>
            <a:endParaRPr lang="en-US" dirty="0"/>
          </a:p>
        </p:txBody>
      </p:sp>
      <p:sp>
        <p:nvSpPr>
          <p:cNvPr id="4" name="Slide Number Placeholder 3">
            <a:extLst>
              <a:ext uri="{FF2B5EF4-FFF2-40B4-BE49-F238E27FC236}">
                <a16:creationId xmlns:a16="http://schemas.microsoft.com/office/drawing/2014/main" id="{C65340BD-8E7A-64CD-33B8-5400548DF1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2599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D4901-95F9-5F8E-96D2-8B1974255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11DA3-8F12-C910-9AE7-FE5A34014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082C-B31A-6B90-BECF-AB244A9F05B9}"/>
              </a:ext>
            </a:extLst>
          </p:cNvPr>
          <p:cNvSpPr>
            <a:spLocks noGrp="1"/>
          </p:cNvSpPr>
          <p:nvPr>
            <p:ph type="body" idx="1"/>
          </p:nvPr>
        </p:nvSpPr>
        <p:spPr/>
        <p:txBody>
          <a:bodyPr/>
          <a:lstStyle/>
          <a:p>
            <a:pPr marL="171450" indent="-171450">
              <a:buFont typeface="Arial" panose="020B0604020202020204" pitchFamily="34" charset="0"/>
              <a:buChar char="•"/>
            </a:pPr>
            <a:r>
              <a:rPr lang="en-US" dirty="0"/>
              <a:t>The diagonal numbers are correct predictions. </a:t>
            </a:r>
          </a:p>
          <a:p>
            <a:pPr marL="171450" indent="-171450">
              <a:buFont typeface="Arial" panose="020B0604020202020204" pitchFamily="34" charset="0"/>
              <a:buChar char="•"/>
            </a:pPr>
            <a:r>
              <a:rPr lang="en-US" dirty="0"/>
              <a:t>Darker green means higher accuracy.</a:t>
            </a:r>
          </a:p>
          <a:p>
            <a:pPr marL="171450" indent="-171450">
              <a:buFont typeface="Arial" panose="020B0604020202020204" pitchFamily="34" charset="0"/>
              <a:buChar char="•"/>
            </a:pPr>
            <a:r>
              <a:rPr lang="en-US" dirty="0"/>
              <a:t>WhatsApp 98%, Signal 93% are the highest. Their dots in PCA are well separated from others.</a:t>
            </a:r>
          </a:p>
          <a:p>
            <a:pPr marL="171450" indent="-171450">
              <a:buFont typeface="Arial" panose="020B0604020202020204" pitchFamily="34" charset="0"/>
              <a:buChar char="•"/>
            </a:pPr>
            <a:r>
              <a:rPr lang="en-US" dirty="0"/>
              <a:t>Telegram 86%, Messenger 81% are the lowest. </a:t>
            </a:r>
          </a:p>
          <a:p>
            <a:pPr marL="171450" indent="-171450">
              <a:buFont typeface="Arial" panose="020B0604020202020204" pitchFamily="34" charset="0"/>
              <a:buChar char="•"/>
            </a:pPr>
            <a:r>
              <a:rPr lang="en-US" dirty="0"/>
              <a:t>Look at Telegram's row. 11% of Telegram flows were misclassified as Teams. 8% of Messenger flows were misclassified as Discord.</a:t>
            </a:r>
          </a:p>
          <a:p>
            <a:pPr marL="171450" indent="-171450">
              <a:buFont typeface="Arial" panose="020B0604020202020204" pitchFamily="34" charset="0"/>
              <a:buChar char="•"/>
            </a:pPr>
            <a:r>
              <a:rPr lang="en-US" dirty="0"/>
              <a:t>This tells us these apps behave similarly on the network. The model struggles to tell them apart.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K-</a:t>
            </a:r>
            <a:r>
              <a:rPr lang="en-US" dirty="0" err="1"/>
              <a:t>foild</a:t>
            </a:r>
            <a:endParaRPr lang="en-US" dirty="0"/>
          </a:p>
          <a:p>
            <a:pPr marL="0" indent="0">
              <a:buFont typeface="Arial" panose="020B0604020202020204" pitchFamily="34" charset="0"/>
              <a:buNone/>
            </a:pPr>
            <a:r>
              <a:rPr lang="en-US" sz="1200" b="1" u="none" strike="noStrike" kern="1200" dirty="0">
                <a:solidFill>
                  <a:schemeClr val="tx1"/>
                </a:solidFill>
                <a:effectLst/>
                <a:latin typeface="+mn-lt"/>
                <a:ea typeface="+mn-ea"/>
                <a:cs typeface="+mn-cs"/>
              </a:rPr>
              <a:t>K-Fold Cross-Validation</a:t>
            </a:r>
            <a:r>
              <a:rPr lang="en-US" dirty="0"/>
              <a:t> is a resampling technique used to evaluate machine learning models and estimate their ability to generalize to unseen data. It prevents overfitting and ensures that model performance isn't just a result of a lucky train-test split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sz="1200" b="0" u="none" strike="noStrike" kern="1200" dirty="0">
                <a:solidFill>
                  <a:schemeClr val="tx1"/>
                </a:solidFill>
                <a:effectLst/>
                <a:latin typeface="+mn-lt"/>
                <a:ea typeface="+mn-ea"/>
                <a:cs typeface="+mn-cs"/>
              </a:rPr>
              <a:t>The standard K-Fold process follows these exact steps:</a:t>
            </a:r>
          </a:p>
          <a:p>
            <a:r>
              <a:rPr lang="en-US" sz="1200" b="1" u="none" strike="noStrike" kern="1200" dirty="0">
                <a:solidFill>
                  <a:schemeClr val="tx1"/>
                </a:solidFill>
                <a:effectLst/>
                <a:latin typeface="+mn-lt"/>
                <a:ea typeface="+mn-ea"/>
                <a:cs typeface="+mn-cs"/>
              </a:rPr>
              <a:t>Shuffle and Divide:</a:t>
            </a:r>
            <a:r>
              <a:rPr lang="en-US" sz="1200" b="0" u="none" strike="noStrike" kern="1200" dirty="0">
                <a:solidFill>
                  <a:schemeClr val="tx1"/>
                </a:solidFill>
                <a:effectLst/>
                <a:latin typeface="+mn-lt"/>
                <a:ea typeface="+mn-ea"/>
                <a:cs typeface="+mn-cs"/>
              </a:rPr>
              <a:t> Randomly shuffle your entire dataset and divide it into \(k\) equal-sized subsets (called "folds").</a:t>
            </a:r>
          </a:p>
          <a:p>
            <a:r>
              <a:rPr lang="en-US" sz="1200" b="1" u="none" strike="noStrike" kern="1200" dirty="0">
                <a:solidFill>
                  <a:schemeClr val="tx1"/>
                </a:solidFill>
                <a:effectLst/>
                <a:latin typeface="+mn-lt"/>
                <a:ea typeface="+mn-ea"/>
                <a:cs typeface="+mn-cs"/>
              </a:rPr>
              <a:t>Train and Validate:</a:t>
            </a:r>
            <a:r>
              <a:rPr lang="en-US" sz="1200" b="0" u="none" strike="noStrike" kern="1200" dirty="0">
                <a:solidFill>
                  <a:schemeClr val="tx1"/>
                </a:solidFill>
                <a:effectLst/>
                <a:latin typeface="+mn-lt"/>
                <a:ea typeface="+mn-ea"/>
                <a:cs typeface="+mn-cs"/>
              </a:rPr>
              <a:t> Set aside \(1\) fold to use as the validation set. Train your model on the remaining \(k - 1\) folds.</a:t>
            </a:r>
          </a:p>
          <a:p>
            <a:r>
              <a:rPr lang="en-US" sz="1200" b="1" u="none" strike="noStrike" kern="1200" dirty="0">
                <a:solidFill>
                  <a:schemeClr val="tx1"/>
                </a:solidFill>
                <a:effectLst/>
                <a:latin typeface="+mn-lt"/>
                <a:ea typeface="+mn-ea"/>
                <a:cs typeface="+mn-cs"/>
              </a:rPr>
              <a:t>Evaluate:</a:t>
            </a:r>
            <a:r>
              <a:rPr lang="en-US" sz="1200" b="0" u="none" strike="noStrike" kern="1200" dirty="0">
                <a:solidFill>
                  <a:schemeClr val="tx1"/>
                </a:solidFill>
                <a:effectLst/>
                <a:latin typeface="+mn-lt"/>
                <a:ea typeface="+mn-ea"/>
                <a:cs typeface="+mn-cs"/>
              </a:rPr>
              <a:t> Test the trained model on the unseen validation fold and record the performance metric (e.g., accuracy, mean squared error).</a:t>
            </a:r>
          </a:p>
          <a:p>
            <a:r>
              <a:rPr lang="en-US" sz="1200" b="1" u="none" strike="noStrike" kern="1200" dirty="0">
                <a:solidFill>
                  <a:schemeClr val="tx1"/>
                </a:solidFill>
                <a:effectLst/>
                <a:latin typeface="+mn-lt"/>
                <a:ea typeface="+mn-ea"/>
                <a:cs typeface="+mn-cs"/>
              </a:rPr>
              <a:t>Repeat:</a:t>
            </a:r>
            <a:r>
              <a:rPr lang="en-US" sz="1200" b="0" u="none" strike="noStrike" kern="1200" dirty="0">
                <a:solidFill>
                  <a:schemeClr val="tx1"/>
                </a:solidFill>
                <a:effectLst/>
                <a:latin typeface="+mn-lt"/>
                <a:ea typeface="+mn-ea"/>
                <a:cs typeface="+mn-cs"/>
              </a:rPr>
              <a:t> Repeat the process \(k\) times, so that every fold acts as the validation set exactly </a:t>
            </a:r>
            <a:r>
              <a:rPr lang="en-US" sz="1200" b="0" u="none" strike="noStrike" kern="1200" dirty="0" err="1">
                <a:solidFill>
                  <a:schemeClr val="tx1"/>
                </a:solidFill>
                <a:effectLst/>
                <a:latin typeface="+mn-lt"/>
                <a:ea typeface="+mn-ea"/>
                <a:cs typeface="+mn-cs"/>
              </a:rPr>
              <a:t>once.</a:t>
            </a:r>
            <a:r>
              <a:rPr lang="en-US" sz="1200" b="1" u="none" strike="noStrike" kern="1200" dirty="0" err="1">
                <a:solidFill>
                  <a:schemeClr val="tx1"/>
                </a:solidFill>
                <a:effectLst/>
                <a:latin typeface="+mn-lt"/>
                <a:ea typeface="+mn-ea"/>
                <a:cs typeface="+mn-cs"/>
              </a:rPr>
              <a:t>Average</a:t>
            </a:r>
            <a:r>
              <a:rPr lang="en-US" sz="1200" b="1" u="none" strike="noStrike" kern="1200" dirty="0">
                <a:solidFill>
                  <a:schemeClr val="tx1"/>
                </a:solidFill>
                <a:effectLst/>
                <a:latin typeface="+mn-lt"/>
                <a:ea typeface="+mn-ea"/>
                <a:cs typeface="+mn-cs"/>
              </a:rPr>
              <a:t>:</a:t>
            </a:r>
            <a:r>
              <a:rPr lang="en-US" sz="1200" b="0" u="none" strike="noStrike" kern="1200" dirty="0">
                <a:solidFill>
                  <a:schemeClr val="tx1"/>
                </a:solidFill>
                <a:effectLst/>
                <a:latin typeface="+mn-lt"/>
                <a:ea typeface="+mn-ea"/>
                <a:cs typeface="+mn-cs"/>
              </a:rPr>
              <a:t> Calculate the average of the \(k\) recorded evaluation scores to get a robust estimate of the model's overall performance. [</a:t>
            </a:r>
            <a:r>
              <a:rPr lang="en-US" sz="1200" b="0" u="none" strike="noStrike" kern="1200" dirty="0">
                <a:solidFill>
                  <a:schemeClr val="tx1"/>
                </a:solidFill>
                <a:effectLst/>
                <a:latin typeface="+mn-lt"/>
                <a:ea typeface="+mn-ea"/>
                <a:cs typeface="+mn-cs"/>
                <a:hlinkClick r:id="rId3"/>
              </a:rPr>
              <a:t>1</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4"/>
              </a:rPr>
              <a:t>2</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5"/>
              </a:rPr>
              <a:t>3</a:t>
            </a:r>
            <a:r>
              <a:rPr lang="en-US" sz="1200" b="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D0CCBC4-1A6A-ED03-15C0-2C577819E135}"/>
              </a:ext>
            </a:extLst>
          </p:cNvPr>
          <p:cNvSpPr>
            <a:spLocks noGrp="1"/>
          </p:cNvSpPr>
          <p:nvPr>
            <p:ph type="sldNum" sz="quarter" idx="5"/>
          </p:nvPr>
        </p:nvSpPr>
        <p:spPr/>
        <p:txBody>
          <a:bodyPr/>
          <a:lstStyle/>
          <a:p>
            <a:fld id="{8CAF9C84-074E-E141-A3FD-46DE87E4CC01}" type="slidenum">
              <a:rPr lang="en-US" smtClean="0"/>
              <a:t>72</a:t>
            </a:fld>
            <a:endParaRPr lang="en-US"/>
          </a:p>
        </p:txBody>
      </p:sp>
    </p:spTree>
    <p:extLst>
      <p:ext uri="{BB962C8B-B14F-4D97-AF65-F5344CB8AC3E}">
        <p14:creationId xmlns:p14="http://schemas.microsoft.com/office/powerpoint/2010/main" val="12673750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433EC-8D23-DFCE-14C1-67678A732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8ED02-627A-3460-920C-492CA1908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67940-C13D-6FD9-6183-0D3D75C913C8}"/>
              </a:ext>
            </a:extLst>
          </p:cNvPr>
          <p:cNvSpPr>
            <a:spLocks noGrp="1"/>
          </p:cNvSpPr>
          <p:nvPr>
            <p:ph type="body" idx="1"/>
          </p:nvPr>
        </p:nvSpPr>
        <p:spPr/>
        <p:txBody>
          <a:bodyPr/>
          <a:lstStyle/>
          <a:p>
            <a:pPr marL="171450" indent="-171450">
              <a:buFont typeface="Arial" panose="020B0604020202020204" pitchFamily="34" charset="0"/>
              <a:buChar char="•"/>
            </a:pPr>
            <a:r>
              <a:rPr lang="en-US" dirty="0"/>
              <a:t>The diagonal numbers are correct predictions. </a:t>
            </a:r>
          </a:p>
          <a:p>
            <a:pPr marL="171450" indent="-171450">
              <a:buFont typeface="Arial" panose="020B0604020202020204" pitchFamily="34" charset="0"/>
              <a:buChar char="•"/>
            </a:pPr>
            <a:r>
              <a:rPr lang="en-US" dirty="0"/>
              <a:t>Darker green means higher accuracy.</a:t>
            </a:r>
          </a:p>
          <a:p>
            <a:pPr marL="171450" indent="-171450">
              <a:buFont typeface="Arial" panose="020B0604020202020204" pitchFamily="34" charset="0"/>
              <a:buChar char="•"/>
            </a:pPr>
            <a:r>
              <a:rPr lang="en-US" dirty="0"/>
              <a:t>WhatsApp 98%, Signal 93% are the highest. Their dots in PCA are well separated from others.</a:t>
            </a:r>
          </a:p>
          <a:p>
            <a:pPr marL="171450" indent="-171450">
              <a:buFont typeface="Arial" panose="020B0604020202020204" pitchFamily="34" charset="0"/>
              <a:buChar char="•"/>
            </a:pPr>
            <a:r>
              <a:rPr lang="en-US" dirty="0"/>
              <a:t>Telegram 86%, Messenger 81% are the lowest. </a:t>
            </a:r>
          </a:p>
          <a:p>
            <a:pPr marL="171450" indent="-171450">
              <a:buFont typeface="Arial" panose="020B0604020202020204" pitchFamily="34" charset="0"/>
              <a:buChar char="•"/>
            </a:pPr>
            <a:r>
              <a:rPr lang="en-US" dirty="0"/>
              <a:t>Look at Telegram's row. 11% of Telegram flows were misclassified as Teams. 8% of Messenger flows were misclassified as Discord.</a:t>
            </a:r>
          </a:p>
          <a:p>
            <a:pPr marL="171450" indent="-171450">
              <a:buFont typeface="Arial" panose="020B0604020202020204" pitchFamily="34" charset="0"/>
              <a:buChar char="•"/>
            </a:pPr>
            <a:r>
              <a:rPr lang="en-US" dirty="0"/>
              <a:t>This tells us these apps behave similarly on the network. The model struggles to tell them apart.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K-</a:t>
            </a:r>
            <a:r>
              <a:rPr lang="en-US" dirty="0" err="1"/>
              <a:t>foild</a:t>
            </a:r>
            <a:endParaRPr lang="en-US" dirty="0"/>
          </a:p>
          <a:p>
            <a:pPr marL="0" indent="0">
              <a:buFont typeface="Arial" panose="020B0604020202020204" pitchFamily="34" charset="0"/>
              <a:buNone/>
            </a:pPr>
            <a:r>
              <a:rPr lang="en-US" sz="1200" b="1" u="none" strike="noStrike" kern="1200" dirty="0">
                <a:solidFill>
                  <a:schemeClr val="tx1"/>
                </a:solidFill>
                <a:effectLst/>
                <a:latin typeface="+mn-lt"/>
                <a:ea typeface="+mn-ea"/>
                <a:cs typeface="+mn-cs"/>
              </a:rPr>
              <a:t>K-Fold Cross-Validation</a:t>
            </a:r>
            <a:r>
              <a:rPr lang="en-US" dirty="0"/>
              <a:t> is a resampling technique used to evaluate machine learning models and estimate their ability to generalize to unseen data. It prevents overfitting and ensures that model performance isn't just a result of a lucky train-test split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sz="1200" b="0" u="none" strike="noStrike" kern="1200" dirty="0">
                <a:solidFill>
                  <a:schemeClr val="tx1"/>
                </a:solidFill>
                <a:effectLst/>
                <a:latin typeface="+mn-lt"/>
                <a:ea typeface="+mn-ea"/>
                <a:cs typeface="+mn-cs"/>
              </a:rPr>
              <a:t>The standard K-Fold process follows these exact steps:</a:t>
            </a:r>
          </a:p>
          <a:p>
            <a:r>
              <a:rPr lang="en-US" sz="1200" b="1" u="none" strike="noStrike" kern="1200" dirty="0">
                <a:solidFill>
                  <a:schemeClr val="tx1"/>
                </a:solidFill>
                <a:effectLst/>
                <a:latin typeface="+mn-lt"/>
                <a:ea typeface="+mn-ea"/>
                <a:cs typeface="+mn-cs"/>
              </a:rPr>
              <a:t>Shuffle and Divide:</a:t>
            </a:r>
            <a:r>
              <a:rPr lang="en-US" sz="1200" b="0" u="none" strike="noStrike" kern="1200" dirty="0">
                <a:solidFill>
                  <a:schemeClr val="tx1"/>
                </a:solidFill>
                <a:effectLst/>
                <a:latin typeface="+mn-lt"/>
                <a:ea typeface="+mn-ea"/>
                <a:cs typeface="+mn-cs"/>
              </a:rPr>
              <a:t> Randomly shuffle your entire dataset and divide it into \(k\) equal-sized subsets (called "folds").</a:t>
            </a:r>
          </a:p>
          <a:p>
            <a:r>
              <a:rPr lang="en-US" sz="1200" b="1" u="none" strike="noStrike" kern="1200" dirty="0">
                <a:solidFill>
                  <a:schemeClr val="tx1"/>
                </a:solidFill>
                <a:effectLst/>
                <a:latin typeface="+mn-lt"/>
                <a:ea typeface="+mn-ea"/>
                <a:cs typeface="+mn-cs"/>
              </a:rPr>
              <a:t>Train and Validate:</a:t>
            </a:r>
            <a:r>
              <a:rPr lang="en-US" sz="1200" b="0" u="none" strike="noStrike" kern="1200" dirty="0">
                <a:solidFill>
                  <a:schemeClr val="tx1"/>
                </a:solidFill>
                <a:effectLst/>
                <a:latin typeface="+mn-lt"/>
                <a:ea typeface="+mn-ea"/>
                <a:cs typeface="+mn-cs"/>
              </a:rPr>
              <a:t> Set aside \(1\) fold to use as the validation set. Train your model on the remaining \(k - 1\) folds.</a:t>
            </a:r>
          </a:p>
          <a:p>
            <a:r>
              <a:rPr lang="en-US" sz="1200" b="1" u="none" strike="noStrike" kern="1200" dirty="0">
                <a:solidFill>
                  <a:schemeClr val="tx1"/>
                </a:solidFill>
                <a:effectLst/>
                <a:latin typeface="+mn-lt"/>
                <a:ea typeface="+mn-ea"/>
                <a:cs typeface="+mn-cs"/>
              </a:rPr>
              <a:t>Evaluate:</a:t>
            </a:r>
            <a:r>
              <a:rPr lang="en-US" sz="1200" b="0" u="none" strike="noStrike" kern="1200" dirty="0">
                <a:solidFill>
                  <a:schemeClr val="tx1"/>
                </a:solidFill>
                <a:effectLst/>
                <a:latin typeface="+mn-lt"/>
                <a:ea typeface="+mn-ea"/>
                <a:cs typeface="+mn-cs"/>
              </a:rPr>
              <a:t> Test the trained model on the unseen validation fold and record the performance metric (e.g., accuracy, mean squared error).</a:t>
            </a:r>
          </a:p>
          <a:p>
            <a:r>
              <a:rPr lang="en-US" sz="1200" b="1" u="none" strike="noStrike" kern="1200" dirty="0">
                <a:solidFill>
                  <a:schemeClr val="tx1"/>
                </a:solidFill>
                <a:effectLst/>
                <a:latin typeface="+mn-lt"/>
                <a:ea typeface="+mn-ea"/>
                <a:cs typeface="+mn-cs"/>
              </a:rPr>
              <a:t>Repeat:</a:t>
            </a:r>
            <a:r>
              <a:rPr lang="en-US" sz="1200" b="0" u="none" strike="noStrike" kern="1200" dirty="0">
                <a:solidFill>
                  <a:schemeClr val="tx1"/>
                </a:solidFill>
                <a:effectLst/>
                <a:latin typeface="+mn-lt"/>
                <a:ea typeface="+mn-ea"/>
                <a:cs typeface="+mn-cs"/>
              </a:rPr>
              <a:t> Repeat the process \(k\) times, so that every fold acts as the validation set exactly </a:t>
            </a:r>
            <a:r>
              <a:rPr lang="en-US" sz="1200" b="0" u="none" strike="noStrike" kern="1200" dirty="0" err="1">
                <a:solidFill>
                  <a:schemeClr val="tx1"/>
                </a:solidFill>
                <a:effectLst/>
                <a:latin typeface="+mn-lt"/>
                <a:ea typeface="+mn-ea"/>
                <a:cs typeface="+mn-cs"/>
              </a:rPr>
              <a:t>once.</a:t>
            </a:r>
            <a:r>
              <a:rPr lang="en-US" sz="1200" b="1" u="none" strike="noStrike" kern="1200" dirty="0" err="1">
                <a:solidFill>
                  <a:schemeClr val="tx1"/>
                </a:solidFill>
                <a:effectLst/>
                <a:latin typeface="+mn-lt"/>
                <a:ea typeface="+mn-ea"/>
                <a:cs typeface="+mn-cs"/>
              </a:rPr>
              <a:t>Average</a:t>
            </a:r>
            <a:r>
              <a:rPr lang="en-US" sz="1200" b="1" u="none" strike="noStrike" kern="1200" dirty="0">
                <a:solidFill>
                  <a:schemeClr val="tx1"/>
                </a:solidFill>
                <a:effectLst/>
                <a:latin typeface="+mn-lt"/>
                <a:ea typeface="+mn-ea"/>
                <a:cs typeface="+mn-cs"/>
              </a:rPr>
              <a:t>:</a:t>
            </a:r>
            <a:r>
              <a:rPr lang="en-US" sz="1200" b="0" u="none" strike="noStrike" kern="1200" dirty="0">
                <a:solidFill>
                  <a:schemeClr val="tx1"/>
                </a:solidFill>
                <a:effectLst/>
                <a:latin typeface="+mn-lt"/>
                <a:ea typeface="+mn-ea"/>
                <a:cs typeface="+mn-cs"/>
              </a:rPr>
              <a:t> Calculate the average of the \(k\) recorded evaluation scores to get a robust estimate of the model's overall performance. [</a:t>
            </a:r>
            <a:r>
              <a:rPr lang="en-US" sz="1200" b="0" u="none" strike="noStrike" kern="1200" dirty="0">
                <a:solidFill>
                  <a:schemeClr val="tx1"/>
                </a:solidFill>
                <a:effectLst/>
                <a:latin typeface="+mn-lt"/>
                <a:ea typeface="+mn-ea"/>
                <a:cs typeface="+mn-cs"/>
                <a:hlinkClick r:id="rId3"/>
              </a:rPr>
              <a:t>1</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4"/>
              </a:rPr>
              <a:t>2</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5"/>
              </a:rPr>
              <a:t>3</a:t>
            </a:r>
            <a:r>
              <a:rPr lang="en-US" sz="1200" b="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DAC9175-D906-0D0B-E718-9400C98604A2}"/>
              </a:ext>
            </a:extLst>
          </p:cNvPr>
          <p:cNvSpPr>
            <a:spLocks noGrp="1"/>
          </p:cNvSpPr>
          <p:nvPr>
            <p:ph type="sldNum" sz="quarter" idx="5"/>
          </p:nvPr>
        </p:nvSpPr>
        <p:spPr/>
        <p:txBody>
          <a:bodyPr/>
          <a:lstStyle/>
          <a:p>
            <a:fld id="{8CAF9C84-074E-E141-A3FD-46DE87E4CC01}" type="slidenum">
              <a:rPr lang="en-US" smtClean="0"/>
              <a:t>73</a:t>
            </a:fld>
            <a:endParaRPr lang="en-US"/>
          </a:p>
        </p:txBody>
      </p:sp>
    </p:spTree>
    <p:extLst>
      <p:ext uri="{BB962C8B-B14F-4D97-AF65-F5344CB8AC3E}">
        <p14:creationId xmlns:p14="http://schemas.microsoft.com/office/powerpoint/2010/main" val="1109431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74</a:t>
            </a:fld>
            <a:endParaRPr lang="en-US"/>
          </a:p>
        </p:txBody>
      </p:sp>
    </p:spTree>
    <p:extLst>
      <p:ext uri="{BB962C8B-B14F-4D97-AF65-F5344CB8AC3E}">
        <p14:creationId xmlns:p14="http://schemas.microsoft.com/office/powerpoint/2010/main" val="25732498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latency includes feature extraction + classification inference</a:t>
            </a:r>
          </a:p>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75</a:t>
            </a:fld>
            <a:endParaRPr lang="en-US"/>
          </a:p>
        </p:txBody>
      </p:sp>
    </p:spTree>
    <p:extLst>
      <p:ext uri="{BB962C8B-B14F-4D97-AF65-F5344CB8AC3E}">
        <p14:creationId xmlns:p14="http://schemas.microsoft.com/office/powerpoint/2010/main" val="2252742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76</a:t>
            </a:fld>
            <a:endParaRPr lang="en-US"/>
          </a:p>
        </p:txBody>
      </p:sp>
    </p:spTree>
    <p:extLst>
      <p:ext uri="{BB962C8B-B14F-4D97-AF65-F5344CB8AC3E}">
        <p14:creationId xmlns:p14="http://schemas.microsoft.com/office/powerpoint/2010/main" val="799042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58F79-A63A-4197-FE98-B1BE1166D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419F8-F0F9-C9E6-8439-56B3F21E540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645B79-A028-FE1C-FAF1-654B8C218EB2}"/>
              </a:ext>
            </a:extLst>
          </p:cNvPr>
          <p:cNvSpPr>
            <a:spLocks noGrp="1"/>
          </p:cNvSpPr>
          <p:nvPr>
            <p:ph type="body" idx="1"/>
          </p:nvPr>
        </p:nvSpPr>
        <p:spPr/>
        <p:txBody>
          <a:bodyPr/>
          <a:lstStyle/>
          <a:p>
            <a:r>
              <a:rPr lang="en-US" dirty="0"/>
              <a:t>Figure shows characterization of Industrial ethernet (</a:t>
            </a:r>
            <a:r>
              <a:rPr lang="en-US" dirty="0" err="1"/>
              <a:t>profinet</a:t>
            </a:r>
            <a:r>
              <a:rPr lang="en-US" dirty="0"/>
              <a:t>) for a topology of 1 to 5 switches</a:t>
            </a:r>
          </a:p>
          <a:p>
            <a:endParaRPr lang="en-US" dirty="0"/>
          </a:p>
        </p:txBody>
      </p:sp>
      <p:sp>
        <p:nvSpPr>
          <p:cNvPr id="4" name="Slide Number Placeholder 3">
            <a:extLst>
              <a:ext uri="{FF2B5EF4-FFF2-40B4-BE49-F238E27FC236}">
                <a16:creationId xmlns:a16="http://schemas.microsoft.com/office/drawing/2014/main" id="{C88BEAFB-2FA7-139F-03FC-EA0EFE26FD2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777109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D6452-A889-1269-0B02-1422D5217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3CF37-529B-1E1B-8A56-D7136D1DA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0BC9F-0756-9A33-7A38-8A09CD54FD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7D62F-DC75-E543-6686-EBF7E7782B97}"/>
              </a:ext>
            </a:extLst>
          </p:cNvPr>
          <p:cNvSpPr>
            <a:spLocks noGrp="1"/>
          </p:cNvSpPr>
          <p:nvPr>
            <p:ph type="sldNum" sz="quarter" idx="5"/>
          </p:nvPr>
        </p:nvSpPr>
        <p:spPr/>
        <p:txBody>
          <a:bodyPr/>
          <a:lstStyle/>
          <a:p>
            <a:fld id="{8CAF9C84-074E-E141-A3FD-46DE87E4CC01}" type="slidenum">
              <a:rPr lang="en-US" smtClean="0"/>
              <a:t>79</a:t>
            </a:fld>
            <a:endParaRPr lang="en-US"/>
          </a:p>
        </p:txBody>
      </p:sp>
    </p:spTree>
    <p:extLst>
      <p:ext uri="{BB962C8B-B14F-4D97-AF65-F5344CB8AC3E}">
        <p14:creationId xmlns:p14="http://schemas.microsoft.com/office/powerpoint/2010/main" val="2852055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0AEF-EF9E-6AF8-02CB-97C9DC20F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3F45A-0DE6-97E6-CFA8-B787139E9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1AFC6-43BD-3533-F590-3AB7CF0A95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2DBB14-22BB-B4C0-7AF1-7726931D6B4B}"/>
              </a:ext>
            </a:extLst>
          </p:cNvPr>
          <p:cNvSpPr>
            <a:spLocks noGrp="1"/>
          </p:cNvSpPr>
          <p:nvPr>
            <p:ph type="sldNum" sz="quarter" idx="5"/>
          </p:nvPr>
        </p:nvSpPr>
        <p:spPr/>
        <p:txBody>
          <a:bodyPr/>
          <a:lstStyle/>
          <a:p>
            <a:fld id="{8CAF9C84-074E-E141-A3FD-46DE87E4CC01}" type="slidenum">
              <a:rPr lang="en-US" smtClean="0"/>
              <a:t>80</a:t>
            </a:fld>
            <a:endParaRPr lang="en-US"/>
          </a:p>
        </p:txBody>
      </p:sp>
    </p:spTree>
    <p:extLst>
      <p:ext uri="{BB962C8B-B14F-4D97-AF65-F5344CB8AC3E}">
        <p14:creationId xmlns:p14="http://schemas.microsoft.com/office/powerpoint/2010/main" val="12331389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96E4-D336-E70B-22FD-E6297C877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87896-F72B-6F6A-42B2-24B7BE1EE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386D3-9B52-E266-1917-C5869F3A6A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AF0AE7-5E55-E359-5A74-9E651CA15AFF}"/>
              </a:ext>
            </a:extLst>
          </p:cNvPr>
          <p:cNvSpPr>
            <a:spLocks noGrp="1"/>
          </p:cNvSpPr>
          <p:nvPr>
            <p:ph type="sldNum" sz="quarter" idx="5"/>
          </p:nvPr>
        </p:nvSpPr>
        <p:spPr/>
        <p:txBody>
          <a:bodyPr/>
          <a:lstStyle/>
          <a:p>
            <a:fld id="{8CAF9C84-074E-E141-A3FD-46DE87E4CC01}" type="slidenum">
              <a:rPr lang="en-US" smtClean="0"/>
              <a:t>81</a:t>
            </a:fld>
            <a:endParaRPr lang="en-US"/>
          </a:p>
        </p:txBody>
      </p:sp>
    </p:spTree>
    <p:extLst>
      <p:ext uri="{BB962C8B-B14F-4D97-AF65-F5344CB8AC3E}">
        <p14:creationId xmlns:p14="http://schemas.microsoft.com/office/powerpoint/2010/main" val="42082430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0AEF-EF9E-6AF8-02CB-97C9DC20F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3F45A-0DE6-97E6-CFA8-B787139E9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1AFC6-43BD-3533-F590-3AB7CF0A95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2DBB14-22BB-B4C0-7AF1-7726931D6B4B}"/>
              </a:ext>
            </a:extLst>
          </p:cNvPr>
          <p:cNvSpPr>
            <a:spLocks noGrp="1"/>
          </p:cNvSpPr>
          <p:nvPr>
            <p:ph type="sldNum" sz="quarter" idx="5"/>
          </p:nvPr>
        </p:nvSpPr>
        <p:spPr/>
        <p:txBody>
          <a:bodyPr/>
          <a:lstStyle/>
          <a:p>
            <a:fld id="{8CAF9C84-074E-E141-A3FD-46DE87E4CC01}" type="slidenum">
              <a:rPr lang="en-US" smtClean="0"/>
              <a:t>82</a:t>
            </a:fld>
            <a:endParaRPr lang="en-US"/>
          </a:p>
        </p:txBody>
      </p:sp>
    </p:spTree>
    <p:extLst>
      <p:ext uri="{BB962C8B-B14F-4D97-AF65-F5344CB8AC3E}">
        <p14:creationId xmlns:p14="http://schemas.microsoft.com/office/powerpoint/2010/main" val="107776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19B6-45CC-2229-4E43-2987379BD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0A54D-2A90-20A6-371C-BA6774899A5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7AA4B89-BF30-B4BC-61E0-A147C2302FB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Combination of high floating-point performance and programmability made GPUs with programmable shaders an attractive platform for scientific computing, the field of general-purpose GPU (GPGPU) programming emerged. </a:t>
            </a:r>
            <a:br>
              <a:rPr lang="en-US" dirty="0"/>
            </a:br>
            <a:endParaRPr lang="en-US" dirty="0"/>
          </a:p>
        </p:txBody>
      </p:sp>
      <p:sp>
        <p:nvSpPr>
          <p:cNvPr id="4" name="Slide Number Placeholder 3">
            <a:extLst>
              <a:ext uri="{FF2B5EF4-FFF2-40B4-BE49-F238E27FC236}">
                <a16:creationId xmlns:a16="http://schemas.microsoft.com/office/drawing/2014/main" id="{E06A0842-2E75-9A46-5F95-9DA1B0B758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309958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2F4B2-7475-58B1-FEB7-E97946CDB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B0CF8-CA0F-30BF-18B7-1F2C7D3A47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08063C-8189-E197-100E-8B2ED1366059}"/>
              </a:ext>
            </a:extLst>
          </p:cNvPr>
          <p:cNvSpPr>
            <a:spLocks noGrp="1"/>
          </p:cNvSpPr>
          <p:nvPr>
            <p:ph type="body" idx="1"/>
          </p:nvPr>
        </p:nvSpPr>
        <p:spPr/>
        <p:txBody>
          <a:bodyPr/>
          <a:lstStyle/>
          <a:p>
            <a:r>
              <a:rPr lang="en-US" dirty="0"/>
              <a:t>Using multiple of 4 neuron count in each hidden layer avoids falling back to scalar for tail multiplications and pollute execution (e.g., branch misprediction)</a:t>
            </a:r>
          </a:p>
          <a:p>
            <a:r>
              <a:rPr lang="en-US" sz="1200" b="1" i="0" kern="1200" dirty="0">
                <a:solidFill>
                  <a:schemeClr val="tx1"/>
                </a:solidFill>
                <a:effectLst/>
                <a:latin typeface="+mn-lt"/>
                <a:ea typeface="+mn-ea"/>
                <a:cs typeface="+mn-cs"/>
              </a:rPr>
              <a:t>multilayer perceptron</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MLP</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NEON:</a:t>
            </a:r>
          </a:p>
          <a:p>
            <a:r>
              <a:rPr lang="en-US" dirty="0"/>
              <a:t>Single Instruction, Multiple Data (SIMD) Processing</a:t>
            </a:r>
          </a:p>
          <a:p>
            <a:endParaRPr lang="en-US" dirty="0"/>
          </a:p>
          <a:p>
            <a:endParaRPr lang="en-US" dirty="0"/>
          </a:p>
          <a:p>
            <a:r>
              <a:rPr lang="en-US" dirty="0"/>
              <a:t>To accelerate machine learning inference, this paper employs ARM’s NEON technology, a 128-bit SIMD extension that enables parallel arithmetic on data vectors. NEON is a coprocessor subsystem integrated into each ARM core and uses a pipelined architecture to operate on vector registers, supporting operations such as comparisons and multiplications on data up to 128 bits wide. NEON intrinsics are low-level C functions mapped directly to SIMD instructions and are used in this work to implement an MLP model, which is a feedforward neural network composed of an input layer, one or more hidden layers, and an output layer. Each layer performs weighted sums of its inputs, adds bias terms, and applies nonlinear activation functions. </a:t>
            </a:r>
          </a:p>
        </p:txBody>
      </p:sp>
      <p:sp>
        <p:nvSpPr>
          <p:cNvPr id="4" name="Slide Number Placeholder 3">
            <a:extLst>
              <a:ext uri="{FF2B5EF4-FFF2-40B4-BE49-F238E27FC236}">
                <a16:creationId xmlns:a16="http://schemas.microsoft.com/office/drawing/2014/main" id="{E6A1E152-1B4A-C489-7715-444882E392FA}"/>
              </a:ext>
            </a:extLst>
          </p:cNvPr>
          <p:cNvSpPr>
            <a:spLocks noGrp="1"/>
          </p:cNvSpPr>
          <p:nvPr>
            <p:ph type="sldNum" sz="quarter" idx="5"/>
          </p:nvPr>
        </p:nvSpPr>
        <p:spPr/>
        <p:txBody>
          <a:bodyPr/>
          <a:lstStyle/>
          <a:p>
            <a:fld id="{8CAF9C84-074E-E141-A3FD-46DE87E4CC01}" type="slidenum">
              <a:rPr lang="en-US" smtClean="0"/>
              <a:t>83</a:t>
            </a:fld>
            <a:endParaRPr lang="en-US"/>
          </a:p>
        </p:txBody>
      </p:sp>
    </p:spTree>
    <p:extLst>
      <p:ext uri="{BB962C8B-B14F-4D97-AF65-F5344CB8AC3E}">
        <p14:creationId xmlns:p14="http://schemas.microsoft.com/office/powerpoint/2010/main" val="821027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0AA66-5368-5FAD-8D00-2A2A454E6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06A2C-3AAF-2349-24E6-B545FEB40F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1C4F24-BA27-859A-799D-2DD01E357562}"/>
              </a:ext>
            </a:extLst>
          </p:cNvPr>
          <p:cNvSpPr>
            <a:spLocks noGrp="1"/>
          </p:cNvSpPr>
          <p:nvPr>
            <p:ph type="body" idx="1"/>
          </p:nvPr>
        </p:nvSpPr>
        <p:spPr/>
        <p:txBody>
          <a:bodyPr/>
          <a:lstStyle/>
          <a:p>
            <a:r>
              <a:rPr lang="en-US" dirty="0"/>
              <a:t>Using multiple of 4 neuron count in each hidden layer avoids falling back to scalar for tail multiplications and pollute execution (e.g., branch misprediction)</a:t>
            </a:r>
          </a:p>
          <a:p>
            <a:r>
              <a:rPr lang="en-US" sz="1200" b="1" i="0" kern="1200" dirty="0">
                <a:solidFill>
                  <a:schemeClr val="tx1"/>
                </a:solidFill>
                <a:effectLst/>
                <a:latin typeface="+mn-lt"/>
                <a:ea typeface="+mn-ea"/>
                <a:cs typeface="+mn-cs"/>
              </a:rPr>
              <a:t>multilayer perceptron</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MLP</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NEON:</a:t>
            </a:r>
          </a:p>
          <a:p>
            <a:r>
              <a:rPr lang="en-US" dirty="0"/>
              <a:t>Single Instruction, Multiple Data (SIMD) Processing</a:t>
            </a:r>
          </a:p>
          <a:p>
            <a:endParaRPr lang="en-US" dirty="0"/>
          </a:p>
          <a:p>
            <a:endParaRPr lang="en-US" dirty="0"/>
          </a:p>
          <a:p>
            <a:r>
              <a:rPr lang="en-US" dirty="0"/>
              <a:t>To accelerate machine learning inference, this paper employs ARM’s NEON technology, a 128-bit SIMD extension that enables parallel arithmetic on data vectors. NEON is a coprocessor subsystem integrated into each ARM core and uses a pipelined architecture to operate on vector registers, supporting operations such as comparisons and multiplications on data up to 128 bits wide. NEON intrinsics are low-level C functions mapped directly to SIMD instructions and are used in this work to implement an MLP model, which is a feedforward neural network composed of an input layer, one or more hidden layers, and an output layer. Each layer performs weighted sums of its inputs, adds bias terms, and applies nonlinear activation functions. </a:t>
            </a:r>
          </a:p>
        </p:txBody>
      </p:sp>
      <p:sp>
        <p:nvSpPr>
          <p:cNvPr id="4" name="Slide Number Placeholder 3">
            <a:extLst>
              <a:ext uri="{FF2B5EF4-FFF2-40B4-BE49-F238E27FC236}">
                <a16:creationId xmlns:a16="http://schemas.microsoft.com/office/drawing/2014/main" id="{85E852AD-554C-4123-5F08-C82800584619}"/>
              </a:ext>
            </a:extLst>
          </p:cNvPr>
          <p:cNvSpPr>
            <a:spLocks noGrp="1"/>
          </p:cNvSpPr>
          <p:nvPr>
            <p:ph type="sldNum" sz="quarter" idx="5"/>
          </p:nvPr>
        </p:nvSpPr>
        <p:spPr/>
        <p:txBody>
          <a:bodyPr/>
          <a:lstStyle/>
          <a:p>
            <a:fld id="{8CAF9C84-074E-E141-A3FD-46DE87E4CC01}" type="slidenum">
              <a:rPr lang="en-US" smtClean="0"/>
              <a:t>84</a:t>
            </a:fld>
            <a:endParaRPr lang="en-US"/>
          </a:p>
        </p:txBody>
      </p:sp>
    </p:spTree>
    <p:extLst>
      <p:ext uri="{BB962C8B-B14F-4D97-AF65-F5344CB8AC3E}">
        <p14:creationId xmlns:p14="http://schemas.microsoft.com/office/powerpoint/2010/main" val="2028714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0AA66-5368-5FAD-8D00-2A2A454E6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06A2C-3AAF-2349-24E6-B545FEB40F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1C4F24-BA27-859A-799D-2DD01E3575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E852AD-554C-4123-5F08-C82800584619}"/>
              </a:ext>
            </a:extLst>
          </p:cNvPr>
          <p:cNvSpPr>
            <a:spLocks noGrp="1"/>
          </p:cNvSpPr>
          <p:nvPr>
            <p:ph type="sldNum" sz="quarter" idx="5"/>
          </p:nvPr>
        </p:nvSpPr>
        <p:spPr/>
        <p:txBody>
          <a:bodyPr/>
          <a:lstStyle/>
          <a:p>
            <a:fld id="{8CAF9C84-074E-E141-A3FD-46DE87E4CC01}" type="slidenum">
              <a:rPr lang="en-US" smtClean="0"/>
              <a:t>85</a:t>
            </a:fld>
            <a:endParaRPr lang="en-US"/>
          </a:p>
        </p:txBody>
      </p:sp>
    </p:spTree>
    <p:extLst>
      <p:ext uri="{BB962C8B-B14F-4D97-AF65-F5344CB8AC3E}">
        <p14:creationId xmlns:p14="http://schemas.microsoft.com/office/powerpoint/2010/main" val="25132797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38D0D-8ED7-59D6-8E58-638084B31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21C27-6C00-18CB-5000-A70F3F89CF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97B874-BCFF-A909-4A19-73849E548A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296DE4-4FF9-2A2D-62DD-6BE3D0A0CDF6}"/>
              </a:ext>
            </a:extLst>
          </p:cNvPr>
          <p:cNvSpPr>
            <a:spLocks noGrp="1"/>
          </p:cNvSpPr>
          <p:nvPr>
            <p:ph type="sldNum" sz="quarter" idx="5"/>
          </p:nvPr>
        </p:nvSpPr>
        <p:spPr/>
        <p:txBody>
          <a:bodyPr/>
          <a:lstStyle/>
          <a:p>
            <a:fld id="{8CAF9C84-074E-E141-A3FD-46DE87E4CC01}" type="slidenum">
              <a:rPr lang="en-US" smtClean="0"/>
              <a:t>86</a:t>
            </a:fld>
            <a:endParaRPr lang="en-US"/>
          </a:p>
        </p:txBody>
      </p:sp>
    </p:spTree>
    <p:extLst>
      <p:ext uri="{BB962C8B-B14F-4D97-AF65-F5344CB8AC3E}">
        <p14:creationId xmlns:p14="http://schemas.microsoft.com/office/powerpoint/2010/main" val="4886031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2DBF0-3EFE-3C5D-6B3A-FB50786DE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F0832-69F0-BF5B-9004-5819DC60CA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7788E0-9AF6-9B65-3CD6-39BF366E6B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BFBE7-9092-A749-C94F-944436D149BE}"/>
              </a:ext>
            </a:extLst>
          </p:cNvPr>
          <p:cNvSpPr>
            <a:spLocks noGrp="1"/>
          </p:cNvSpPr>
          <p:nvPr>
            <p:ph type="sldNum" sz="quarter" idx="5"/>
          </p:nvPr>
        </p:nvSpPr>
        <p:spPr/>
        <p:txBody>
          <a:bodyPr/>
          <a:lstStyle/>
          <a:p>
            <a:fld id="{8CAF9C84-074E-E141-A3FD-46DE87E4CC01}" type="slidenum">
              <a:rPr lang="en-US" smtClean="0"/>
              <a:t>87</a:t>
            </a:fld>
            <a:endParaRPr lang="en-US"/>
          </a:p>
        </p:txBody>
      </p:sp>
    </p:spTree>
    <p:extLst>
      <p:ext uri="{BB962C8B-B14F-4D97-AF65-F5344CB8AC3E}">
        <p14:creationId xmlns:p14="http://schemas.microsoft.com/office/powerpoint/2010/main" val="13565719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A3225-D825-6BA9-2DCC-E29BB06CC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D09DC-56D0-875A-D7A5-7E49C92FA3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9D3DB1-A93F-9101-BAF8-A02EFEE6C2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B9EAF6-6AEA-9B3E-F293-736783C86861}"/>
              </a:ext>
            </a:extLst>
          </p:cNvPr>
          <p:cNvSpPr>
            <a:spLocks noGrp="1"/>
          </p:cNvSpPr>
          <p:nvPr>
            <p:ph type="sldNum" sz="quarter" idx="5"/>
          </p:nvPr>
        </p:nvSpPr>
        <p:spPr/>
        <p:txBody>
          <a:bodyPr/>
          <a:lstStyle/>
          <a:p>
            <a:fld id="{8CAF9C84-074E-E141-A3FD-46DE87E4CC01}" type="slidenum">
              <a:rPr lang="en-US" smtClean="0"/>
              <a:t>88</a:t>
            </a:fld>
            <a:endParaRPr lang="en-US"/>
          </a:p>
        </p:txBody>
      </p:sp>
    </p:spTree>
    <p:extLst>
      <p:ext uri="{BB962C8B-B14F-4D97-AF65-F5344CB8AC3E}">
        <p14:creationId xmlns:p14="http://schemas.microsoft.com/office/powerpoint/2010/main" val="4438804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D8D2B-F617-0252-1B54-F399CADEE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8B024-C631-D0E4-D0B4-84D3EC223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7714C-D9CC-3E89-E469-A21E8EF90F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8 features capture 96% of the attacks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feature is ack count, which measures the ratio of ack and syn packets in a given window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2819335-DECA-8455-047B-3BBB69B6952A}"/>
              </a:ext>
            </a:extLst>
          </p:cNvPr>
          <p:cNvSpPr>
            <a:spLocks noGrp="1"/>
          </p:cNvSpPr>
          <p:nvPr>
            <p:ph type="sldNum" sz="quarter" idx="5"/>
          </p:nvPr>
        </p:nvSpPr>
        <p:spPr/>
        <p:txBody>
          <a:bodyPr/>
          <a:lstStyle/>
          <a:p>
            <a:fld id="{8CAF9C84-074E-E141-A3FD-46DE87E4CC01}" type="slidenum">
              <a:rPr lang="en-US" smtClean="0"/>
              <a:t>90</a:t>
            </a:fld>
            <a:endParaRPr lang="en-US"/>
          </a:p>
        </p:txBody>
      </p:sp>
    </p:spTree>
    <p:extLst>
      <p:ext uri="{BB962C8B-B14F-4D97-AF65-F5344CB8AC3E}">
        <p14:creationId xmlns:p14="http://schemas.microsoft.com/office/powerpoint/2010/main" val="20479194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617B-0854-073D-EF90-07D66B181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F8D4F-E3BD-D511-4ACD-0C3CB357E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E5114-EEB7-63B7-88EF-DF0A09524D36}"/>
              </a:ext>
            </a:extLst>
          </p:cNvPr>
          <p:cNvSpPr>
            <a:spLocks noGrp="1"/>
          </p:cNvSpPr>
          <p:nvPr>
            <p:ph type="body" idx="1"/>
          </p:nvPr>
        </p:nvSpPr>
        <p:spPr/>
        <p:txBody>
          <a:bodyPr/>
          <a:lstStyle/>
          <a:p>
            <a:endParaRPr lang="en-US" dirty="0"/>
          </a:p>
          <a:p>
            <a:r>
              <a:rPr lang="en-US" dirty="0"/>
              <a:t>Not all packets trigger inference. This shows that most packets are processed and emitted without paying penalties for the ML monitoring</a:t>
            </a:r>
          </a:p>
        </p:txBody>
      </p:sp>
      <p:sp>
        <p:nvSpPr>
          <p:cNvPr id="4" name="Slide Number Placeholder 3">
            <a:extLst>
              <a:ext uri="{FF2B5EF4-FFF2-40B4-BE49-F238E27FC236}">
                <a16:creationId xmlns:a16="http://schemas.microsoft.com/office/drawing/2014/main" id="{1B4664AB-1DD0-0461-BD5E-D818BFE37152}"/>
              </a:ext>
            </a:extLst>
          </p:cNvPr>
          <p:cNvSpPr>
            <a:spLocks noGrp="1"/>
          </p:cNvSpPr>
          <p:nvPr>
            <p:ph type="sldNum" sz="quarter" idx="5"/>
          </p:nvPr>
        </p:nvSpPr>
        <p:spPr/>
        <p:txBody>
          <a:bodyPr/>
          <a:lstStyle/>
          <a:p>
            <a:fld id="{8CAF9C84-074E-E141-A3FD-46DE87E4CC01}" type="slidenum">
              <a:rPr lang="en-US" smtClean="0"/>
              <a:t>91</a:t>
            </a:fld>
            <a:endParaRPr lang="en-US"/>
          </a:p>
        </p:txBody>
      </p:sp>
    </p:spTree>
    <p:extLst>
      <p:ext uri="{BB962C8B-B14F-4D97-AF65-F5344CB8AC3E}">
        <p14:creationId xmlns:p14="http://schemas.microsoft.com/office/powerpoint/2010/main" val="1098236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656C-BF1E-0E1B-AE78-CF1F185EF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9BE22-36E3-CFDD-27DF-AE1645682F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AF472D-FA36-7856-CCE0-A3C18DC4E69E}"/>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31236635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EA58F-C558-1264-258D-1179D03AB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773C7-E6AA-8B08-8DD2-5BB8E0C58A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1487E7-4832-F8BB-FC6B-96ED5B5FAD53}"/>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196465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D3097-F4A7-B9F1-D026-EE5892979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907A4-8075-E28E-F136-3789A62794D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9776635-36E3-1A53-D84C-BFC80816C75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Combination of high floating-point performance and programmability made GPUs with programmable shaders an attractive platform for scientific computing, the field of general-purpose GPU (GPGPU) programming emerged. </a:t>
            </a:r>
            <a:br>
              <a:rPr lang="en-US" dirty="0"/>
            </a:br>
            <a:endParaRPr lang="en-US" dirty="0"/>
          </a:p>
        </p:txBody>
      </p:sp>
      <p:sp>
        <p:nvSpPr>
          <p:cNvPr id="4" name="Slide Number Placeholder 3">
            <a:extLst>
              <a:ext uri="{FF2B5EF4-FFF2-40B4-BE49-F238E27FC236}">
                <a16:creationId xmlns:a16="http://schemas.microsoft.com/office/drawing/2014/main" id="{8B1F3BE7-F86F-A9EB-C09D-EB91D77FB4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349061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BE461-CCC2-3299-D7A5-B63F31BEB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729D9-1683-E1AF-081D-AD05E3FAE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91BBE-265D-B064-4FC2-CD49978F72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E6ABF4-4738-E57C-16F9-7863B1495FEB}"/>
              </a:ext>
            </a:extLst>
          </p:cNvPr>
          <p:cNvSpPr>
            <a:spLocks noGrp="1"/>
          </p:cNvSpPr>
          <p:nvPr>
            <p:ph type="sldNum" sz="quarter" idx="5"/>
          </p:nvPr>
        </p:nvSpPr>
        <p:spPr/>
        <p:txBody>
          <a:bodyPr/>
          <a:lstStyle/>
          <a:p>
            <a:fld id="{8CAF9C84-074E-E141-A3FD-46DE87E4CC01}" type="slidenum">
              <a:rPr lang="en-US" smtClean="0"/>
              <a:t>96</a:t>
            </a:fld>
            <a:endParaRPr lang="en-US"/>
          </a:p>
        </p:txBody>
      </p:sp>
    </p:spTree>
    <p:extLst>
      <p:ext uri="{BB962C8B-B14F-4D97-AF65-F5344CB8AC3E}">
        <p14:creationId xmlns:p14="http://schemas.microsoft.com/office/powerpoint/2010/main" val="16016921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5846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9476-7F57-8A82-9905-941B51710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92411-BDF7-D92C-7CBC-96A44F69FD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9248E3-0AD3-890B-3BD4-3FA8EC3D8A0F}"/>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4188078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E876F-F0D5-0095-5141-D4DC90ED6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31592-1B37-0D43-71E5-B88D0E039F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5514120-0970-6771-615E-E5D724CC8CBC}"/>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34108916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247A-C71D-015F-F4E3-66C00EADA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671ED-81C1-F834-D590-22784B3F57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82EBA7-68D7-422E-4531-BC8C0257A697}"/>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14763702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D984E-93B5-531C-9838-239E9512A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56580-9EF7-1F0A-38BB-24B2964099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494930-C450-E53B-32E9-A66E8FD19844}"/>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26742050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AC32B-8746-78B0-FCDE-8B9AE7ADF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FBCFB-236F-8C3F-0C4B-C8FE67FC71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55E885-0264-A2EC-67E6-385A3989E145}"/>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3285277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8645-9530-0995-ED35-E86294250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B4106-24F2-BDCF-B043-489A16E1CA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89E014-3F79-5055-8D6B-8F5D9301056F}"/>
              </a:ext>
            </a:extLst>
          </p:cNvPr>
          <p:cNvSpPr>
            <a:spLocks noGrp="1"/>
          </p:cNvSpPr>
          <p:nvPr>
            <p:ph type="body" idx="1"/>
          </p:nvPr>
        </p:nvSpPr>
        <p:spPr/>
        <p:txBody>
          <a:bodyPr/>
          <a:lstStyle/>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41907308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F9C84-074E-E141-A3FD-46DE87E4CC01}" type="slidenum">
              <a:rPr lang="en-US" smtClean="0"/>
              <a:t>104</a:t>
            </a:fld>
            <a:endParaRPr lang="en-US"/>
          </a:p>
        </p:txBody>
      </p:sp>
    </p:spTree>
    <p:extLst>
      <p:ext uri="{BB962C8B-B14F-4D97-AF65-F5344CB8AC3E}">
        <p14:creationId xmlns:p14="http://schemas.microsoft.com/office/powerpoint/2010/main" val="115947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186DE-EEAF-F7AE-9CF5-DD6B01E76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A41E1-1A60-2484-674F-DC3C17A0428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0B84A6F-F6E3-1F5C-604F-3A1D15E995B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Combination of high floating-point performance and programmability made GPUs with programmable shaders an attractive platform for scientific computing, the field of general-purpose GPU (GPGPU) programming emerged. </a:t>
            </a:r>
            <a:br>
              <a:rPr lang="en-US" dirty="0"/>
            </a:br>
            <a:endParaRPr lang="en-US" dirty="0"/>
          </a:p>
        </p:txBody>
      </p:sp>
      <p:sp>
        <p:nvSpPr>
          <p:cNvPr id="4" name="Slide Number Placeholder 3">
            <a:extLst>
              <a:ext uri="{FF2B5EF4-FFF2-40B4-BE49-F238E27FC236}">
                <a16:creationId xmlns:a16="http://schemas.microsoft.com/office/drawing/2014/main" id="{5FC48DF0-E076-F936-7FC0-4FB3AD0D21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AF9C84-074E-E141-A3FD-46DE87E4C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88013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550" y="1"/>
            <a:ext cx="10984850" cy="888999"/>
          </a:xfrm>
        </p:spPr>
        <p:txBody>
          <a:bodyPr>
            <a:normAutofit/>
          </a:bodyPr>
          <a:lstStyle>
            <a:lvl1pPr algn="l">
              <a:defRPr sz="3800">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p:cNvSpPr/>
          <p:nvPr userDrawn="1"/>
        </p:nvSpPr>
        <p:spPr>
          <a:xfrm>
            <a:off x="839972" y="1435395"/>
            <a:ext cx="10558130" cy="3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97550" y="1181100"/>
            <a:ext cx="10984850" cy="4800599"/>
          </a:xfrm>
        </p:spPr>
        <p:txBody>
          <a:bodyPr/>
          <a:lstStyle>
            <a:lvl1pPr algn="just">
              <a:lnSpc>
                <a:spcPct val="100000"/>
              </a:lnSpc>
              <a:spcBef>
                <a:spcPts val="300"/>
              </a:spcBef>
              <a:spcAft>
                <a:spcPts val="300"/>
              </a:spcAft>
              <a:defRPr sz="2200">
                <a:latin typeface="Arial" panose="020B0604020202020204" pitchFamily="34" charset="0"/>
                <a:cs typeface="Arial" panose="020B0604020202020204" pitchFamily="34" charset="0"/>
              </a:defRPr>
            </a:lvl1pPr>
            <a:lvl2pPr algn="just">
              <a:spcAft>
                <a:spcPts val="200"/>
              </a:spcAft>
              <a:defRPr sz="1800">
                <a:latin typeface="Arial" panose="020B0604020202020204" pitchFamily="34" charset="0"/>
                <a:cs typeface="Arial" panose="020B0604020202020204" pitchFamily="34" charset="0"/>
              </a:defRPr>
            </a:lvl2pPr>
            <a:lvl3pPr algn="just">
              <a:spcAft>
                <a:spcPts val="200"/>
              </a:spcAft>
              <a:defRPr/>
            </a:lvl3pPr>
            <a:lvl4pPr algn="just">
              <a:spcAft>
                <a:spcPts val="200"/>
              </a:spcAft>
              <a:defRPr sz="1200">
                <a:latin typeface="Arial" panose="020B0604020202020204" pitchFamily="34" charset="0"/>
                <a:cs typeface="Arial" panose="020B0604020202020204" pitchFamily="34" charset="0"/>
              </a:defRPr>
            </a:lvl4pPr>
            <a:lvl5pPr algn="just">
              <a:spcAft>
                <a:spcPts val="200"/>
              </a:spcAft>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564972F-81E4-47C1-8110-0800DB019655}"/>
              </a:ext>
            </a:extLst>
          </p:cNvPr>
          <p:cNvSpPr>
            <a:spLocks noGrp="1"/>
          </p:cNvSpPr>
          <p:nvPr>
            <p:ph type="sldNum" sz="quarter" idx="12"/>
          </p:nvPr>
        </p:nvSpPr>
        <p:spPr>
          <a:xfrm>
            <a:off x="10704484" y="6459783"/>
            <a:ext cx="1312025" cy="365125"/>
          </a:xfrm>
        </p:spPr>
        <p:txBody>
          <a:bodyPr/>
          <a:lstStyle/>
          <a:p>
            <a:fld id="{38C60F48-EAB5-A54D-B834-7AA360F30939}" type="slidenum">
              <a:rPr lang="en-US" smtClean="0"/>
              <a:t>‹#›</a:t>
            </a:fld>
            <a:endParaRPr lang="en-US"/>
          </a:p>
        </p:txBody>
      </p:sp>
      <p:sp>
        <p:nvSpPr>
          <p:cNvPr id="3" name="Google Shape;90;p1">
            <a:extLst>
              <a:ext uri="{FF2B5EF4-FFF2-40B4-BE49-F238E27FC236}">
                <a16:creationId xmlns:a16="http://schemas.microsoft.com/office/drawing/2014/main" id="{719349AC-65AB-168E-307A-1DECEBCAAE51}"/>
              </a:ext>
            </a:extLst>
          </p:cNvPr>
          <p:cNvSpPr/>
          <p:nvPr userDrawn="1"/>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Tree>
    <p:extLst>
      <p:ext uri="{BB962C8B-B14F-4D97-AF65-F5344CB8AC3E}">
        <p14:creationId xmlns:p14="http://schemas.microsoft.com/office/powerpoint/2010/main" val="2974621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FE04-8EBD-FF4D-B1A7-069A4DCCE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0AD0E1-2551-A247-84FF-FB5F35791CD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472CDE3E-CF5B-CB48-82C4-DE770E66CFF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B4C05-F19D-F249-9838-3895AA67C7D6}"/>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6" name="Footer Placeholder 5">
            <a:extLst>
              <a:ext uri="{FF2B5EF4-FFF2-40B4-BE49-F238E27FC236}">
                <a16:creationId xmlns:a16="http://schemas.microsoft.com/office/drawing/2014/main" id="{7A30582F-FE32-6248-9A6E-3A34D2182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52802-72F0-0341-9F36-9DD2D97599C0}"/>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1763224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0E14-A71D-9D40-90A7-165FD0B01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9A82FE-A115-C44D-9F19-364345FDB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CB0BA-6553-014F-9440-46C7CDC49212}"/>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5" name="Footer Placeholder 4">
            <a:extLst>
              <a:ext uri="{FF2B5EF4-FFF2-40B4-BE49-F238E27FC236}">
                <a16:creationId xmlns:a16="http://schemas.microsoft.com/office/drawing/2014/main" id="{109670CF-8FB5-7F47-A34D-7D9419E1E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3C986-E4BE-7E40-908C-98F7214D2158}"/>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209433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B157C-24C3-2745-AE3D-C1A6D53E384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2D59B-B5F9-0645-A118-2312B7CE7B5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98FA5-321B-AF4A-A8D7-B5DC2BEF30B7}"/>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5" name="Footer Placeholder 4">
            <a:extLst>
              <a:ext uri="{FF2B5EF4-FFF2-40B4-BE49-F238E27FC236}">
                <a16:creationId xmlns:a16="http://schemas.microsoft.com/office/drawing/2014/main" id="{280DDCAF-997C-1646-A619-E5D0E19A0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822E1-95DD-F345-A02C-DEA9938A9CEB}"/>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2295743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wirl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039D1-3C58-4AB4-8838-F7A1854942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5">
            <a:extLst>
              <a:ext uri="{FF2B5EF4-FFF2-40B4-BE49-F238E27FC236}">
                <a16:creationId xmlns:a16="http://schemas.microsoft.com/office/drawing/2014/main" id="{29D33A63-4BCF-42CF-800C-84EA4235C305}"/>
              </a:ext>
            </a:extLst>
          </p:cNvPr>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panose="020B0604020203020204" pitchFamily="34" charset="0"/>
              </a:defRPr>
            </a:lvl1pPr>
          </a:lstStyle>
          <a:p>
            <a:fld id="{EE2556C5-CE8C-6547-B838-EA80C61A4AF7}" type="slidenum">
              <a:rPr lang="en-US" smtClean="0"/>
              <a:pPr/>
              <a:t>‹#›</a:t>
            </a:fld>
            <a:endParaRPr lang="en-US"/>
          </a:p>
        </p:txBody>
      </p:sp>
      <p:sp>
        <p:nvSpPr>
          <p:cNvPr id="5" name="Text Box 5">
            <a:extLst>
              <a:ext uri="{FF2B5EF4-FFF2-40B4-BE49-F238E27FC236}">
                <a16:creationId xmlns:a16="http://schemas.microsoft.com/office/drawing/2014/main" id="{2B81869B-2A58-45A4-88C0-68679F994C16}"/>
              </a:ext>
            </a:extLst>
          </p:cNvPr>
          <p:cNvSpPr txBox="1">
            <a:spLocks noChangeArrowheads="1"/>
          </p:cNvSpPr>
          <p:nvPr userDrawn="1"/>
        </p:nvSpPr>
        <p:spPr bwMode="auto">
          <a:xfrm>
            <a:off x="607486" y="6552846"/>
            <a:ext cx="2759081" cy="164212"/>
          </a:xfrm>
          <a:prstGeom prst="rect">
            <a:avLst/>
          </a:prstGeom>
          <a:noFill/>
          <a:ln w="50800" algn="ctr">
            <a:noFill/>
            <a:miter lim="800000"/>
            <a:headEnd type="none" w="sm" len="sm"/>
            <a:tailEnd type="none" w="sm" len="sm"/>
          </a:ln>
          <a:effectLst/>
        </p:spPr>
        <p:txBody>
          <a:bodyPr wrap="square" lIns="0" tIns="0" rIns="0" bIns="0">
            <a:spAutoFit/>
          </a:bodyPr>
          <a:lstStyle/>
          <a:p>
            <a:r>
              <a:rPr lang="en-US" sz="1067">
                <a:solidFill>
                  <a:schemeClr val="bg1"/>
                </a:solidFill>
              </a:rPr>
              <a:t>Intel Confidential – Presented Under NDA</a:t>
            </a:r>
          </a:p>
        </p:txBody>
      </p:sp>
      <p:sp>
        <p:nvSpPr>
          <p:cNvPr id="6" name="Title 6">
            <a:extLst>
              <a:ext uri="{FF2B5EF4-FFF2-40B4-BE49-F238E27FC236}">
                <a16:creationId xmlns:a16="http://schemas.microsoft.com/office/drawing/2014/main" id="{7D414E10-CC3D-4525-B98B-61C302246CC4}"/>
              </a:ext>
            </a:extLst>
          </p:cNvPr>
          <p:cNvSpPr>
            <a:spLocks noGrp="1"/>
          </p:cNvSpPr>
          <p:nvPr>
            <p:ph type="title" hasCustomPrompt="1"/>
          </p:nvPr>
        </p:nvSpPr>
        <p:spPr>
          <a:xfrm>
            <a:off x="607484" y="411799"/>
            <a:ext cx="10972800" cy="558903"/>
          </a:xfrm>
        </p:spPr>
        <p:txBody>
          <a:bodyPr/>
          <a:lstStyle>
            <a:lvl1pPr>
              <a:defRPr b="0" i="0" baseline="0">
                <a:solidFill>
                  <a:schemeClr val="bg1"/>
                </a:solidFill>
                <a:latin typeface="+mj-lt"/>
                <a:cs typeface="Intel Clear" panose="020B0604020203020204" pitchFamily="34" charset="0"/>
              </a:defRPr>
            </a:lvl1pPr>
          </a:lstStyle>
          <a:p>
            <a:r>
              <a:rPr lang="en-US"/>
              <a:t>28pt Intel Clear Headline</a:t>
            </a:r>
          </a:p>
        </p:txBody>
      </p:sp>
    </p:spTree>
    <p:extLst>
      <p:ext uri="{BB962C8B-B14F-4D97-AF65-F5344CB8AC3E}">
        <p14:creationId xmlns:p14="http://schemas.microsoft.com/office/powerpoint/2010/main" val="3942606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203200" y="169866"/>
            <a:ext cx="11582400" cy="639763"/>
          </a:xfrm>
          <a:prstGeom prst="rect">
            <a:avLst/>
          </a:prstGeom>
        </p:spPr>
        <p:txBody>
          <a:bodyPr/>
          <a:lstStyle>
            <a:lvl1pPr algn="l">
              <a:defRPr/>
            </a:lvl1pPr>
          </a:lstStyle>
          <a:p>
            <a:r>
              <a:rPr lang="en-US"/>
              <a:t>Click to edit Master title style</a:t>
            </a:r>
          </a:p>
        </p:txBody>
      </p:sp>
      <p:sp>
        <p:nvSpPr>
          <p:cNvPr id="3" name="Slide Number Placeholder 1"/>
          <p:cNvSpPr>
            <a:spLocks noGrp="1"/>
          </p:cNvSpPr>
          <p:nvPr>
            <p:ph type="sldNum" sz="quarter" idx="4"/>
          </p:nvPr>
        </p:nvSpPr>
        <p:spPr>
          <a:xfrm>
            <a:off x="10566400" y="6569076"/>
            <a:ext cx="1422400" cy="212725"/>
          </a:xfrm>
          <a:prstGeom prst="rect">
            <a:avLst/>
          </a:prstGeom>
        </p:spPr>
        <p:txBody>
          <a:bodyPr vert="horz" lIns="91440" tIns="45720" rIns="91440" bIns="45720" rtlCol="0" anchor="ctr"/>
          <a:lstStyle>
            <a:lvl1pPr algn="r">
              <a:defRPr sz="1100">
                <a:solidFill>
                  <a:schemeClr val="tx1">
                    <a:tint val="75000"/>
                  </a:schemeClr>
                </a:solidFill>
              </a:defRPr>
            </a:lvl1pPr>
          </a:lstStyle>
          <a:p>
            <a:fld id="{7D98702C-BA5F-8D4B-B23D-DEB8E47CE420}" type="slidenum">
              <a:rPr lang="en-US" smtClean="0"/>
              <a:pPr/>
              <a:t>‹#›</a:t>
            </a:fld>
            <a:endParaRPr lang="en-US"/>
          </a:p>
        </p:txBody>
      </p:sp>
    </p:spTree>
    <p:extLst>
      <p:ext uri="{BB962C8B-B14F-4D97-AF65-F5344CB8AC3E}">
        <p14:creationId xmlns:p14="http://schemas.microsoft.com/office/powerpoint/2010/main" val="199936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8388-23E1-2440-BB5C-049C649F9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C2C27-54EB-A342-8800-55CC2EE6B6B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FD2EA5-2A8A-5549-8FB8-90BA5A9B70C0}"/>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5" name="Footer Placeholder 4">
            <a:extLst>
              <a:ext uri="{FF2B5EF4-FFF2-40B4-BE49-F238E27FC236}">
                <a16:creationId xmlns:a16="http://schemas.microsoft.com/office/drawing/2014/main" id="{0E68EFCB-98A3-084A-9E2E-6B50A1C81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175A5-540B-344B-B7D6-F31365B20759}"/>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259666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2E81-4ECC-1847-A504-EE6CA4014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3101A-3DA5-7847-8389-EB7CA56FF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63197-0568-CF48-9D6A-4C13447D528A}"/>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5" name="Footer Placeholder 4">
            <a:extLst>
              <a:ext uri="{FF2B5EF4-FFF2-40B4-BE49-F238E27FC236}">
                <a16:creationId xmlns:a16="http://schemas.microsoft.com/office/drawing/2014/main" id="{CB1916E5-D150-C34F-B327-BC6382F26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70F47-4131-4C49-858C-FBEFE45C5174}"/>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153604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9F43-6455-264E-8D65-639BB202D9C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AEEC1E-544C-D446-AD7D-E4E77F84253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8BD177-DD9A-2942-8851-36008DDC7BB6}"/>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5" name="Footer Placeholder 4">
            <a:extLst>
              <a:ext uri="{FF2B5EF4-FFF2-40B4-BE49-F238E27FC236}">
                <a16:creationId xmlns:a16="http://schemas.microsoft.com/office/drawing/2014/main" id="{50DC17EB-5C70-0642-91B2-E1AAE726C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3BA2D-B110-364A-9D0C-34ED040A752F}"/>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1322176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DF52-1C4E-754E-9A08-B23A7E57B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B80CA-4354-3443-8998-5ACB333D84D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6077E-6A0D-8C4E-A33C-641CBA2BC16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E143CC-11A4-C54C-A730-30C9135CF2DB}"/>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6" name="Footer Placeholder 5">
            <a:extLst>
              <a:ext uri="{FF2B5EF4-FFF2-40B4-BE49-F238E27FC236}">
                <a16:creationId xmlns:a16="http://schemas.microsoft.com/office/drawing/2014/main" id="{2BE160B3-5953-4341-9172-1691A1189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34FB09-6E4C-9345-A3BC-3825967A9EA2}"/>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268295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AA52-ABFC-BA42-AE6B-2DAE1FA04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5F4F62-8676-114C-87D7-BA9948A61E3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CFD011-A339-3D45-AE53-60E93456A26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D2EC8D-F384-DE42-B6BC-1686CDC1568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42A680-A100-E34D-9DFD-12E24F969DE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18C5E1-7EB4-2D49-BA63-AA457C361ABE}"/>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8" name="Footer Placeholder 7">
            <a:extLst>
              <a:ext uri="{FF2B5EF4-FFF2-40B4-BE49-F238E27FC236}">
                <a16:creationId xmlns:a16="http://schemas.microsoft.com/office/drawing/2014/main" id="{6EBEFA34-E53A-8544-B16D-1F23097414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4E2BBB-0AB9-A245-A03A-3583303B2649}"/>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414589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094B-A9F2-F644-B961-C5AAF7C898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D2ADFC-48DA-AC4C-BC6C-DC29A140F1DF}"/>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4" name="Footer Placeholder 3">
            <a:extLst>
              <a:ext uri="{FF2B5EF4-FFF2-40B4-BE49-F238E27FC236}">
                <a16:creationId xmlns:a16="http://schemas.microsoft.com/office/drawing/2014/main" id="{E5CBC437-EFE1-C541-A3ED-4040505EF7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B89CA-6B27-3248-86AF-CDCB0DCA3CE3}"/>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204907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7ECFD-0A2D-8F41-BF25-8B2D6DB27034}"/>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3" name="Footer Placeholder 2">
            <a:extLst>
              <a:ext uri="{FF2B5EF4-FFF2-40B4-BE49-F238E27FC236}">
                <a16:creationId xmlns:a16="http://schemas.microsoft.com/office/drawing/2014/main" id="{F545E9B1-28FE-834D-9C81-059BDA3A36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878616-4C64-8846-99B8-624A70A76C76}"/>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285449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AC0F-7F49-0E4F-A2DE-AA39673EC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0BFF01-E6BC-DE44-9C1C-0BC6212C40A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E3DE95-4942-0A41-94B2-6940BBFBFA8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0129F-5557-7642-87D1-2225A8DFAB3D}"/>
              </a:ext>
            </a:extLst>
          </p:cNvPr>
          <p:cNvSpPr>
            <a:spLocks noGrp="1"/>
          </p:cNvSpPr>
          <p:nvPr>
            <p:ph type="dt" sz="half" idx="10"/>
          </p:nvPr>
        </p:nvSpPr>
        <p:spPr/>
        <p:txBody>
          <a:bodyPr/>
          <a:lstStyle/>
          <a:p>
            <a:fld id="{4FCFA4DB-3B7B-5E4C-92C6-EF6A0E7A4799}" type="datetimeFigureOut">
              <a:rPr lang="en-US" smtClean="0"/>
              <a:t>6/4/2026</a:t>
            </a:fld>
            <a:endParaRPr lang="en-US"/>
          </a:p>
        </p:txBody>
      </p:sp>
      <p:sp>
        <p:nvSpPr>
          <p:cNvPr id="6" name="Footer Placeholder 5">
            <a:extLst>
              <a:ext uri="{FF2B5EF4-FFF2-40B4-BE49-F238E27FC236}">
                <a16:creationId xmlns:a16="http://schemas.microsoft.com/office/drawing/2014/main" id="{43EEDDEB-FC66-5C4D-9CE8-3F5F94C8A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843F7C-03FA-2F41-8B2C-1EF0800CBE03}"/>
              </a:ext>
            </a:extLst>
          </p:cNvPr>
          <p:cNvSpPr>
            <a:spLocks noGrp="1"/>
          </p:cNvSpPr>
          <p:nvPr>
            <p:ph type="sldNum" sz="quarter" idx="12"/>
          </p:nvPr>
        </p:nvSpPr>
        <p:spPr/>
        <p:txBody>
          <a:bodyPr/>
          <a:lstStyle/>
          <a:p>
            <a:fld id="{FBF4E541-CC8F-6445-8FBA-2864A159494D}" type="slidenum">
              <a:rPr lang="en-US" smtClean="0"/>
              <a:t>‹#›</a:t>
            </a:fld>
            <a:endParaRPr lang="en-US"/>
          </a:p>
        </p:txBody>
      </p:sp>
    </p:spTree>
    <p:extLst>
      <p:ext uri="{BB962C8B-B14F-4D97-AF65-F5344CB8AC3E}">
        <p14:creationId xmlns:p14="http://schemas.microsoft.com/office/powerpoint/2010/main" val="78280063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667539" y="6459785"/>
            <a:ext cx="1312025" cy="365125"/>
          </a:xfrm>
          <a:prstGeom prst="rect">
            <a:avLst/>
          </a:prstGeom>
        </p:spPr>
        <p:txBody>
          <a:bodyPr vert="horz" lIns="91440" tIns="45720" rIns="91440" bIns="45720" rtlCol="0" anchor="ctr"/>
          <a:lstStyle>
            <a:lvl1pPr algn="r">
              <a:defRPr sz="1050">
                <a:solidFill>
                  <a:schemeClr val="tx1"/>
                </a:solidFill>
              </a:defRPr>
            </a:lvl1pPr>
          </a:lstStyle>
          <a:p>
            <a:fld id="{38C60F48-EAB5-A54D-B834-7AA360F30939}" type="slidenum">
              <a:rPr lang="en-US" smtClean="0"/>
              <a:pPr/>
              <a:t>‹#›</a:t>
            </a:fld>
            <a:endParaRPr lang="en-US"/>
          </a:p>
        </p:txBody>
      </p:sp>
      <p:cxnSp>
        <p:nvCxnSpPr>
          <p:cNvPr id="10" name="Straight Connector 9"/>
          <p:cNvCxnSpPr>
            <a:cxnSpLocks/>
          </p:cNvCxnSpPr>
          <p:nvPr/>
        </p:nvCxnSpPr>
        <p:spPr>
          <a:xfrm>
            <a:off x="1097280" y="1737845"/>
            <a:ext cx="1006321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452451"/>
      </p:ext>
    </p:extLst>
  </p:cSld>
  <p:clrMap bg1="lt1" tx1="dk1" bg2="lt2" tx2="dk2" accent1="accent1" accent2="accent2" accent3="accent3" accent4="accent4" accent5="accent5" accent6="accent6" hlink="hlink" folHlink="folHlink"/>
  <p:sldLayoutIdLst>
    <p:sldLayoutId id="2147483676" r:id="rId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CC9BB-F5B2-2246-8876-717E4CE881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36FDF8-A409-5A48-98FD-46DEB6DC5D5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0EAF3-8756-F443-8BA7-952C3EBB27A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FA4DB-3B7B-5E4C-92C6-EF6A0E7A4799}" type="datetimeFigureOut">
              <a:rPr lang="en-US" smtClean="0"/>
              <a:t>6/4/2026</a:t>
            </a:fld>
            <a:endParaRPr lang="en-US"/>
          </a:p>
        </p:txBody>
      </p:sp>
      <p:sp>
        <p:nvSpPr>
          <p:cNvPr id="5" name="Footer Placeholder 4">
            <a:extLst>
              <a:ext uri="{FF2B5EF4-FFF2-40B4-BE49-F238E27FC236}">
                <a16:creationId xmlns:a16="http://schemas.microsoft.com/office/drawing/2014/main" id="{046C4F68-5556-5B4B-B093-EAC36DD283B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CAE6ED-CD23-784F-A89C-73289897A86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4E541-CC8F-6445-8FBA-2864A159494D}" type="slidenum">
              <a:rPr lang="en-US" smtClean="0"/>
              <a:t>‹#›</a:t>
            </a:fld>
            <a:endParaRPr lang="en-US"/>
          </a:p>
        </p:txBody>
      </p:sp>
    </p:spTree>
    <p:extLst>
      <p:ext uri="{BB962C8B-B14F-4D97-AF65-F5344CB8AC3E}">
        <p14:creationId xmlns:p14="http://schemas.microsoft.com/office/powerpoint/2010/main" val="272232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search.cec.sc.edu/cyberinfr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hyperlink" Target="https://tinyurl.com/3bzfehja"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fiBuao6YZl0&amp;t=4216s"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fiBuao6YZl0&amp;t=4216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fiBuao6YZl0&amp;t=4216s"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xJR-5DcqhlY"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package" Target="../embeddings/Microsoft_Visio_Drawing.vsdx"/></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5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5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research.cec.sc.edu/cyberinfra/cybertraining"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hyperlink" Target="https://highspeednetworks.net/"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9.emf"/></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4D3AD81-3C3A-4BDD-BF30-69AC30A87C3A}"/>
              </a:ext>
            </a:extLst>
          </p:cNvPr>
          <p:cNvSpPr txBox="1"/>
          <p:nvPr/>
        </p:nvSpPr>
        <p:spPr>
          <a:xfrm>
            <a:off x="1" y="1689246"/>
            <a:ext cx="12192000" cy="4770537"/>
          </a:xfrm>
          <a:prstGeom prst="rect">
            <a:avLst/>
          </a:prstGeom>
          <a:noFill/>
        </p:spPr>
        <p:txBody>
          <a:bodyPr wrap="square" rtlCol="0">
            <a:spAutoFit/>
          </a:bodyPr>
          <a:lstStyle/>
          <a:p>
            <a:pPr algn="ctr"/>
            <a:r>
              <a:rPr lang="en-US" sz="2800" dirty="0">
                <a:solidFill>
                  <a:schemeClr val="tx1">
                    <a:lumMod val="75000"/>
                    <a:lumOff val="25000"/>
                  </a:schemeClr>
                </a:solidFill>
                <a:latin typeface="Arial" panose="020B0604020202020204" pitchFamily="34" charset="0"/>
                <a:cs typeface="Arial" panose="020B0604020202020204" pitchFamily="34" charset="0"/>
              </a:rPr>
              <a:t>Overview of </a:t>
            </a:r>
            <a:r>
              <a:rPr lang="en-US" sz="2800" dirty="0" err="1">
                <a:solidFill>
                  <a:schemeClr val="tx1">
                    <a:lumMod val="75000"/>
                    <a:lumOff val="25000"/>
                  </a:schemeClr>
                </a:solidFill>
                <a:latin typeface="Arial" panose="020B0604020202020204" pitchFamily="34" charset="0"/>
                <a:cs typeface="Arial" panose="020B0604020202020204" pitchFamily="34" charset="0"/>
              </a:rPr>
              <a:t>CILab’s</a:t>
            </a:r>
            <a:r>
              <a:rPr lang="en-US" sz="2800" dirty="0">
                <a:solidFill>
                  <a:schemeClr val="tx1">
                    <a:lumMod val="75000"/>
                    <a:lumOff val="25000"/>
                  </a:schemeClr>
                </a:solidFill>
                <a:latin typeface="Arial" panose="020B0604020202020204" pitchFamily="34" charset="0"/>
                <a:cs typeface="Arial" panose="020B0604020202020204" pitchFamily="34" charset="0"/>
              </a:rPr>
              <a:t> Current Projects on Accelerated</a:t>
            </a:r>
          </a:p>
          <a:p>
            <a:pPr algn="ctr"/>
            <a:r>
              <a:rPr lang="en-US" sz="2800" dirty="0">
                <a:solidFill>
                  <a:schemeClr val="tx1">
                    <a:lumMod val="75000"/>
                    <a:lumOff val="25000"/>
                  </a:schemeClr>
                </a:solidFill>
                <a:latin typeface="Arial" panose="020B0604020202020204" pitchFamily="34" charset="0"/>
                <a:cs typeface="Arial" panose="020B0604020202020204" pitchFamily="34" charset="0"/>
              </a:rPr>
              <a:t>Computing for Networks and Cybersecurity</a:t>
            </a:r>
          </a:p>
          <a:p>
            <a:pPr algn="ctr"/>
            <a:endParaRPr lang="en-US" sz="2800" dirty="0">
              <a:solidFill>
                <a:schemeClr val="tx1">
                  <a:lumMod val="75000"/>
                  <a:lumOff val="25000"/>
                </a:schemeClr>
              </a:solidFill>
              <a:latin typeface="Arial" panose="020B0604020202020204" pitchFamily="34" charset="0"/>
              <a:cs typeface="Arial" panose="020B0604020202020204" pitchFamily="34" charset="0"/>
            </a:endParaRPr>
          </a:p>
          <a:p>
            <a:pPr algn="ctr" defTabSz="457189"/>
            <a:r>
              <a:rPr lang="en-US" sz="2400" dirty="0">
                <a:solidFill>
                  <a:schemeClr val="tx1">
                    <a:lumMod val="75000"/>
                    <a:lumOff val="25000"/>
                  </a:schemeClr>
                </a:solidFill>
                <a:latin typeface="Arial" panose="020B0604020202020204" pitchFamily="34" charset="0"/>
                <a:cs typeface="Arial" panose="020B0604020202020204" pitchFamily="34" charset="0"/>
              </a:rPr>
              <a:t>Elie Kfoury</a:t>
            </a:r>
          </a:p>
          <a:p>
            <a:pPr algn="ctr" defTabSz="457189"/>
            <a:r>
              <a:rPr lang="en-US" sz="2400" dirty="0">
                <a:solidFill>
                  <a:schemeClr val="tx1">
                    <a:lumMod val="75000"/>
                    <a:lumOff val="25000"/>
                  </a:schemeClr>
                </a:solidFill>
                <a:latin typeface="Arial" panose="020B0604020202020204" pitchFamily="34" charset="0"/>
                <a:cs typeface="Arial" panose="020B0604020202020204" pitchFamily="34" charset="0"/>
              </a:rPr>
              <a:t>College of Engineering and Computing</a:t>
            </a:r>
          </a:p>
          <a:p>
            <a:pPr algn="ctr" defTabSz="457189"/>
            <a:r>
              <a:rPr lang="en-US" sz="2400" dirty="0">
                <a:solidFill>
                  <a:schemeClr val="tx1">
                    <a:lumMod val="75000"/>
                    <a:lumOff val="25000"/>
                  </a:schemeClr>
                </a:solidFill>
                <a:latin typeface="Arial" panose="020B0604020202020204" pitchFamily="34" charset="0"/>
                <a:cs typeface="Arial" panose="020B0604020202020204" pitchFamily="34" charset="0"/>
              </a:rPr>
              <a:t>University of South Carolina</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a:p>
            <a:pPr algn="ctr" defTabSz="457189"/>
            <a:endParaRPr lang="en-US" sz="2800" dirty="0">
              <a:solidFill>
                <a:schemeClr val="tx1">
                  <a:lumMod val="75000"/>
                  <a:lumOff val="25000"/>
                </a:schemeClr>
              </a:solidFill>
              <a:latin typeface="Arial" panose="020B0604020202020204" pitchFamily="34" charset="0"/>
              <a:cs typeface="Arial" panose="020B0604020202020204" pitchFamily="34" charset="0"/>
            </a:endParaRPr>
          </a:p>
          <a:p>
            <a:pPr algn="ctr" defTabSz="457189"/>
            <a:r>
              <a:rPr lang="en-US" sz="2400" dirty="0">
                <a:solidFill>
                  <a:schemeClr val="tx1">
                    <a:lumMod val="75000"/>
                    <a:lumOff val="25000"/>
                  </a:schemeClr>
                </a:solidFill>
                <a:latin typeface="Arial" panose="020B0604020202020204" pitchFamily="34" charset="0"/>
                <a:cs typeface="Arial" panose="020B0604020202020204" pitchFamily="34" charset="0"/>
              </a:rPr>
              <a:t>REU Mentor Research Talk</a:t>
            </a:r>
          </a:p>
          <a:p>
            <a:pPr algn="ctr" defTabSz="457189"/>
            <a:endParaRPr lang="en-US" sz="2400" dirty="0">
              <a:solidFill>
                <a:schemeClr val="tx1">
                  <a:lumMod val="75000"/>
                  <a:lumOff val="25000"/>
                </a:schemeClr>
              </a:solidFill>
              <a:latin typeface="Arial" panose="020B0604020202020204" pitchFamily="34" charset="0"/>
              <a:cs typeface="Arial" panose="020B0604020202020204" pitchFamily="34" charset="0"/>
            </a:endParaRPr>
          </a:p>
          <a:p>
            <a:pPr algn="ctr" defTabSz="457189"/>
            <a:r>
              <a:rPr lang="en-US" sz="2400" dirty="0">
                <a:solidFill>
                  <a:schemeClr val="tx1">
                    <a:lumMod val="75000"/>
                    <a:lumOff val="25000"/>
                  </a:schemeClr>
                </a:solidFill>
                <a:latin typeface="Arial" panose="020B0604020202020204" pitchFamily="34" charset="0"/>
                <a:cs typeface="Arial" panose="020B0604020202020204" pitchFamily="34" charset="0"/>
              </a:rPr>
              <a:t>June 5, 2026</a:t>
            </a:r>
          </a:p>
          <a:p>
            <a:pPr algn="ctr" defTabSz="457189"/>
            <a:endParaRPr lang="en-US" sz="2400" dirty="0">
              <a:solidFill>
                <a:schemeClr val="tx1">
                  <a:lumMod val="75000"/>
                  <a:lumOff val="25000"/>
                </a:schemeClr>
              </a:solidFill>
              <a:latin typeface="Arial" panose="020B0604020202020204" pitchFamily="34" charset="0"/>
              <a:cs typeface="Arial" panose="020B0604020202020204" pitchFamily="34" charset="0"/>
            </a:endParaRPr>
          </a:p>
          <a:p>
            <a:pPr algn="ctr" defTabSz="457189"/>
            <a:r>
              <a:rPr lang="en-US" sz="24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https://research.cec.sc.edu/cyberinfra</a:t>
            </a:r>
            <a:r>
              <a:rPr lang="en-US" sz="2400" dirty="0">
                <a:solidFill>
                  <a:srgbClr val="0070C0"/>
                </a:solidFill>
                <a:latin typeface="Arial" panose="020B060402020202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FC9D0812-3064-495A-B84F-221A6582CD6B}"/>
              </a:ext>
            </a:extLst>
          </p:cNvPr>
          <p:cNvSpPr>
            <a:spLocks noGrp="1"/>
          </p:cNvSpPr>
          <p:nvPr>
            <p:ph type="sldNum" sz="quarter" idx="12"/>
          </p:nvPr>
        </p:nvSpPr>
        <p:spPr/>
        <p:txBody>
          <a:bodyPr/>
          <a:lstStyle/>
          <a:p>
            <a:pPr defTabSz="457189"/>
            <a:fld id="{38C60F48-EAB5-A54D-B834-7AA360F30939}" type="slidenum">
              <a:rPr lang="en-US" kern="1200">
                <a:latin typeface="Calibri" panose="020F0502020204030204"/>
                <a:ea typeface="+mn-ea"/>
                <a:cs typeface="+mn-cs"/>
              </a:rPr>
              <a:pPr defTabSz="457189"/>
              <a:t>1</a:t>
            </a:fld>
            <a:endParaRPr lang="en-US" kern="1200">
              <a:latin typeface="Calibri" panose="020F0502020204030204"/>
              <a:ea typeface="+mn-ea"/>
              <a:cs typeface="+mn-cs"/>
            </a:endParaRPr>
          </a:p>
        </p:txBody>
      </p:sp>
      <p:pic>
        <p:nvPicPr>
          <p:cNvPr id="3" name="Picture 2">
            <a:extLst>
              <a:ext uri="{FF2B5EF4-FFF2-40B4-BE49-F238E27FC236}">
                <a16:creationId xmlns:a16="http://schemas.microsoft.com/office/drawing/2014/main" id="{E8E85A39-D4AE-ADCF-E680-97ADA6E169DF}"/>
              </a:ext>
            </a:extLst>
          </p:cNvPr>
          <p:cNvPicPr>
            <a:picLocks noChangeAspect="1"/>
          </p:cNvPicPr>
          <p:nvPr/>
        </p:nvPicPr>
        <p:blipFill>
          <a:blip r:embed="rId4"/>
          <a:stretch>
            <a:fillRect/>
          </a:stretch>
        </p:blipFill>
        <p:spPr>
          <a:xfrm>
            <a:off x="201298" y="299807"/>
            <a:ext cx="1770378" cy="1094610"/>
          </a:xfrm>
          <a:prstGeom prst="rect">
            <a:avLst/>
          </a:prstGeom>
        </p:spPr>
      </p:pic>
      <p:pic>
        <p:nvPicPr>
          <p:cNvPr id="1026" name="Picture 2">
            <a:extLst>
              <a:ext uri="{FF2B5EF4-FFF2-40B4-BE49-F238E27FC236}">
                <a16:creationId xmlns:a16="http://schemas.microsoft.com/office/drawing/2014/main" id="{D3F2DB3C-1F5B-59A7-8AE3-7A9502FA7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583" y="620838"/>
            <a:ext cx="2105891"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54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68480-A1B6-BB3D-2EC0-65D7CAE28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3520D-5E13-773A-9CFB-33EFE46D4C59}"/>
              </a:ext>
            </a:extLst>
          </p:cNvPr>
          <p:cNvSpPr>
            <a:spLocks noGrp="1"/>
          </p:cNvSpPr>
          <p:nvPr>
            <p:ph type="title"/>
          </p:nvPr>
        </p:nvSpPr>
        <p:spPr/>
        <p:txBody>
          <a:bodyPr/>
          <a:lstStyle/>
          <a:p>
            <a:r>
              <a:rPr lang="en-US" dirty="0"/>
              <a:t>Modern DSAs</a:t>
            </a:r>
          </a:p>
        </p:txBody>
      </p:sp>
      <p:cxnSp>
        <p:nvCxnSpPr>
          <p:cNvPr id="4" name="Straight Connector 3">
            <a:extLst>
              <a:ext uri="{FF2B5EF4-FFF2-40B4-BE49-F238E27FC236}">
                <a16:creationId xmlns:a16="http://schemas.microsoft.com/office/drawing/2014/main" id="{7AB4D856-D878-C88F-DFAC-004F084CB084}"/>
              </a:ext>
            </a:extLst>
          </p:cNvPr>
          <p:cNvCxnSpPr>
            <a:cxnSpLocks/>
          </p:cNvCxnSpPr>
          <p:nvPr/>
        </p:nvCxnSpPr>
        <p:spPr>
          <a:xfrm>
            <a:off x="597551" y="876303"/>
            <a:ext cx="311841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ECF344C5-E9FF-F317-274F-456D6AA67B48}"/>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10</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EB54FE41-95BC-C9BE-EF1D-A5095F8D0E90}"/>
              </a:ext>
            </a:extLst>
          </p:cNvPr>
          <p:cNvSpPr>
            <a:spLocks noGrp="1"/>
          </p:cNvSpPr>
          <p:nvPr>
            <p:ph idx="1"/>
          </p:nvPr>
        </p:nvSpPr>
        <p:spPr>
          <a:xfrm>
            <a:off x="414670" y="956071"/>
            <a:ext cx="11376837" cy="889000"/>
          </a:xfrm>
        </p:spPr>
        <p:txBody>
          <a:bodyPr>
            <a:normAutofit/>
          </a:bodyPr>
          <a:lstStyle/>
          <a:p>
            <a:pPr marL="280981" indent="-280981">
              <a:spcAft>
                <a:spcPts val="0"/>
              </a:spcAft>
              <a:buClr>
                <a:schemeClr val="accent2"/>
              </a:buClr>
              <a:buFont typeface="Arial" panose="020B0604020202020204" pitchFamily="34" charset="0"/>
              <a:buChar char="•"/>
            </a:pPr>
            <a:r>
              <a:rPr lang="en-US" dirty="0"/>
              <a:t>Domain-specific accelerators and domain-specific languages</a:t>
            </a:r>
          </a:p>
          <a:p>
            <a:pPr marL="292608" lvl="1" indent="0">
              <a:spcAft>
                <a:spcPts val="0"/>
              </a:spcAft>
              <a:buClr>
                <a:schemeClr val="accent2"/>
              </a:buClr>
              <a:buNone/>
            </a:pPr>
            <a:endParaRPr lang="en-US" dirty="0"/>
          </a:p>
        </p:txBody>
      </p:sp>
      <p:sp>
        <p:nvSpPr>
          <p:cNvPr id="14" name="TextBox 13">
            <a:extLst>
              <a:ext uri="{FF2B5EF4-FFF2-40B4-BE49-F238E27FC236}">
                <a16:creationId xmlns:a16="http://schemas.microsoft.com/office/drawing/2014/main" id="{911A7454-69E6-D54E-0AEE-7E40B69D74AC}"/>
              </a:ext>
            </a:extLst>
          </p:cNvPr>
          <p:cNvSpPr txBox="1"/>
          <p:nvPr/>
        </p:nvSpPr>
        <p:spPr>
          <a:xfrm>
            <a:off x="3697700" y="4760994"/>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GPU</a:t>
            </a:r>
            <a:endParaRPr lang="en-US" sz="1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51A58ED-79D4-8981-2F4B-E74E1D3669D6}"/>
              </a:ext>
            </a:extLst>
          </p:cNvPr>
          <p:cNvPicPr>
            <a:picLocks noChangeAspect="1"/>
          </p:cNvPicPr>
          <p:nvPr/>
        </p:nvPicPr>
        <p:blipFill>
          <a:blip r:embed="rId3"/>
          <a:stretch>
            <a:fillRect/>
          </a:stretch>
        </p:blipFill>
        <p:spPr>
          <a:xfrm>
            <a:off x="3697550" y="3540270"/>
            <a:ext cx="1109454" cy="1109454"/>
          </a:xfrm>
          <a:prstGeom prst="rect">
            <a:avLst/>
          </a:prstGeom>
        </p:spPr>
      </p:pic>
      <p:pic>
        <p:nvPicPr>
          <p:cNvPr id="40" name="Picture 39">
            <a:extLst>
              <a:ext uri="{FF2B5EF4-FFF2-40B4-BE49-F238E27FC236}">
                <a16:creationId xmlns:a16="http://schemas.microsoft.com/office/drawing/2014/main" id="{3EC5F44D-7423-CF63-654E-E76426E84D14}"/>
              </a:ext>
            </a:extLst>
          </p:cNvPr>
          <p:cNvPicPr>
            <a:picLocks noChangeAspect="1"/>
          </p:cNvPicPr>
          <p:nvPr/>
        </p:nvPicPr>
        <p:blipFill>
          <a:blip r:embed="rId4"/>
          <a:stretch>
            <a:fillRect/>
          </a:stretch>
        </p:blipFill>
        <p:spPr>
          <a:xfrm>
            <a:off x="1863817" y="3525043"/>
            <a:ext cx="1084625" cy="1078387"/>
          </a:xfrm>
          <a:prstGeom prst="rect">
            <a:avLst/>
          </a:prstGeom>
        </p:spPr>
      </p:pic>
      <p:sp>
        <p:nvSpPr>
          <p:cNvPr id="41" name="TextBox 40">
            <a:extLst>
              <a:ext uri="{FF2B5EF4-FFF2-40B4-BE49-F238E27FC236}">
                <a16:creationId xmlns:a16="http://schemas.microsoft.com/office/drawing/2014/main" id="{F94A3E2F-6039-2E56-E4C4-B43CEF134F8E}"/>
              </a:ext>
            </a:extLst>
          </p:cNvPr>
          <p:cNvSpPr txBox="1"/>
          <p:nvPr/>
        </p:nvSpPr>
        <p:spPr>
          <a:xfrm>
            <a:off x="1760712" y="4749757"/>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CPU</a:t>
            </a:r>
            <a:endParaRPr lang="en-US" sz="1600" dirty="0">
              <a:latin typeface="Arial" panose="020B0604020202020204" pitchFamily="34"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id="{4E5B8DC8-175D-5BF4-0260-394F51668C36}"/>
              </a:ext>
            </a:extLst>
          </p:cNvPr>
          <p:cNvCxnSpPr>
            <a:cxnSpLocks/>
          </p:cNvCxnSpPr>
          <p:nvPr/>
        </p:nvCxnSpPr>
        <p:spPr>
          <a:xfrm>
            <a:off x="2447910" y="3214998"/>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756B3D7A-06A4-E416-3EEE-461295809937}"/>
              </a:ext>
            </a:extLst>
          </p:cNvPr>
          <p:cNvSpPr/>
          <p:nvPr/>
        </p:nvSpPr>
        <p:spPr>
          <a:xfrm>
            <a:off x="1893406" y="2522795"/>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 Java </a:t>
            </a:r>
          </a:p>
        </p:txBody>
      </p:sp>
      <p:sp>
        <p:nvSpPr>
          <p:cNvPr id="44" name="Rectangle: Rounded Corners 43">
            <a:extLst>
              <a:ext uri="{FF2B5EF4-FFF2-40B4-BE49-F238E27FC236}">
                <a16:creationId xmlns:a16="http://schemas.microsoft.com/office/drawing/2014/main" id="{359BF25E-0DC0-E2D7-B5C1-BB2B7328DDFB}"/>
              </a:ext>
            </a:extLst>
          </p:cNvPr>
          <p:cNvSpPr/>
          <p:nvPr/>
        </p:nvSpPr>
        <p:spPr>
          <a:xfrm>
            <a:off x="1893257" y="2863264"/>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cxnSp>
        <p:nvCxnSpPr>
          <p:cNvPr id="45" name="Straight Arrow Connector 44">
            <a:extLst>
              <a:ext uri="{FF2B5EF4-FFF2-40B4-BE49-F238E27FC236}">
                <a16:creationId xmlns:a16="http://schemas.microsoft.com/office/drawing/2014/main" id="{3A952EA2-4FFB-90AB-491D-6E88503E48CF}"/>
              </a:ext>
            </a:extLst>
          </p:cNvPr>
          <p:cNvCxnSpPr>
            <a:cxnSpLocks/>
          </p:cNvCxnSpPr>
          <p:nvPr/>
        </p:nvCxnSpPr>
        <p:spPr>
          <a:xfrm>
            <a:off x="4252353" y="3225262"/>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Rounded Corners 45">
            <a:extLst>
              <a:ext uri="{FF2B5EF4-FFF2-40B4-BE49-F238E27FC236}">
                <a16:creationId xmlns:a16="http://schemas.microsoft.com/office/drawing/2014/main" id="{3B8FC9E5-4B9C-7F7C-05BF-731313B409BE}"/>
              </a:ext>
            </a:extLst>
          </p:cNvPr>
          <p:cNvSpPr/>
          <p:nvPr/>
        </p:nvSpPr>
        <p:spPr>
          <a:xfrm>
            <a:off x="3697849" y="2533059"/>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OpenCL</a:t>
            </a:r>
          </a:p>
        </p:txBody>
      </p:sp>
      <p:sp>
        <p:nvSpPr>
          <p:cNvPr id="47" name="Rectangle: Rounded Corners 46">
            <a:extLst>
              <a:ext uri="{FF2B5EF4-FFF2-40B4-BE49-F238E27FC236}">
                <a16:creationId xmlns:a16="http://schemas.microsoft.com/office/drawing/2014/main" id="{A0553CF0-8C80-ECD3-2F35-6224868CD546}"/>
              </a:ext>
            </a:extLst>
          </p:cNvPr>
          <p:cNvSpPr/>
          <p:nvPr/>
        </p:nvSpPr>
        <p:spPr>
          <a:xfrm>
            <a:off x="3697700" y="2873528"/>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sp>
        <p:nvSpPr>
          <p:cNvPr id="53" name="TextBox 52">
            <a:extLst>
              <a:ext uri="{FF2B5EF4-FFF2-40B4-BE49-F238E27FC236}">
                <a16:creationId xmlns:a16="http://schemas.microsoft.com/office/drawing/2014/main" id="{9845B9C2-D894-FC39-5069-5A3537D2CA66}"/>
              </a:ext>
            </a:extLst>
          </p:cNvPr>
          <p:cNvSpPr txBox="1"/>
          <p:nvPr/>
        </p:nvSpPr>
        <p:spPr>
          <a:xfrm>
            <a:off x="1975637" y="5373554"/>
            <a:ext cx="934988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1970s	                   1990s	</a:t>
            </a:r>
          </a:p>
        </p:txBody>
      </p:sp>
      <p:sp>
        <p:nvSpPr>
          <p:cNvPr id="3" name="TextBox 2">
            <a:extLst>
              <a:ext uri="{FF2B5EF4-FFF2-40B4-BE49-F238E27FC236}">
                <a16:creationId xmlns:a16="http://schemas.microsoft.com/office/drawing/2014/main" id="{9DE7B104-1A0F-5A7F-EEE8-6426CE595B8F}"/>
              </a:ext>
            </a:extLst>
          </p:cNvPr>
          <p:cNvSpPr txBox="1"/>
          <p:nvPr/>
        </p:nvSpPr>
        <p:spPr>
          <a:xfrm>
            <a:off x="1893406" y="1794748"/>
            <a:ext cx="1109306" cy="584775"/>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General purpose</a:t>
            </a:r>
            <a:endParaRPr lang="en-US"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3A63FE2-FA9D-33B8-76DA-198C6E6BDEC5}"/>
              </a:ext>
            </a:extLst>
          </p:cNvPr>
          <p:cNvSpPr txBox="1"/>
          <p:nvPr/>
        </p:nvSpPr>
        <p:spPr>
          <a:xfrm>
            <a:off x="3702133" y="1783490"/>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Graphics</a:t>
            </a: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74FCAD7-4493-8F57-E197-4CB7916ACC3F}"/>
              </a:ext>
            </a:extLst>
          </p:cNvPr>
          <p:cNvSpPr txBox="1"/>
          <p:nvPr/>
        </p:nvSpPr>
        <p:spPr>
          <a:xfrm>
            <a:off x="6278240" y="3695258"/>
            <a:ext cx="4049943" cy="338554"/>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Graphics Processing Unit (GPU)</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879DEE3-999F-925C-C42F-492859BF7F1B}"/>
              </a:ext>
            </a:extLst>
          </p:cNvPr>
          <p:cNvSpPr txBox="1"/>
          <p:nvPr/>
        </p:nvSpPr>
        <p:spPr>
          <a:xfrm>
            <a:off x="5102942" y="4727223"/>
            <a:ext cx="6135328" cy="584775"/>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Instructions and architecture focused on graphics “only”, but very high performance on such applications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91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2258A-D3D2-8BF7-996A-E2235FDA8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0FEDE-3EF4-8D38-7DD3-EA4E1153D222}"/>
              </a:ext>
            </a:extLst>
          </p:cNvPr>
          <p:cNvSpPr>
            <a:spLocks noGrp="1"/>
          </p:cNvSpPr>
          <p:nvPr>
            <p:ph type="title"/>
          </p:nvPr>
        </p:nvSpPr>
        <p:spPr/>
        <p:txBody>
          <a:bodyPr/>
          <a:lstStyle/>
          <a:p>
            <a:r>
              <a:rPr lang="en-US" dirty="0"/>
              <a:t>Conclusion</a:t>
            </a:r>
          </a:p>
        </p:txBody>
      </p:sp>
      <p:cxnSp>
        <p:nvCxnSpPr>
          <p:cNvPr id="4" name="Straight Connector 3">
            <a:extLst>
              <a:ext uri="{FF2B5EF4-FFF2-40B4-BE49-F238E27FC236}">
                <a16:creationId xmlns:a16="http://schemas.microsoft.com/office/drawing/2014/main" id="{1106E8D7-F0B1-BEA4-0272-D94591A4F8E3}"/>
              </a:ext>
            </a:extLst>
          </p:cNvPr>
          <p:cNvCxnSpPr>
            <a:cxnSpLocks/>
          </p:cNvCxnSpPr>
          <p:nvPr/>
        </p:nvCxnSpPr>
        <p:spPr>
          <a:xfrm>
            <a:off x="600822" y="876301"/>
            <a:ext cx="249899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57AAC172-FAB9-7350-378A-7D1E229A8CFB}"/>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100</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5814C874-ADEA-E79F-9DC1-E3166F14AD94}"/>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pic>
        <p:nvPicPr>
          <p:cNvPr id="8" name="Picture 7">
            <a:extLst>
              <a:ext uri="{FF2B5EF4-FFF2-40B4-BE49-F238E27FC236}">
                <a16:creationId xmlns:a16="http://schemas.microsoft.com/office/drawing/2014/main" id="{0DD9DE87-A47D-86A1-6178-48242A8EA1A6}"/>
              </a:ext>
            </a:extLst>
          </p:cNvPr>
          <p:cNvPicPr>
            <a:picLocks noChangeAspect="1"/>
          </p:cNvPicPr>
          <p:nvPr/>
        </p:nvPicPr>
        <p:blipFill>
          <a:blip r:embed="rId3"/>
          <a:stretch>
            <a:fillRect/>
          </a:stretch>
        </p:blipFill>
        <p:spPr>
          <a:xfrm>
            <a:off x="379547" y="1322645"/>
            <a:ext cx="11420856" cy="3956832"/>
          </a:xfrm>
          <a:prstGeom prst="rect">
            <a:avLst/>
          </a:prstGeom>
        </p:spPr>
      </p:pic>
      <p:cxnSp>
        <p:nvCxnSpPr>
          <p:cNvPr id="3" name="Straight Connector 2">
            <a:extLst>
              <a:ext uri="{FF2B5EF4-FFF2-40B4-BE49-F238E27FC236}">
                <a16:creationId xmlns:a16="http://schemas.microsoft.com/office/drawing/2014/main" id="{64AAE074-5995-F490-D55E-22D41D0B5AF9}"/>
              </a:ext>
            </a:extLst>
          </p:cNvPr>
          <p:cNvCxnSpPr>
            <a:cxnSpLocks/>
          </p:cNvCxnSpPr>
          <p:nvPr/>
        </p:nvCxnSpPr>
        <p:spPr>
          <a:xfrm>
            <a:off x="805128" y="6209867"/>
            <a:ext cx="10421672" cy="0"/>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BCDFFCB-7494-180B-BE20-F4FF69EE2A79}"/>
              </a:ext>
            </a:extLst>
          </p:cNvPr>
          <p:cNvSpPr txBox="1"/>
          <p:nvPr/>
        </p:nvSpPr>
        <p:spPr>
          <a:xfrm>
            <a:off x="676787" y="6234646"/>
            <a:ext cx="10699136" cy="492443"/>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A. </a:t>
            </a:r>
            <a:r>
              <a:rPr lang="en-US" sz="1300" dirty="0" err="1">
                <a:latin typeface="Arial" panose="020B0604020202020204" pitchFamily="34" charset="0"/>
                <a:cs typeface="Arial" panose="020B0604020202020204" pitchFamily="34" charset="0"/>
              </a:rPr>
              <a:t>AlSabeh</a:t>
            </a:r>
            <a:r>
              <a:rPr lang="en-US" sz="1300" dirty="0">
                <a:latin typeface="Arial" panose="020B0604020202020204" pitchFamily="34" charset="0"/>
                <a:cs typeface="Arial" panose="020B0604020202020204" pitchFamily="34" charset="0"/>
              </a:rPr>
              <a:t>, J. Khoury, E. Kfoury, J. Crichigno, and E. Bou-Harb, “A survey on security applications of P4 programmable switches and a STRIDE-based vulnerability assessment”, Computer Networks, Vol. 207, April 2022.</a:t>
            </a:r>
          </a:p>
        </p:txBody>
      </p:sp>
    </p:spTree>
    <p:extLst>
      <p:ext uri="{BB962C8B-B14F-4D97-AF65-F5344CB8AC3E}">
        <p14:creationId xmlns:p14="http://schemas.microsoft.com/office/powerpoint/2010/main" val="25219571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F797-060D-994C-9FD9-E18B9D7A1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BE9A9-8298-DF05-43BA-5212515F7C71}"/>
              </a:ext>
            </a:extLst>
          </p:cNvPr>
          <p:cNvSpPr>
            <a:spLocks noGrp="1"/>
          </p:cNvSpPr>
          <p:nvPr>
            <p:ph type="title"/>
          </p:nvPr>
        </p:nvSpPr>
        <p:spPr/>
        <p:txBody>
          <a:bodyPr/>
          <a:lstStyle/>
          <a:p>
            <a:r>
              <a:rPr lang="en-US" dirty="0"/>
              <a:t>Conclusion</a:t>
            </a:r>
          </a:p>
        </p:txBody>
      </p:sp>
      <p:sp>
        <p:nvSpPr>
          <p:cNvPr id="6" name="Slide Number Placeholder 5">
            <a:extLst>
              <a:ext uri="{FF2B5EF4-FFF2-40B4-BE49-F238E27FC236}">
                <a16:creationId xmlns:a16="http://schemas.microsoft.com/office/drawing/2014/main" id="{5584B49C-EA95-2DD4-E4C2-386043986C99}"/>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101</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2B7A3950-714A-1A32-8078-354E1BA3D3D1}"/>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pic>
        <p:nvPicPr>
          <p:cNvPr id="7" name="Picture 6">
            <a:extLst>
              <a:ext uri="{FF2B5EF4-FFF2-40B4-BE49-F238E27FC236}">
                <a16:creationId xmlns:a16="http://schemas.microsoft.com/office/drawing/2014/main" id="{98785158-9B2A-43EB-8BAF-9637FB01550E}"/>
              </a:ext>
            </a:extLst>
          </p:cNvPr>
          <p:cNvPicPr>
            <a:picLocks noChangeAspect="1"/>
          </p:cNvPicPr>
          <p:nvPr/>
        </p:nvPicPr>
        <p:blipFill>
          <a:blip r:embed="rId3"/>
          <a:stretch>
            <a:fillRect/>
          </a:stretch>
        </p:blipFill>
        <p:spPr>
          <a:xfrm>
            <a:off x="1337292" y="829037"/>
            <a:ext cx="9517416" cy="5307790"/>
          </a:xfrm>
          <a:prstGeom prst="rect">
            <a:avLst/>
          </a:prstGeom>
        </p:spPr>
      </p:pic>
      <p:cxnSp>
        <p:nvCxnSpPr>
          <p:cNvPr id="3" name="Straight Connector 2">
            <a:extLst>
              <a:ext uri="{FF2B5EF4-FFF2-40B4-BE49-F238E27FC236}">
                <a16:creationId xmlns:a16="http://schemas.microsoft.com/office/drawing/2014/main" id="{B671D449-9B44-441F-1950-AA0664BB5C5A}"/>
              </a:ext>
            </a:extLst>
          </p:cNvPr>
          <p:cNvCxnSpPr>
            <a:cxnSpLocks/>
          </p:cNvCxnSpPr>
          <p:nvPr/>
        </p:nvCxnSpPr>
        <p:spPr>
          <a:xfrm>
            <a:off x="805128" y="6209867"/>
            <a:ext cx="10421672" cy="0"/>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FBAF7DA-B166-FBFF-5068-39E0C259B2B8}"/>
              </a:ext>
            </a:extLst>
          </p:cNvPr>
          <p:cNvSpPr txBox="1"/>
          <p:nvPr/>
        </p:nvSpPr>
        <p:spPr>
          <a:xfrm>
            <a:off x="676787" y="6234646"/>
            <a:ext cx="10699136" cy="492443"/>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E. F. Kfoury, S. Choueiri, A. Mazloum, A. </a:t>
            </a:r>
            <a:r>
              <a:rPr lang="en-US" sz="1300" dirty="0" err="1">
                <a:latin typeface="Arial" panose="020B0604020202020204" pitchFamily="34" charset="0"/>
                <a:cs typeface="Arial" panose="020B0604020202020204" pitchFamily="34" charset="0"/>
              </a:rPr>
              <a:t>AlSabeh</a:t>
            </a:r>
            <a:r>
              <a:rPr lang="en-US" sz="1300" dirty="0">
                <a:latin typeface="Arial" panose="020B0604020202020204" pitchFamily="34" charset="0"/>
                <a:cs typeface="Arial" panose="020B0604020202020204" pitchFamily="34" charset="0"/>
              </a:rPr>
              <a:t>, J. Gomez, and J. Crichigno, “A Comprehensive Survey on </a:t>
            </a:r>
            <a:r>
              <a:rPr lang="en-US" sz="1300" dirty="0" err="1">
                <a:latin typeface="Arial" panose="020B0604020202020204" pitchFamily="34" charset="0"/>
                <a:cs typeface="Arial" panose="020B0604020202020204" pitchFamily="34" charset="0"/>
              </a:rPr>
              <a:t>SmartNICs</a:t>
            </a:r>
            <a:r>
              <a:rPr lang="en-US" sz="1300" dirty="0">
                <a:latin typeface="Arial" panose="020B0604020202020204" pitchFamily="34" charset="0"/>
                <a:cs typeface="Arial" panose="020B0604020202020204" pitchFamily="34" charset="0"/>
              </a:rPr>
              <a:t>: Architectures, Development Models, Applications, and Research Directions”, IEEE Access, Vol. 12, August 2024.</a:t>
            </a:r>
          </a:p>
        </p:txBody>
      </p:sp>
      <p:cxnSp>
        <p:nvCxnSpPr>
          <p:cNvPr id="8" name="Straight Connector 7">
            <a:extLst>
              <a:ext uri="{FF2B5EF4-FFF2-40B4-BE49-F238E27FC236}">
                <a16:creationId xmlns:a16="http://schemas.microsoft.com/office/drawing/2014/main" id="{8B07E753-AE07-09A8-3990-32251B9EB728}"/>
              </a:ext>
            </a:extLst>
          </p:cNvPr>
          <p:cNvCxnSpPr>
            <a:cxnSpLocks/>
          </p:cNvCxnSpPr>
          <p:nvPr/>
        </p:nvCxnSpPr>
        <p:spPr>
          <a:xfrm>
            <a:off x="600822" y="876301"/>
            <a:ext cx="249899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3049422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36E4-5261-5E9F-0EBC-18CE2C758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0854A-91EC-6AB4-9C9A-D0744D34BA96}"/>
              </a:ext>
            </a:extLst>
          </p:cNvPr>
          <p:cNvSpPr>
            <a:spLocks noGrp="1"/>
          </p:cNvSpPr>
          <p:nvPr>
            <p:ph type="title"/>
          </p:nvPr>
        </p:nvSpPr>
        <p:spPr/>
        <p:txBody>
          <a:bodyPr/>
          <a:lstStyle/>
          <a:p>
            <a:r>
              <a:rPr lang="en-US" dirty="0"/>
              <a:t>Conclusion</a:t>
            </a:r>
          </a:p>
        </p:txBody>
      </p:sp>
      <p:cxnSp>
        <p:nvCxnSpPr>
          <p:cNvPr id="4" name="Straight Connector 3">
            <a:extLst>
              <a:ext uri="{FF2B5EF4-FFF2-40B4-BE49-F238E27FC236}">
                <a16:creationId xmlns:a16="http://schemas.microsoft.com/office/drawing/2014/main" id="{1D39F961-B9F6-D043-2954-DBFB469B186E}"/>
              </a:ext>
            </a:extLst>
          </p:cNvPr>
          <p:cNvCxnSpPr>
            <a:cxnSpLocks/>
          </p:cNvCxnSpPr>
          <p:nvPr/>
        </p:nvCxnSpPr>
        <p:spPr>
          <a:xfrm>
            <a:off x="600822" y="876301"/>
            <a:ext cx="249899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B75EF267-7CFF-F366-6EA1-BE9694938499}"/>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102</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502A6B00-F64F-B071-7A68-ECE659D90B11}"/>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pic>
        <p:nvPicPr>
          <p:cNvPr id="9" name="Picture 8">
            <a:extLst>
              <a:ext uri="{FF2B5EF4-FFF2-40B4-BE49-F238E27FC236}">
                <a16:creationId xmlns:a16="http://schemas.microsoft.com/office/drawing/2014/main" id="{E3E26D1C-EB8B-238E-203F-964B018C2CCC}"/>
              </a:ext>
            </a:extLst>
          </p:cNvPr>
          <p:cNvPicPr>
            <a:picLocks noChangeAspect="1"/>
          </p:cNvPicPr>
          <p:nvPr/>
        </p:nvPicPr>
        <p:blipFill>
          <a:blip r:embed="rId3"/>
          <a:stretch>
            <a:fillRect/>
          </a:stretch>
        </p:blipFill>
        <p:spPr>
          <a:xfrm>
            <a:off x="1272289" y="1101439"/>
            <a:ext cx="9635372" cy="4441494"/>
          </a:xfrm>
          <a:prstGeom prst="rect">
            <a:avLst/>
          </a:prstGeom>
        </p:spPr>
      </p:pic>
      <p:cxnSp>
        <p:nvCxnSpPr>
          <p:cNvPr id="8" name="Straight Connector 7">
            <a:extLst>
              <a:ext uri="{FF2B5EF4-FFF2-40B4-BE49-F238E27FC236}">
                <a16:creationId xmlns:a16="http://schemas.microsoft.com/office/drawing/2014/main" id="{A3FF15C4-FE0A-9B61-57E6-5BAC0EC5CF02}"/>
              </a:ext>
            </a:extLst>
          </p:cNvPr>
          <p:cNvCxnSpPr>
            <a:cxnSpLocks/>
          </p:cNvCxnSpPr>
          <p:nvPr/>
        </p:nvCxnSpPr>
        <p:spPr>
          <a:xfrm>
            <a:off x="805128" y="6209867"/>
            <a:ext cx="10421672"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AD8B4CD7-B101-B009-B457-0E6999E0231E}"/>
              </a:ext>
            </a:extLst>
          </p:cNvPr>
          <p:cNvSpPr txBox="1"/>
          <p:nvPr/>
        </p:nvSpPr>
        <p:spPr>
          <a:xfrm>
            <a:off x="676787" y="6234646"/>
            <a:ext cx="10699136" cy="492443"/>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S. Elizalde et al., “A Survey on Security Applications with </a:t>
            </a:r>
            <a:r>
              <a:rPr lang="en-US" sz="1300" dirty="0" err="1">
                <a:latin typeface="Arial" panose="020B0604020202020204" pitchFamily="34" charset="0"/>
                <a:cs typeface="Arial" panose="020B0604020202020204" pitchFamily="34" charset="0"/>
              </a:rPr>
              <a:t>SmartNICs</a:t>
            </a:r>
            <a:r>
              <a:rPr lang="en-US" sz="1300" dirty="0">
                <a:latin typeface="Arial" panose="020B0604020202020204" pitchFamily="34" charset="0"/>
                <a:cs typeface="Arial" panose="020B0604020202020204" pitchFamily="34" charset="0"/>
              </a:rPr>
              <a:t>: Taxonomy, Implementations, Challenges, and Future Trends”, in Journal of Network and Computer Applications, Vol. 242, October 2025.</a:t>
            </a:r>
          </a:p>
        </p:txBody>
      </p:sp>
    </p:spTree>
    <p:extLst>
      <p:ext uri="{BB962C8B-B14F-4D97-AF65-F5344CB8AC3E}">
        <p14:creationId xmlns:p14="http://schemas.microsoft.com/office/powerpoint/2010/main" val="18137764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9B391-3CF6-0D73-A45E-D776B581E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E2BF1-5335-3D88-0936-35EF6D86DDD0}"/>
              </a:ext>
            </a:extLst>
          </p:cNvPr>
          <p:cNvSpPr>
            <a:spLocks noGrp="1"/>
          </p:cNvSpPr>
          <p:nvPr>
            <p:ph type="title"/>
          </p:nvPr>
        </p:nvSpPr>
        <p:spPr/>
        <p:txBody>
          <a:bodyPr/>
          <a:lstStyle/>
          <a:p>
            <a:r>
              <a:rPr lang="en-US" dirty="0"/>
              <a:t>Conclusion</a:t>
            </a:r>
          </a:p>
        </p:txBody>
      </p:sp>
      <p:cxnSp>
        <p:nvCxnSpPr>
          <p:cNvPr id="4" name="Straight Connector 3">
            <a:extLst>
              <a:ext uri="{FF2B5EF4-FFF2-40B4-BE49-F238E27FC236}">
                <a16:creationId xmlns:a16="http://schemas.microsoft.com/office/drawing/2014/main" id="{1523F83B-7D7C-7458-6AE6-3E7090F923AF}"/>
              </a:ext>
            </a:extLst>
          </p:cNvPr>
          <p:cNvCxnSpPr>
            <a:cxnSpLocks/>
          </p:cNvCxnSpPr>
          <p:nvPr/>
        </p:nvCxnSpPr>
        <p:spPr>
          <a:xfrm>
            <a:off x="600822" y="876301"/>
            <a:ext cx="249899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8ABC05EB-644E-A658-2E89-33634B4B9C58}"/>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103</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29DC99DB-339A-1AC4-C0A5-4E3EBA2FE212}"/>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sp>
        <p:nvSpPr>
          <p:cNvPr id="3" name="Content Placeholder 2">
            <a:extLst>
              <a:ext uri="{FF2B5EF4-FFF2-40B4-BE49-F238E27FC236}">
                <a16:creationId xmlns:a16="http://schemas.microsoft.com/office/drawing/2014/main" id="{41CC6BAC-084F-7F00-E093-B9783978B035}"/>
              </a:ext>
            </a:extLst>
          </p:cNvPr>
          <p:cNvSpPr txBox="1">
            <a:spLocks/>
          </p:cNvSpPr>
          <p:nvPr/>
        </p:nvSpPr>
        <p:spPr>
          <a:xfrm>
            <a:off x="597549" y="984734"/>
            <a:ext cx="10984851" cy="4844565"/>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93" indent="-292093" defTabSz="914377">
              <a:spcBef>
                <a:spcPts val="300"/>
              </a:spcBef>
              <a:spcAft>
                <a:spcPts val="300"/>
              </a:spcAft>
              <a:buClr>
                <a:schemeClr val="accent2"/>
              </a:buClr>
              <a:buFont typeface="Arial" panose="020B0604020202020204" pitchFamily="34" charset="0"/>
              <a:buChar char="•"/>
              <a:defRPr/>
            </a:pPr>
            <a:r>
              <a:rPr lang="en-US" sz="2200" dirty="0">
                <a:solidFill>
                  <a:prstClr val="black">
                    <a:lumMod val="75000"/>
                    <a:lumOff val="25000"/>
                  </a:prstClr>
                </a:solidFill>
                <a:sym typeface="Arial"/>
              </a:rPr>
              <a:t>A challenge is the limited access to DSAs and training materials</a:t>
            </a:r>
          </a:p>
          <a:p>
            <a:pPr marL="292093" indent="-292093" defTabSz="914377">
              <a:spcBef>
                <a:spcPts val="300"/>
              </a:spcBef>
              <a:spcAft>
                <a:spcPts val="300"/>
              </a:spcAft>
              <a:buClr>
                <a:schemeClr val="accent2"/>
              </a:buClr>
              <a:buFont typeface="Arial" panose="020B0604020202020204" pitchFamily="34" charset="0"/>
              <a:buChar char="•"/>
              <a:defRPr/>
            </a:pPr>
            <a:r>
              <a:rPr lang="en-US" sz="2200" dirty="0">
                <a:solidFill>
                  <a:prstClr val="black">
                    <a:lumMod val="75000"/>
                    <a:lumOff val="25000"/>
                  </a:prstClr>
                </a:solidFill>
                <a:sym typeface="Arial"/>
              </a:rPr>
              <a:t>USC is leading training and education efforts on DSAs to</a:t>
            </a:r>
          </a:p>
          <a:p>
            <a:pPr marL="561975" lvl="1" indent="-276225" defTabSz="914377">
              <a:spcBef>
                <a:spcPts val="300"/>
              </a:spcBef>
              <a:spcAft>
                <a:spcPts val="300"/>
              </a:spcAft>
              <a:buClr>
                <a:schemeClr val="accent2"/>
              </a:buClr>
              <a:buFont typeface="Arial" panose="020B0604020202020204" pitchFamily="34" charset="0"/>
              <a:buChar char="‒"/>
              <a:defRPr/>
            </a:pPr>
            <a:r>
              <a:rPr lang="en-US" sz="1900" dirty="0">
                <a:solidFill>
                  <a:prstClr val="black">
                    <a:lumMod val="75000"/>
                    <a:lumOff val="25000"/>
                  </a:prstClr>
                </a:solidFill>
                <a:sym typeface="Arial"/>
              </a:rPr>
              <a:t>Reduce the learning curve </a:t>
            </a:r>
          </a:p>
          <a:p>
            <a:pPr marL="561975" lvl="1" indent="-276225" defTabSz="914377">
              <a:spcBef>
                <a:spcPts val="300"/>
              </a:spcBef>
              <a:spcAft>
                <a:spcPts val="300"/>
              </a:spcAft>
              <a:buClr>
                <a:schemeClr val="accent2"/>
              </a:buClr>
              <a:buFont typeface="Arial" panose="020B0604020202020204" pitchFamily="34" charset="0"/>
              <a:buChar char="‒"/>
              <a:defRPr/>
            </a:pPr>
            <a:r>
              <a:rPr lang="en-US" sz="1900" dirty="0">
                <a:solidFill>
                  <a:prstClr val="black">
                    <a:lumMod val="75000"/>
                    <a:lumOff val="25000"/>
                  </a:prstClr>
                </a:solidFill>
                <a:sym typeface="Arial"/>
              </a:rPr>
              <a:t>Lower the entry barrier for students, researchers, and practitioners</a:t>
            </a:r>
          </a:p>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sym typeface="Arial"/>
            </a:endParaRPr>
          </a:p>
          <a:p>
            <a:pPr marL="0" indent="0" defTabSz="914377">
              <a:spcBef>
                <a:spcPts val="300"/>
              </a:spcBef>
              <a:spcAft>
                <a:spcPts val="300"/>
              </a:spcAft>
              <a:buClr>
                <a:schemeClr val="accent2"/>
              </a:buClr>
              <a:buNone/>
              <a:defRPr/>
            </a:pPr>
            <a:endParaRPr lang="en-US" sz="2200" dirty="0">
              <a:solidFill>
                <a:prstClr val="black">
                  <a:lumMod val="75000"/>
                  <a:lumOff val="25000"/>
                </a:prstClr>
              </a:solidFill>
              <a:sym typeface="Arial"/>
            </a:endParaRPr>
          </a:p>
          <a:p>
            <a:pPr marL="0" indent="0">
              <a:buClr>
                <a:schemeClr val="accent2"/>
              </a:buClr>
              <a:buNone/>
              <a:defRPr/>
            </a:pPr>
            <a:endParaRPr lang="en-US" sz="2200" baseline="30000" dirty="0">
              <a:solidFill>
                <a:prstClr val="black">
                  <a:lumMod val="75000"/>
                  <a:lumOff val="25000"/>
                </a:prstClr>
              </a:solidFill>
              <a:sym typeface="Arial"/>
            </a:endParaRPr>
          </a:p>
          <a:p>
            <a:pPr marL="292093" indent="-292093">
              <a:buClr>
                <a:schemeClr val="accent2"/>
              </a:buClr>
              <a:buFont typeface="Arial" panose="020B0604020202020204" pitchFamily="34" charset="0"/>
              <a:buChar char="•"/>
              <a:defRPr/>
            </a:pPr>
            <a:endParaRPr lang="en-US" sz="2200" baseline="30000" dirty="0">
              <a:solidFill>
                <a:prstClr val="black">
                  <a:lumMod val="75000"/>
                  <a:lumOff val="25000"/>
                </a:prstClr>
              </a:solidFill>
              <a:sym typeface="Arial"/>
            </a:endParaRPr>
          </a:p>
          <a:p>
            <a:pPr marL="292093" indent="-292093">
              <a:buClr>
                <a:schemeClr val="accent2"/>
              </a:buClr>
              <a:buFont typeface="Arial" panose="020B0604020202020204" pitchFamily="34" charset="0"/>
              <a:buChar char="•"/>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rgbClr val="D34817"/>
              </a:buClr>
              <a:buFont typeface="Arial" panose="020B0604020202020204" pitchFamily="34" charset="0"/>
              <a:buChar char="•"/>
              <a:defRPr/>
            </a:pPr>
            <a:endParaRPr lang="en-US" sz="2200" i="1" dirty="0">
              <a:solidFill>
                <a:prstClr val="black">
                  <a:lumMod val="75000"/>
                  <a:lumOff val="25000"/>
                </a:prstClr>
              </a:solidFill>
              <a:sym typeface="Arial"/>
            </a:endParaRPr>
          </a:p>
        </p:txBody>
      </p:sp>
    </p:spTree>
    <p:extLst>
      <p:ext uri="{BB962C8B-B14F-4D97-AF65-F5344CB8AC3E}">
        <p14:creationId xmlns:p14="http://schemas.microsoft.com/office/powerpoint/2010/main" val="38040066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6D1CD3B-5971-4BCB-BC90-397FEB1F06A5}"/>
              </a:ext>
            </a:extLst>
          </p:cNvPr>
          <p:cNvSpPr>
            <a:spLocks noGrp="1"/>
          </p:cNvSpPr>
          <p:nvPr>
            <p:ph idx="4294967295"/>
          </p:nvPr>
        </p:nvSpPr>
        <p:spPr>
          <a:xfrm>
            <a:off x="631142" y="1069592"/>
            <a:ext cx="10929716" cy="4718815"/>
          </a:xfrm>
        </p:spPr>
        <p:txBody>
          <a:bodyPr>
            <a:normAutofit/>
          </a:bodyPr>
          <a:lstStyle/>
          <a:p>
            <a:pPr marL="233357" indent="-233357" algn="just">
              <a:lnSpc>
                <a:spcPct val="100000"/>
              </a:lnSpc>
              <a:spcBef>
                <a:spcPts val="600"/>
              </a:spcBef>
              <a:spcAft>
                <a:spcPts val="600"/>
              </a:spcAft>
              <a:buClr>
                <a:schemeClr val="accent2"/>
              </a:buClr>
              <a:buFont typeface="Arial" panose="020B0604020202020204" pitchFamily="34" charset="0"/>
              <a:buChar char="•"/>
            </a:pPr>
            <a:r>
              <a:rPr lang="en-US" sz="2200">
                <a:latin typeface="Arial" panose="020B0604020202020204" pitchFamily="34" charset="0"/>
                <a:cs typeface="Arial" panose="020B0604020202020204" pitchFamily="34" charset="0"/>
              </a:rPr>
              <a:t>This work was supported by the U.S. National Science Foundation (NSF), under awards 2417823 and 2346726</a:t>
            </a:r>
          </a:p>
          <a:p>
            <a:pPr marL="233357" indent="-233357" algn="just">
              <a:lnSpc>
                <a:spcPct val="100000"/>
              </a:lnSpc>
              <a:spcBef>
                <a:spcPts val="600"/>
              </a:spcBef>
              <a:spcAft>
                <a:spcPts val="600"/>
              </a:spcAft>
              <a:buClr>
                <a:schemeClr val="accent2"/>
              </a:buClr>
              <a:buFont typeface="Arial" panose="020B0604020202020204" pitchFamily="34" charset="0"/>
              <a:buChar char="•"/>
            </a:pPr>
            <a:r>
              <a:rPr lang="en-US" sz="2200">
                <a:latin typeface="Arial" panose="020B0604020202020204" pitchFamily="34" charset="0"/>
                <a:cs typeface="Arial" panose="020B0604020202020204" pitchFamily="34" charset="0"/>
              </a:rPr>
              <a:t>The authors would also like to acknowledge the FABRIC team.</a:t>
            </a:r>
          </a:p>
          <a:p>
            <a:pPr marL="233357" indent="-233357">
              <a:lnSpc>
                <a:spcPct val="100000"/>
              </a:lnSpc>
              <a:spcBef>
                <a:spcPts val="600"/>
              </a:spcBef>
              <a:spcAft>
                <a:spcPts val="600"/>
              </a:spcAft>
              <a:buClr>
                <a:schemeClr val="accent2"/>
              </a:buClr>
              <a:buFont typeface="Arial" panose="020B0604020202020204" pitchFamily="34" charset="0"/>
              <a:buChar char="•"/>
            </a:pPr>
            <a:endParaRPr lang="en-US" sz="22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813C0D9-AC72-44F5-90CD-A581CECC92C8}"/>
              </a:ext>
            </a:extLst>
          </p:cNvPr>
          <p:cNvPicPr>
            <a:picLocks noChangeAspect="1"/>
          </p:cNvPicPr>
          <p:nvPr/>
        </p:nvPicPr>
        <p:blipFill>
          <a:blip r:embed="rId3"/>
          <a:stretch>
            <a:fillRect/>
          </a:stretch>
        </p:blipFill>
        <p:spPr>
          <a:xfrm>
            <a:off x="2130600" y="3298371"/>
            <a:ext cx="2649007" cy="1936751"/>
          </a:xfrm>
          <a:prstGeom prst="rect">
            <a:avLst/>
          </a:prstGeom>
        </p:spPr>
      </p:pic>
      <p:sp>
        <p:nvSpPr>
          <p:cNvPr id="8" name="Title 1">
            <a:extLst>
              <a:ext uri="{FF2B5EF4-FFF2-40B4-BE49-F238E27FC236}">
                <a16:creationId xmlns:a16="http://schemas.microsoft.com/office/drawing/2014/main" id="{293EB367-88D5-AFD9-1EEC-59AFFC3618C3}"/>
              </a:ext>
            </a:extLst>
          </p:cNvPr>
          <p:cNvSpPr>
            <a:spLocks noGrp="1"/>
          </p:cNvSpPr>
          <p:nvPr>
            <p:ph type="title"/>
          </p:nvPr>
        </p:nvSpPr>
        <p:spPr>
          <a:xfrm>
            <a:off x="603575" y="1"/>
            <a:ext cx="10984850" cy="888999"/>
          </a:xfrm>
        </p:spPr>
        <p:txBody>
          <a:bodyPr/>
          <a:lstStyle/>
          <a:p>
            <a:r>
              <a:rPr lang="en-US"/>
              <a:t>Acknowledgement</a:t>
            </a:r>
          </a:p>
        </p:txBody>
      </p:sp>
      <p:cxnSp>
        <p:nvCxnSpPr>
          <p:cNvPr id="11" name="Straight Connector 10">
            <a:extLst>
              <a:ext uri="{FF2B5EF4-FFF2-40B4-BE49-F238E27FC236}">
                <a16:creationId xmlns:a16="http://schemas.microsoft.com/office/drawing/2014/main" id="{76B311CA-910C-D2AE-0B60-BB6381D53B3F}"/>
              </a:ext>
            </a:extLst>
          </p:cNvPr>
          <p:cNvCxnSpPr>
            <a:cxnSpLocks/>
          </p:cNvCxnSpPr>
          <p:nvPr/>
        </p:nvCxnSpPr>
        <p:spPr>
          <a:xfrm>
            <a:off x="603575" y="876301"/>
            <a:ext cx="405376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2" name="Picture 2" descr="FABRIC Portal">
            <a:extLst>
              <a:ext uri="{FF2B5EF4-FFF2-40B4-BE49-F238E27FC236}">
                <a16:creationId xmlns:a16="http://schemas.microsoft.com/office/drawing/2014/main" id="{E8995AA0-C1C3-5656-C0EE-1B1BA7A3E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674" y="3861933"/>
            <a:ext cx="5657850" cy="8096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9479CE3-868A-428D-1B7E-8EC570CF0789}"/>
              </a:ext>
            </a:extLst>
          </p:cNvPr>
          <p:cNvSpPr>
            <a:spLocks noGrp="1"/>
          </p:cNvSpPr>
          <p:nvPr>
            <p:ph type="sldNum" sz="quarter" idx="12"/>
          </p:nvPr>
        </p:nvSpPr>
        <p:spPr/>
        <p:txBody>
          <a:bodyPr/>
          <a:lstStyle/>
          <a:p>
            <a:fld id="{38C60F48-EAB5-A54D-B834-7AA360F30939}" type="slidenum">
              <a:rPr lang="en-US" smtClean="0"/>
              <a:t>104</a:t>
            </a:fld>
            <a:endParaRPr lang="en-US"/>
          </a:p>
        </p:txBody>
      </p:sp>
    </p:spTree>
    <p:extLst>
      <p:ext uri="{BB962C8B-B14F-4D97-AF65-F5344CB8AC3E}">
        <p14:creationId xmlns:p14="http://schemas.microsoft.com/office/powerpoint/2010/main" val="35060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875E-3171-FD95-8B9D-B67BC8F82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062A1-0085-6783-CEBC-5F26B22D7F8A}"/>
              </a:ext>
            </a:extLst>
          </p:cNvPr>
          <p:cNvSpPr>
            <a:spLocks noGrp="1"/>
          </p:cNvSpPr>
          <p:nvPr>
            <p:ph type="title"/>
          </p:nvPr>
        </p:nvSpPr>
        <p:spPr/>
        <p:txBody>
          <a:bodyPr/>
          <a:lstStyle/>
          <a:p>
            <a:r>
              <a:rPr lang="en-US" dirty="0"/>
              <a:t>Modern DSAs</a:t>
            </a:r>
          </a:p>
        </p:txBody>
      </p:sp>
      <p:cxnSp>
        <p:nvCxnSpPr>
          <p:cNvPr id="4" name="Straight Connector 3">
            <a:extLst>
              <a:ext uri="{FF2B5EF4-FFF2-40B4-BE49-F238E27FC236}">
                <a16:creationId xmlns:a16="http://schemas.microsoft.com/office/drawing/2014/main" id="{7722DD46-4E5D-1C78-F89C-A27BD24C5868}"/>
              </a:ext>
            </a:extLst>
          </p:cNvPr>
          <p:cNvCxnSpPr>
            <a:cxnSpLocks/>
          </p:cNvCxnSpPr>
          <p:nvPr/>
        </p:nvCxnSpPr>
        <p:spPr>
          <a:xfrm>
            <a:off x="597551" y="876303"/>
            <a:ext cx="311841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74D0E555-0603-63BF-B884-623A06F5EF81}"/>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11</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AC722356-DF0A-7B18-C9B3-6903B8890902}"/>
              </a:ext>
            </a:extLst>
          </p:cNvPr>
          <p:cNvSpPr>
            <a:spLocks noGrp="1"/>
          </p:cNvSpPr>
          <p:nvPr>
            <p:ph idx="1"/>
          </p:nvPr>
        </p:nvSpPr>
        <p:spPr>
          <a:xfrm>
            <a:off x="414670" y="956071"/>
            <a:ext cx="11376837" cy="889000"/>
          </a:xfrm>
        </p:spPr>
        <p:txBody>
          <a:bodyPr>
            <a:normAutofit/>
          </a:bodyPr>
          <a:lstStyle/>
          <a:p>
            <a:pPr marL="280981" indent="-280981">
              <a:spcAft>
                <a:spcPts val="0"/>
              </a:spcAft>
              <a:buClr>
                <a:schemeClr val="accent2"/>
              </a:buClr>
              <a:buFont typeface="Arial" panose="020B0604020202020204" pitchFamily="34" charset="0"/>
              <a:buChar char="•"/>
            </a:pPr>
            <a:r>
              <a:rPr lang="en-US" dirty="0"/>
              <a:t>Domain-specific accelerators and domain-specific languages</a:t>
            </a:r>
          </a:p>
          <a:p>
            <a:pPr marL="292608" lvl="1" indent="0">
              <a:spcAft>
                <a:spcPts val="0"/>
              </a:spcAft>
              <a:buClr>
                <a:schemeClr val="accent2"/>
              </a:buClr>
              <a:buNone/>
            </a:pPr>
            <a:endParaRPr lang="en-US" dirty="0"/>
          </a:p>
        </p:txBody>
      </p:sp>
      <p:sp>
        <p:nvSpPr>
          <p:cNvPr id="14" name="TextBox 13">
            <a:extLst>
              <a:ext uri="{FF2B5EF4-FFF2-40B4-BE49-F238E27FC236}">
                <a16:creationId xmlns:a16="http://schemas.microsoft.com/office/drawing/2014/main" id="{60FA564D-FECC-5886-56C2-AEB9847C7222}"/>
              </a:ext>
            </a:extLst>
          </p:cNvPr>
          <p:cNvSpPr txBox="1"/>
          <p:nvPr/>
        </p:nvSpPr>
        <p:spPr>
          <a:xfrm>
            <a:off x="3697700" y="4760994"/>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GPU</a:t>
            </a:r>
            <a:endParaRPr lang="en-US" sz="1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F1073FA8-ADE0-FBF8-C6A8-01841FCA85B6}"/>
              </a:ext>
            </a:extLst>
          </p:cNvPr>
          <p:cNvPicPr>
            <a:picLocks noChangeAspect="1"/>
          </p:cNvPicPr>
          <p:nvPr/>
        </p:nvPicPr>
        <p:blipFill>
          <a:blip r:embed="rId3"/>
          <a:stretch>
            <a:fillRect/>
          </a:stretch>
        </p:blipFill>
        <p:spPr>
          <a:xfrm>
            <a:off x="3697550" y="3540270"/>
            <a:ext cx="1109454" cy="1109454"/>
          </a:xfrm>
          <a:prstGeom prst="rect">
            <a:avLst/>
          </a:prstGeom>
        </p:spPr>
      </p:pic>
      <p:pic>
        <p:nvPicPr>
          <p:cNvPr id="26" name="Picture 25">
            <a:extLst>
              <a:ext uri="{FF2B5EF4-FFF2-40B4-BE49-F238E27FC236}">
                <a16:creationId xmlns:a16="http://schemas.microsoft.com/office/drawing/2014/main" id="{BDB2ECFF-D84D-B626-244E-4783AFEF4056}"/>
              </a:ext>
            </a:extLst>
          </p:cNvPr>
          <p:cNvPicPr>
            <a:picLocks noChangeAspect="1"/>
          </p:cNvPicPr>
          <p:nvPr/>
        </p:nvPicPr>
        <p:blipFill>
          <a:blip r:embed="rId4"/>
          <a:stretch>
            <a:fillRect/>
          </a:stretch>
        </p:blipFill>
        <p:spPr>
          <a:xfrm>
            <a:off x="5330917" y="3542154"/>
            <a:ext cx="1319810" cy="1109454"/>
          </a:xfrm>
          <a:prstGeom prst="rect">
            <a:avLst/>
          </a:prstGeom>
        </p:spPr>
      </p:pic>
      <p:sp>
        <p:nvSpPr>
          <p:cNvPr id="27" name="TextBox 26">
            <a:extLst>
              <a:ext uri="{FF2B5EF4-FFF2-40B4-BE49-F238E27FC236}">
                <a16:creationId xmlns:a16="http://schemas.microsoft.com/office/drawing/2014/main" id="{8851A687-3ACB-4E0E-B835-ECAA3F3E729E}"/>
              </a:ext>
            </a:extLst>
          </p:cNvPr>
          <p:cNvSpPr txBox="1"/>
          <p:nvPr/>
        </p:nvSpPr>
        <p:spPr>
          <a:xfrm>
            <a:off x="5330917" y="4762878"/>
            <a:ext cx="1319661"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TPU</a:t>
            </a:r>
            <a:endParaRPr lang="en-US" sz="1600" dirty="0">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4A1D86B0-6A46-2824-353C-7E2F7B43EDE4}"/>
              </a:ext>
            </a:extLst>
          </p:cNvPr>
          <p:cNvCxnSpPr>
            <a:cxnSpLocks/>
          </p:cNvCxnSpPr>
          <p:nvPr/>
        </p:nvCxnSpPr>
        <p:spPr>
          <a:xfrm>
            <a:off x="6095925" y="3216574"/>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Rectangle: Rounded Corners 33">
            <a:extLst>
              <a:ext uri="{FF2B5EF4-FFF2-40B4-BE49-F238E27FC236}">
                <a16:creationId xmlns:a16="http://schemas.microsoft.com/office/drawing/2014/main" id="{14C502A3-C3F4-1952-B532-2AC15D38D47B}"/>
              </a:ext>
            </a:extLst>
          </p:cNvPr>
          <p:cNvSpPr/>
          <p:nvPr/>
        </p:nvSpPr>
        <p:spPr>
          <a:xfrm>
            <a:off x="5541421" y="2524371"/>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Tensor Flow </a:t>
            </a:r>
          </a:p>
        </p:txBody>
      </p:sp>
      <p:sp>
        <p:nvSpPr>
          <p:cNvPr id="35" name="Rectangle: Rounded Corners 34">
            <a:extLst>
              <a:ext uri="{FF2B5EF4-FFF2-40B4-BE49-F238E27FC236}">
                <a16:creationId xmlns:a16="http://schemas.microsoft.com/office/drawing/2014/main" id="{62B7CBD8-10AC-AD22-AE98-3CB508B19E90}"/>
              </a:ext>
            </a:extLst>
          </p:cNvPr>
          <p:cNvSpPr/>
          <p:nvPr/>
        </p:nvSpPr>
        <p:spPr>
          <a:xfrm>
            <a:off x="5541272" y="2864840"/>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pic>
        <p:nvPicPr>
          <p:cNvPr id="40" name="Picture 39">
            <a:extLst>
              <a:ext uri="{FF2B5EF4-FFF2-40B4-BE49-F238E27FC236}">
                <a16:creationId xmlns:a16="http://schemas.microsoft.com/office/drawing/2014/main" id="{45A25B29-77C7-0893-5606-1E9627F90A0C}"/>
              </a:ext>
            </a:extLst>
          </p:cNvPr>
          <p:cNvPicPr>
            <a:picLocks noChangeAspect="1"/>
          </p:cNvPicPr>
          <p:nvPr/>
        </p:nvPicPr>
        <p:blipFill>
          <a:blip r:embed="rId5"/>
          <a:stretch>
            <a:fillRect/>
          </a:stretch>
        </p:blipFill>
        <p:spPr>
          <a:xfrm>
            <a:off x="1863817" y="3525043"/>
            <a:ext cx="1084625" cy="1078387"/>
          </a:xfrm>
          <a:prstGeom prst="rect">
            <a:avLst/>
          </a:prstGeom>
        </p:spPr>
      </p:pic>
      <p:sp>
        <p:nvSpPr>
          <p:cNvPr id="41" name="TextBox 40">
            <a:extLst>
              <a:ext uri="{FF2B5EF4-FFF2-40B4-BE49-F238E27FC236}">
                <a16:creationId xmlns:a16="http://schemas.microsoft.com/office/drawing/2014/main" id="{4F61283C-E0DD-A0B7-04C3-1A9159C2EDF7}"/>
              </a:ext>
            </a:extLst>
          </p:cNvPr>
          <p:cNvSpPr txBox="1"/>
          <p:nvPr/>
        </p:nvSpPr>
        <p:spPr>
          <a:xfrm>
            <a:off x="1760712" y="4749757"/>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CPU</a:t>
            </a:r>
            <a:endParaRPr lang="en-US" sz="1600" dirty="0">
              <a:latin typeface="Arial" panose="020B0604020202020204" pitchFamily="34"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id="{0426485B-1FB0-8A11-0A35-6455A1B288C8}"/>
              </a:ext>
            </a:extLst>
          </p:cNvPr>
          <p:cNvCxnSpPr>
            <a:cxnSpLocks/>
          </p:cNvCxnSpPr>
          <p:nvPr/>
        </p:nvCxnSpPr>
        <p:spPr>
          <a:xfrm>
            <a:off x="2447910" y="3214998"/>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D99262BE-02FC-1F42-2675-E83E10B1B672}"/>
              </a:ext>
            </a:extLst>
          </p:cNvPr>
          <p:cNvSpPr/>
          <p:nvPr/>
        </p:nvSpPr>
        <p:spPr>
          <a:xfrm>
            <a:off x="1893406" y="2522795"/>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 Java </a:t>
            </a:r>
          </a:p>
        </p:txBody>
      </p:sp>
      <p:sp>
        <p:nvSpPr>
          <p:cNvPr id="44" name="Rectangle: Rounded Corners 43">
            <a:extLst>
              <a:ext uri="{FF2B5EF4-FFF2-40B4-BE49-F238E27FC236}">
                <a16:creationId xmlns:a16="http://schemas.microsoft.com/office/drawing/2014/main" id="{41D41081-5A3F-2412-1878-B6C3EFF9F84F}"/>
              </a:ext>
            </a:extLst>
          </p:cNvPr>
          <p:cNvSpPr/>
          <p:nvPr/>
        </p:nvSpPr>
        <p:spPr>
          <a:xfrm>
            <a:off x="1893257" y="2863264"/>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cxnSp>
        <p:nvCxnSpPr>
          <p:cNvPr id="45" name="Straight Arrow Connector 44">
            <a:extLst>
              <a:ext uri="{FF2B5EF4-FFF2-40B4-BE49-F238E27FC236}">
                <a16:creationId xmlns:a16="http://schemas.microsoft.com/office/drawing/2014/main" id="{995BE081-5DE6-FD05-4066-549F27D08E58}"/>
              </a:ext>
            </a:extLst>
          </p:cNvPr>
          <p:cNvCxnSpPr>
            <a:cxnSpLocks/>
          </p:cNvCxnSpPr>
          <p:nvPr/>
        </p:nvCxnSpPr>
        <p:spPr>
          <a:xfrm>
            <a:off x="4252353" y="3225262"/>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Rounded Corners 45">
            <a:extLst>
              <a:ext uri="{FF2B5EF4-FFF2-40B4-BE49-F238E27FC236}">
                <a16:creationId xmlns:a16="http://schemas.microsoft.com/office/drawing/2014/main" id="{8F3CC525-9B7F-4F1A-6F5D-577304D508C7}"/>
              </a:ext>
            </a:extLst>
          </p:cNvPr>
          <p:cNvSpPr/>
          <p:nvPr/>
        </p:nvSpPr>
        <p:spPr>
          <a:xfrm>
            <a:off x="3697849" y="2533059"/>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OpenCL</a:t>
            </a:r>
          </a:p>
        </p:txBody>
      </p:sp>
      <p:sp>
        <p:nvSpPr>
          <p:cNvPr id="47" name="Rectangle: Rounded Corners 46">
            <a:extLst>
              <a:ext uri="{FF2B5EF4-FFF2-40B4-BE49-F238E27FC236}">
                <a16:creationId xmlns:a16="http://schemas.microsoft.com/office/drawing/2014/main" id="{78BA9EF5-2737-EE03-36C3-1036DEA05EE2}"/>
              </a:ext>
            </a:extLst>
          </p:cNvPr>
          <p:cNvSpPr/>
          <p:nvPr/>
        </p:nvSpPr>
        <p:spPr>
          <a:xfrm>
            <a:off x="3697700" y="2873528"/>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sp>
        <p:nvSpPr>
          <p:cNvPr id="53" name="TextBox 52">
            <a:extLst>
              <a:ext uri="{FF2B5EF4-FFF2-40B4-BE49-F238E27FC236}">
                <a16:creationId xmlns:a16="http://schemas.microsoft.com/office/drawing/2014/main" id="{1343656F-7734-A18B-3080-E3AC1F0FB034}"/>
              </a:ext>
            </a:extLst>
          </p:cNvPr>
          <p:cNvSpPr txBox="1"/>
          <p:nvPr/>
        </p:nvSpPr>
        <p:spPr>
          <a:xfrm>
            <a:off x="1975637" y="5373554"/>
            <a:ext cx="934988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1970s	                   1990s	                   2010s	</a:t>
            </a:r>
          </a:p>
        </p:txBody>
      </p:sp>
      <p:sp>
        <p:nvSpPr>
          <p:cNvPr id="3" name="TextBox 2">
            <a:extLst>
              <a:ext uri="{FF2B5EF4-FFF2-40B4-BE49-F238E27FC236}">
                <a16:creationId xmlns:a16="http://schemas.microsoft.com/office/drawing/2014/main" id="{B28EE15B-D2EB-B7EA-2331-C846907E817C}"/>
              </a:ext>
            </a:extLst>
          </p:cNvPr>
          <p:cNvSpPr txBox="1"/>
          <p:nvPr/>
        </p:nvSpPr>
        <p:spPr>
          <a:xfrm>
            <a:off x="1893406" y="1794748"/>
            <a:ext cx="1109306" cy="584775"/>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General purpose</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75C5855-86D8-0A95-B8BC-1EC4DC339FD4}"/>
              </a:ext>
            </a:extLst>
          </p:cNvPr>
          <p:cNvSpPr txBox="1"/>
          <p:nvPr/>
        </p:nvSpPr>
        <p:spPr>
          <a:xfrm>
            <a:off x="3702133" y="1783490"/>
            <a:ext cx="1109306" cy="338554"/>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Graphics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349E5C-4AC4-C15F-C5C5-78E9F7C77BD4}"/>
              </a:ext>
            </a:extLst>
          </p:cNvPr>
          <p:cNvSpPr txBox="1"/>
          <p:nvPr/>
        </p:nvSpPr>
        <p:spPr>
          <a:xfrm>
            <a:off x="5548435" y="1785805"/>
            <a:ext cx="1109306" cy="584775"/>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Machine Learning</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26834C-CC19-AEFC-FEB8-0988D3BF235C}"/>
              </a:ext>
            </a:extLst>
          </p:cNvPr>
          <p:cNvSpPr txBox="1"/>
          <p:nvPr/>
        </p:nvSpPr>
        <p:spPr>
          <a:xfrm>
            <a:off x="6572145" y="3713346"/>
            <a:ext cx="4049943" cy="338554"/>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Tensor Processing Unit (TPU)</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18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4E6BC-67DA-EEE8-E51C-4F2270006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4B50F-8DE0-F927-70F2-12F5B53F5296}"/>
              </a:ext>
            </a:extLst>
          </p:cNvPr>
          <p:cNvSpPr>
            <a:spLocks noGrp="1"/>
          </p:cNvSpPr>
          <p:nvPr>
            <p:ph type="title"/>
          </p:nvPr>
        </p:nvSpPr>
        <p:spPr/>
        <p:txBody>
          <a:bodyPr/>
          <a:lstStyle/>
          <a:p>
            <a:r>
              <a:rPr lang="en-US" dirty="0"/>
              <a:t>Modern DSAs</a:t>
            </a:r>
          </a:p>
        </p:txBody>
      </p:sp>
      <p:cxnSp>
        <p:nvCxnSpPr>
          <p:cNvPr id="4" name="Straight Connector 3">
            <a:extLst>
              <a:ext uri="{FF2B5EF4-FFF2-40B4-BE49-F238E27FC236}">
                <a16:creationId xmlns:a16="http://schemas.microsoft.com/office/drawing/2014/main" id="{98734E2E-2AD4-9CB3-362E-1A6D5279763D}"/>
              </a:ext>
            </a:extLst>
          </p:cNvPr>
          <p:cNvCxnSpPr>
            <a:cxnSpLocks/>
          </p:cNvCxnSpPr>
          <p:nvPr/>
        </p:nvCxnSpPr>
        <p:spPr>
          <a:xfrm>
            <a:off x="597551" y="876303"/>
            <a:ext cx="311841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1644C440-A771-07D9-C4BB-36B53446250E}"/>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12</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B2A2EE1F-77FD-08C2-995D-13910C36A018}"/>
              </a:ext>
            </a:extLst>
          </p:cNvPr>
          <p:cNvSpPr>
            <a:spLocks noGrp="1"/>
          </p:cNvSpPr>
          <p:nvPr>
            <p:ph idx="1"/>
          </p:nvPr>
        </p:nvSpPr>
        <p:spPr>
          <a:xfrm>
            <a:off x="414670" y="956071"/>
            <a:ext cx="11376837" cy="889000"/>
          </a:xfrm>
        </p:spPr>
        <p:txBody>
          <a:bodyPr>
            <a:normAutofit/>
          </a:bodyPr>
          <a:lstStyle/>
          <a:p>
            <a:pPr marL="280981" indent="-280981">
              <a:spcAft>
                <a:spcPts val="0"/>
              </a:spcAft>
              <a:buClr>
                <a:schemeClr val="accent2"/>
              </a:buClr>
              <a:buFont typeface="Arial" panose="020B0604020202020204" pitchFamily="34" charset="0"/>
              <a:buChar char="•"/>
            </a:pPr>
            <a:r>
              <a:rPr lang="en-US" dirty="0"/>
              <a:t>Domain-specific accelerators and domain-specific languages</a:t>
            </a:r>
          </a:p>
          <a:p>
            <a:pPr marL="292608" lvl="1" indent="0">
              <a:spcAft>
                <a:spcPts val="0"/>
              </a:spcAft>
              <a:buClr>
                <a:schemeClr val="accent2"/>
              </a:buClr>
              <a:buNone/>
            </a:pPr>
            <a:endParaRPr lang="en-US" dirty="0"/>
          </a:p>
        </p:txBody>
      </p:sp>
      <p:sp>
        <p:nvSpPr>
          <p:cNvPr id="14" name="TextBox 13">
            <a:extLst>
              <a:ext uri="{FF2B5EF4-FFF2-40B4-BE49-F238E27FC236}">
                <a16:creationId xmlns:a16="http://schemas.microsoft.com/office/drawing/2014/main" id="{DE1DB155-5684-A99E-8879-9DE27900E386}"/>
              </a:ext>
            </a:extLst>
          </p:cNvPr>
          <p:cNvSpPr txBox="1"/>
          <p:nvPr/>
        </p:nvSpPr>
        <p:spPr>
          <a:xfrm>
            <a:off x="3697700" y="4760994"/>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GPU</a:t>
            </a:r>
            <a:endParaRPr lang="en-US" sz="1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CB082A2-D623-4E80-07B3-153B50D27ACC}"/>
              </a:ext>
            </a:extLst>
          </p:cNvPr>
          <p:cNvPicPr>
            <a:picLocks noChangeAspect="1"/>
          </p:cNvPicPr>
          <p:nvPr/>
        </p:nvPicPr>
        <p:blipFill>
          <a:blip r:embed="rId3"/>
          <a:stretch>
            <a:fillRect/>
          </a:stretch>
        </p:blipFill>
        <p:spPr>
          <a:xfrm>
            <a:off x="3697550" y="3540270"/>
            <a:ext cx="1109454" cy="1109454"/>
          </a:xfrm>
          <a:prstGeom prst="rect">
            <a:avLst/>
          </a:prstGeom>
        </p:spPr>
      </p:pic>
      <p:sp>
        <p:nvSpPr>
          <p:cNvPr id="19" name="TextBox 18">
            <a:extLst>
              <a:ext uri="{FF2B5EF4-FFF2-40B4-BE49-F238E27FC236}">
                <a16:creationId xmlns:a16="http://schemas.microsoft.com/office/drawing/2014/main" id="{DBC44EDC-4AB1-551F-EDA0-3F3943975B1F}"/>
              </a:ext>
            </a:extLst>
          </p:cNvPr>
          <p:cNvSpPr txBox="1"/>
          <p:nvPr/>
        </p:nvSpPr>
        <p:spPr>
          <a:xfrm>
            <a:off x="7271974" y="4732338"/>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PPA</a:t>
            </a:r>
            <a:endParaRPr lang="en-US" sz="1600"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9A5B7A1-A27D-DC4D-DE10-695FFBED4B72}"/>
              </a:ext>
            </a:extLst>
          </p:cNvPr>
          <p:cNvSpPr/>
          <p:nvPr/>
        </p:nvSpPr>
        <p:spPr>
          <a:xfrm>
            <a:off x="7268169" y="2573508"/>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P4 </a:t>
            </a:r>
          </a:p>
        </p:txBody>
      </p:sp>
      <p:sp>
        <p:nvSpPr>
          <p:cNvPr id="22" name="Rectangle: Rounded Corners 21">
            <a:extLst>
              <a:ext uri="{FF2B5EF4-FFF2-40B4-BE49-F238E27FC236}">
                <a16:creationId xmlns:a16="http://schemas.microsoft.com/office/drawing/2014/main" id="{4CD74AD4-8593-DB7A-DB42-8F924D32F0F0}"/>
              </a:ext>
            </a:extLst>
          </p:cNvPr>
          <p:cNvSpPr/>
          <p:nvPr/>
        </p:nvSpPr>
        <p:spPr>
          <a:xfrm>
            <a:off x="7268020" y="2913977"/>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pic>
        <p:nvPicPr>
          <p:cNvPr id="24" name="Picture 23">
            <a:extLst>
              <a:ext uri="{FF2B5EF4-FFF2-40B4-BE49-F238E27FC236}">
                <a16:creationId xmlns:a16="http://schemas.microsoft.com/office/drawing/2014/main" id="{F0B0058F-CB84-4942-1310-E6833F8BAC5C}"/>
              </a:ext>
            </a:extLst>
          </p:cNvPr>
          <p:cNvPicPr>
            <a:picLocks noChangeAspect="1"/>
          </p:cNvPicPr>
          <p:nvPr/>
        </p:nvPicPr>
        <p:blipFill>
          <a:blip r:embed="rId4"/>
          <a:stretch>
            <a:fillRect/>
          </a:stretch>
        </p:blipFill>
        <p:spPr>
          <a:xfrm>
            <a:off x="7260010" y="3569009"/>
            <a:ext cx="1117465" cy="1109454"/>
          </a:xfrm>
          <a:prstGeom prst="rect">
            <a:avLst/>
          </a:prstGeom>
        </p:spPr>
      </p:pic>
      <p:pic>
        <p:nvPicPr>
          <p:cNvPr id="26" name="Picture 25">
            <a:extLst>
              <a:ext uri="{FF2B5EF4-FFF2-40B4-BE49-F238E27FC236}">
                <a16:creationId xmlns:a16="http://schemas.microsoft.com/office/drawing/2014/main" id="{D7D33B22-70FD-4B9F-3D8F-8DAB9346E1F3}"/>
              </a:ext>
            </a:extLst>
          </p:cNvPr>
          <p:cNvPicPr>
            <a:picLocks noChangeAspect="1"/>
          </p:cNvPicPr>
          <p:nvPr/>
        </p:nvPicPr>
        <p:blipFill>
          <a:blip r:embed="rId5"/>
          <a:stretch>
            <a:fillRect/>
          </a:stretch>
        </p:blipFill>
        <p:spPr>
          <a:xfrm>
            <a:off x="5330917" y="3542154"/>
            <a:ext cx="1319810" cy="1109454"/>
          </a:xfrm>
          <a:prstGeom prst="rect">
            <a:avLst/>
          </a:prstGeom>
        </p:spPr>
      </p:pic>
      <p:sp>
        <p:nvSpPr>
          <p:cNvPr id="27" name="TextBox 26">
            <a:extLst>
              <a:ext uri="{FF2B5EF4-FFF2-40B4-BE49-F238E27FC236}">
                <a16:creationId xmlns:a16="http://schemas.microsoft.com/office/drawing/2014/main" id="{29F909A4-AF57-2F06-A9C4-025F85DDA63A}"/>
              </a:ext>
            </a:extLst>
          </p:cNvPr>
          <p:cNvSpPr txBox="1"/>
          <p:nvPr/>
        </p:nvSpPr>
        <p:spPr>
          <a:xfrm>
            <a:off x="5330917" y="4762878"/>
            <a:ext cx="1319661"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TPU</a:t>
            </a:r>
            <a:endParaRPr lang="en-US" sz="1600"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9F2D352-70A1-4F9B-4DC2-CB316DB034E3}"/>
              </a:ext>
            </a:extLst>
          </p:cNvPr>
          <p:cNvCxnSpPr>
            <a:cxnSpLocks/>
          </p:cNvCxnSpPr>
          <p:nvPr/>
        </p:nvCxnSpPr>
        <p:spPr>
          <a:xfrm>
            <a:off x="7818944" y="3274498"/>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CCE3CA90-36CD-04A8-59FA-94305CC4A31D}"/>
              </a:ext>
            </a:extLst>
          </p:cNvPr>
          <p:cNvCxnSpPr>
            <a:cxnSpLocks/>
          </p:cNvCxnSpPr>
          <p:nvPr/>
        </p:nvCxnSpPr>
        <p:spPr>
          <a:xfrm>
            <a:off x="6095925" y="3216574"/>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Rectangle: Rounded Corners 33">
            <a:extLst>
              <a:ext uri="{FF2B5EF4-FFF2-40B4-BE49-F238E27FC236}">
                <a16:creationId xmlns:a16="http://schemas.microsoft.com/office/drawing/2014/main" id="{3380D4D7-9F2E-53C1-360C-F24A831F829E}"/>
              </a:ext>
            </a:extLst>
          </p:cNvPr>
          <p:cNvSpPr/>
          <p:nvPr/>
        </p:nvSpPr>
        <p:spPr>
          <a:xfrm>
            <a:off x="5541421" y="2524371"/>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Tensor Flow </a:t>
            </a:r>
          </a:p>
        </p:txBody>
      </p:sp>
      <p:sp>
        <p:nvSpPr>
          <p:cNvPr id="35" name="Rectangle: Rounded Corners 34">
            <a:extLst>
              <a:ext uri="{FF2B5EF4-FFF2-40B4-BE49-F238E27FC236}">
                <a16:creationId xmlns:a16="http://schemas.microsoft.com/office/drawing/2014/main" id="{A18F9980-A3F4-DC43-3E96-CD05C1F976B2}"/>
              </a:ext>
            </a:extLst>
          </p:cNvPr>
          <p:cNvSpPr/>
          <p:nvPr/>
        </p:nvSpPr>
        <p:spPr>
          <a:xfrm>
            <a:off x="5541272" y="2864840"/>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pic>
        <p:nvPicPr>
          <p:cNvPr id="40" name="Picture 39">
            <a:extLst>
              <a:ext uri="{FF2B5EF4-FFF2-40B4-BE49-F238E27FC236}">
                <a16:creationId xmlns:a16="http://schemas.microsoft.com/office/drawing/2014/main" id="{81E0F301-05F4-8C4E-640C-FE94360B92A3}"/>
              </a:ext>
            </a:extLst>
          </p:cNvPr>
          <p:cNvPicPr>
            <a:picLocks noChangeAspect="1"/>
          </p:cNvPicPr>
          <p:nvPr/>
        </p:nvPicPr>
        <p:blipFill>
          <a:blip r:embed="rId6"/>
          <a:stretch>
            <a:fillRect/>
          </a:stretch>
        </p:blipFill>
        <p:spPr>
          <a:xfrm>
            <a:off x="1863817" y="3525043"/>
            <a:ext cx="1084625" cy="1078387"/>
          </a:xfrm>
          <a:prstGeom prst="rect">
            <a:avLst/>
          </a:prstGeom>
        </p:spPr>
      </p:pic>
      <p:sp>
        <p:nvSpPr>
          <p:cNvPr id="41" name="TextBox 40">
            <a:extLst>
              <a:ext uri="{FF2B5EF4-FFF2-40B4-BE49-F238E27FC236}">
                <a16:creationId xmlns:a16="http://schemas.microsoft.com/office/drawing/2014/main" id="{F519F505-5AA7-F1A0-D3E3-3E996649F3E6}"/>
              </a:ext>
            </a:extLst>
          </p:cNvPr>
          <p:cNvSpPr txBox="1"/>
          <p:nvPr/>
        </p:nvSpPr>
        <p:spPr>
          <a:xfrm>
            <a:off x="1760712" y="4749757"/>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CPU</a:t>
            </a:r>
            <a:endParaRPr lang="en-US" sz="1600" dirty="0">
              <a:latin typeface="Arial" panose="020B0604020202020204" pitchFamily="34"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id="{48CB20EE-9EC9-986B-83AA-9B070370D892}"/>
              </a:ext>
            </a:extLst>
          </p:cNvPr>
          <p:cNvCxnSpPr>
            <a:cxnSpLocks/>
          </p:cNvCxnSpPr>
          <p:nvPr/>
        </p:nvCxnSpPr>
        <p:spPr>
          <a:xfrm>
            <a:off x="2447910" y="3214998"/>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F96ED825-FBF5-97D5-CE3C-706F148EA8EF}"/>
              </a:ext>
            </a:extLst>
          </p:cNvPr>
          <p:cNvSpPr/>
          <p:nvPr/>
        </p:nvSpPr>
        <p:spPr>
          <a:xfrm>
            <a:off x="1893406" y="2522795"/>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 Java </a:t>
            </a:r>
          </a:p>
        </p:txBody>
      </p:sp>
      <p:sp>
        <p:nvSpPr>
          <p:cNvPr id="44" name="Rectangle: Rounded Corners 43">
            <a:extLst>
              <a:ext uri="{FF2B5EF4-FFF2-40B4-BE49-F238E27FC236}">
                <a16:creationId xmlns:a16="http://schemas.microsoft.com/office/drawing/2014/main" id="{F96F68C7-04AE-7F59-460A-26722E3439AD}"/>
              </a:ext>
            </a:extLst>
          </p:cNvPr>
          <p:cNvSpPr/>
          <p:nvPr/>
        </p:nvSpPr>
        <p:spPr>
          <a:xfrm>
            <a:off x="1893257" y="2863264"/>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cxnSp>
        <p:nvCxnSpPr>
          <p:cNvPr id="45" name="Straight Arrow Connector 44">
            <a:extLst>
              <a:ext uri="{FF2B5EF4-FFF2-40B4-BE49-F238E27FC236}">
                <a16:creationId xmlns:a16="http://schemas.microsoft.com/office/drawing/2014/main" id="{9DFCD3A2-70BC-7177-2DB9-E32323C897ED}"/>
              </a:ext>
            </a:extLst>
          </p:cNvPr>
          <p:cNvCxnSpPr>
            <a:cxnSpLocks/>
          </p:cNvCxnSpPr>
          <p:nvPr/>
        </p:nvCxnSpPr>
        <p:spPr>
          <a:xfrm>
            <a:off x="4252353" y="3225262"/>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Rounded Corners 45">
            <a:extLst>
              <a:ext uri="{FF2B5EF4-FFF2-40B4-BE49-F238E27FC236}">
                <a16:creationId xmlns:a16="http://schemas.microsoft.com/office/drawing/2014/main" id="{7D866EBD-3F58-7177-948A-BB91B9A4E7BB}"/>
              </a:ext>
            </a:extLst>
          </p:cNvPr>
          <p:cNvSpPr/>
          <p:nvPr/>
        </p:nvSpPr>
        <p:spPr>
          <a:xfrm>
            <a:off x="3697849" y="2533059"/>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OpenCL</a:t>
            </a:r>
          </a:p>
        </p:txBody>
      </p:sp>
      <p:sp>
        <p:nvSpPr>
          <p:cNvPr id="47" name="Rectangle: Rounded Corners 46">
            <a:extLst>
              <a:ext uri="{FF2B5EF4-FFF2-40B4-BE49-F238E27FC236}">
                <a16:creationId xmlns:a16="http://schemas.microsoft.com/office/drawing/2014/main" id="{0FCC4DE9-1A36-5652-0F83-B4B40FBB76F7}"/>
              </a:ext>
            </a:extLst>
          </p:cNvPr>
          <p:cNvSpPr/>
          <p:nvPr/>
        </p:nvSpPr>
        <p:spPr>
          <a:xfrm>
            <a:off x="3697700" y="2873528"/>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sp>
        <p:nvSpPr>
          <p:cNvPr id="53" name="TextBox 52">
            <a:extLst>
              <a:ext uri="{FF2B5EF4-FFF2-40B4-BE49-F238E27FC236}">
                <a16:creationId xmlns:a16="http://schemas.microsoft.com/office/drawing/2014/main" id="{E28E869C-52EF-974D-FCE4-2B590EDE9131}"/>
              </a:ext>
            </a:extLst>
          </p:cNvPr>
          <p:cNvSpPr txBox="1"/>
          <p:nvPr/>
        </p:nvSpPr>
        <p:spPr>
          <a:xfrm>
            <a:off x="1975637" y="5373554"/>
            <a:ext cx="934988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1970s	                   1990s	                   2010s	                  2017				</a:t>
            </a:r>
          </a:p>
        </p:txBody>
      </p:sp>
      <p:sp>
        <p:nvSpPr>
          <p:cNvPr id="3" name="TextBox 2">
            <a:extLst>
              <a:ext uri="{FF2B5EF4-FFF2-40B4-BE49-F238E27FC236}">
                <a16:creationId xmlns:a16="http://schemas.microsoft.com/office/drawing/2014/main" id="{3226A283-ACE0-852C-A6C1-73156FEEDD99}"/>
              </a:ext>
            </a:extLst>
          </p:cNvPr>
          <p:cNvSpPr txBox="1"/>
          <p:nvPr/>
        </p:nvSpPr>
        <p:spPr>
          <a:xfrm>
            <a:off x="1893406" y="1794748"/>
            <a:ext cx="1109306" cy="584775"/>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General purpose</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5C3D8AD-5724-27D7-5F93-BDD27C42E070}"/>
              </a:ext>
            </a:extLst>
          </p:cNvPr>
          <p:cNvSpPr txBox="1"/>
          <p:nvPr/>
        </p:nvSpPr>
        <p:spPr>
          <a:xfrm>
            <a:off x="3702133" y="1783490"/>
            <a:ext cx="1109306" cy="338554"/>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Graphics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EA579CF-C9E1-65BB-0DCB-C0ECD1FE4808}"/>
              </a:ext>
            </a:extLst>
          </p:cNvPr>
          <p:cNvSpPr txBox="1"/>
          <p:nvPr/>
        </p:nvSpPr>
        <p:spPr>
          <a:xfrm>
            <a:off x="5548435" y="1785805"/>
            <a:ext cx="1109306" cy="584775"/>
          </a:xfrm>
          <a:prstGeom prst="rect">
            <a:avLst/>
          </a:prstGeom>
          <a:noFill/>
        </p:spPr>
        <p:txBody>
          <a:bodyPr wrap="square">
            <a:spAutoFit/>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Machine Learning</a:t>
            </a:r>
          </a:p>
        </p:txBody>
      </p:sp>
      <p:sp>
        <p:nvSpPr>
          <p:cNvPr id="10" name="TextBox 9">
            <a:extLst>
              <a:ext uri="{FF2B5EF4-FFF2-40B4-BE49-F238E27FC236}">
                <a16:creationId xmlns:a16="http://schemas.microsoft.com/office/drawing/2014/main" id="{7807E1D6-2408-A3A4-5FF6-0C9BF4AF5EB3}"/>
              </a:ext>
            </a:extLst>
          </p:cNvPr>
          <p:cNvSpPr txBox="1"/>
          <p:nvPr/>
        </p:nvSpPr>
        <p:spPr>
          <a:xfrm>
            <a:off x="7271974" y="1778025"/>
            <a:ext cx="1109306" cy="338554"/>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Networks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DADAE45-F67E-B106-BD91-B6D91CA4853C}"/>
              </a:ext>
            </a:extLst>
          </p:cNvPr>
          <p:cNvSpPr txBox="1"/>
          <p:nvPr/>
        </p:nvSpPr>
        <p:spPr>
          <a:xfrm>
            <a:off x="9369029" y="3519655"/>
            <a:ext cx="1696575" cy="1077218"/>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Packet Processing Accelerator (PPA)</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9732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6F07-C1A8-023C-4672-12C80AE5D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17194-844D-A0A7-C939-FF172C59C8C6}"/>
              </a:ext>
            </a:extLst>
          </p:cNvPr>
          <p:cNvSpPr>
            <a:spLocks noGrp="1"/>
          </p:cNvSpPr>
          <p:nvPr>
            <p:ph type="title"/>
          </p:nvPr>
        </p:nvSpPr>
        <p:spPr/>
        <p:txBody>
          <a:bodyPr/>
          <a:lstStyle/>
          <a:p>
            <a:r>
              <a:rPr lang="en-US" dirty="0"/>
              <a:t>Modern DSAs (P4 Switch)</a:t>
            </a:r>
          </a:p>
        </p:txBody>
      </p:sp>
      <p:cxnSp>
        <p:nvCxnSpPr>
          <p:cNvPr id="4" name="Straight Connector 3">
            <a:extLst>
              <a:ext uri="{FF2B5EF4-FFF2-40B4-BE49-F238E27FC236}">
                <a16:creationId xmlns:a16="http://schemas.microsoft.com/office/drawing/2014/main" id="{D63B3136-CE4E-44D6-5378-BDCB1CD82222}"/>
              </a:ext>
            </a:extLst>
          </p:cNvPr>
          <p:cNvCxnSpPr>
            <a:cxnSpLocks/>
          </p:cNvCxnSpPr>
          <p:nvPr/>
        </p:nvCxnSpPr>
        <p:spPr>
          <a:xfrm>
            <a:off x="597551" y="876303"/>
            <a:ext cx="69843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BB1C5295-BC63-0CE9-76FB-5824ED925DDE}"/>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13</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6109CB42-E256-A526-3F01-221AC8B1EE9B}"/>
              </a:ext>
            </a:extLst>
          </p:cNvPr>
          <p:cNvSpPr>
            <a:spLocks noGrp="1"/>
          </p:cNvSpPr>
          <p:nvPr>
            <p:ph idx="1"/>
          </p:nvPr>
        </p:nvSpPr>
        <p:spPr>
          <a:xfrm>
            <a:off x="414670" y="956071"/>
            <a:ext cx="11601839" cy="889000"/>
          </a:xfrm>
        </p:spPr>
        <p:txBody>
          <a:bodyPr>
            <a:normAutofit/>
          </a:bodyPr>
          <a:lstStyle/>
          <a:p>
            <a:pPr marL="280981" indent="-280981">
              <a:spcAft>
                <a:spcPts val="0"/>
              </a:spcAft>
              <a:buClr>
                <a:schemeClr val="accent2"/>
              </a:buClr>
              <a:buFont typeface="Arial" panose="020B0604020202020204" pitchFamily="34" charset="0"/>
              <a:buChar char="•"/>
            </a:pPr>
            <a:r>
              <a:rPr lang="en-US" dirty="0"/>
              <a:t>Programmable data plane switch, also referred to as P4 switch</a:t>
            </a:r>
          </a:p>
          <a:p>
            <a:pPr marL="292608" lvl="1" indent="0">
              <a:spcAft>
                <a:spcPts val="0"/>
              </a:spcAft>
              <a:buClr>
                <a:schemeClr val="accent2"/>
              </a:buClr>
              <a:buNone/>
            </a:pPr>
            <a:endParaRPr lang="en-US" dirty="0"/>
          </a:p>
        </p:txBody>
      </p:sp>
      <p:sp>
        <p:nvSpPr>
          <p:cNvPr id="3" name="TextBox 1">
            <a:extLst>
              <a:ext uri="{FF2B5EF4-FFF2-40B4-BE49-F238E27FC236}">
                <a16:creationId xmlns:a16="http://schemas.microsoft.com/office/drawing/2014/main" id="{60B2F681-5D0E-3E2F-0825-92880FB2591B}"/>
              </a:ext>
            </a:extLst>
          </p:cNvPr>
          <p:cNvSpPr txBox="1">
            <a:spLocks noChangeArrowheads="1"/>
          </p:cNvSpPr>
          <p:nvPr/>
        </p:nvSpPr>
        <p:spPr bwMode="auto">
          <a:xfrm>
            <a:off x="175491" y="1985640"/>
            <a:ext cx="2085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ctr"/>
            <a:r>
              <a:rPr lang="en-US" altLang="en-US" sz="1600" dirty="0">
                <a:solidFill>
                  <a:schemeClr val="tx1">
                    <a:lumMod val="75000"/>
                    <a:lumOff val="25000"/>
                  </a:schemeClr>
                </a:solidFill>
              </a:rPr>
              <a:t>Packet Processing Accelerator / Programming chip </a:t>
            </a:r>
          </a:p>
        </p:txBody>
      </p:sp>
      <p:pic>
        <p:nvPicPr>
          <p:cNvPr id="5" name="Picture 4">
            <a:extLst>
              <a:ext uri="{FF2B5EF4-FFF2-40B4-BE49-F238E27FC236}">
                <a16:creationId xmlns:a16="http://schemas.microsoft.com/office/drawing/2014/main" id="{107F3A21-1479-DE71-8AAD-FA6C8F6CD8C9}"/>
              </a:ext>
            </a:extLst>
          </p:cNvPr>
          <p:cNvPicPr>
            <a:picLocks noChangeAspect="1"/>
          </p:cNvPicPr>
          <p:nvPr/>
        </p:nvPicPr>
        <p:blipFill>
          <a:blip r:embed="rId3"/>
          <a:stretch>
            <a:fillRect/>
          </a:stretch>
        </p:blipFill>
        <p:spPr>
          <a:xfrm>
            <a:off x="2477520" y="1635165"/>
            <a:ext cx="1966590" cy="1531946"/>
          </a:xfrm>
          <a:prstGeom prst="rect">
            <a:avLst/>
          </a:prstGeom>
        </p:spPr>
      </p:pic>
      <p:sp>
        <p:nvSpPr>
          <p:cNvPr id="7" name="TextBox 1">
            <a:extLst>
              <a:ext uri="{FF2B5EF4-FFF2-40B4-BE49-F238E27FC236}">
                <a16:creationId xmlns:a16="http://schemas.microsoft.com/office/drawing/2014/main" id="{3B6D73D9-E2CC-4BAB-C215-A658D16740C0}"/>
              </a:ext>
            </a:extLst>
          </p:cNvPr>
          <p:cNvSpPr txBox="1">
            <a:spLocks noChangeArrowheads="1"/>
          </p:cNvSpPr>
          <p:nvPr/>
        </p:nvSpPr>
        <p:spPr bwMode="auto">
          <a:xfrm>
            <a:off x="1047750" y="5469765"/>
            <a:ext cx="47815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ctr"/>
            <a:r>
              <a:rPr lang="en-US" sz="1600" dirty="0">
                <a:solidFill>
                  <a:prstClr val="black">
                    <a:lumMod val="75000"/>
                    <a:lumOff val="25000"/>
                  </a:prstClr>
                </a:solidFill>
              </a:rPr>
              <a:t>Programmable switch</a:t>
            </a:r>
            <a:endParaRPr lang="en-US" altLang="en-US" sz="1600" dirty="0">
              <a:solidFill>
                <a:schemeClr val="tx1">
                  <a:lumMod val="75000"/>
                  <a:lumOff val="25000"/>
                </a:schemeClr>
              </a:solidFill>
            </a:endParaRPr>
          </a:p>
        </p:txBody>
      </p:sp>
      <p:pic>
        <p:nvPicPr>
          <p:cNvPr id="8" name="Picture 7">
            <a:extLst>
              <a:ext uri="{FF2B5EF4-FFF2-40B4-BE49-F238E27FC236}">
                <a16:creationId xmlns:a16="http://schemas.microsoft.com/office/drawing/2014/main" id="{8285D3FF-FFD9-C5DC-683F-D31A4F9E482C}"/>
              </a:ext>
            </a:extLst>
          </p:cNvPr>
          <p:cNvPicPr>
            <a:picLocks noChangeAspect="1"/>
          </p:cNvPicPr>
          <p:nvPr/>
        </p:nvPicPr>
        <p:blipFill>
          <a:blip r:embed="rId4"/>
          <a:stretch>
            <a:fillRect/>
          </a:stretch>
        </p:blipFill>
        <p:spPr>
          <a:xfrm>
            <a:off x="904739" y="3971882"/>
            <a:ext cx="5232780" cy="1464348"/>
          </a:xfrm>
          <a:prstGeom prst="rect">
            <a:avLst/>
          </a:prstGeom>
        </p:spPr>
      </p:pic>
      <p:pic>
        <p:nvPicPr>
          <p:cNvPr id="10" name="Picture 9">
            <a:extLst>
              <a:ext uri="{FF2B5EF4-FFF2-40B4-BE49-F238E27FC236}">
                <a16:creationId xmlns:a16="http://schemas.microsoft.com/office/drawing/2014/main" id="{BD5FC175-3C4F-513C-500D-7CD8C50BE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587" y="1661102"/>
            <a:ext cx="5388922" cy="30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0C38C1F3-BC1B-8AE5-6F57-87A42C6D1722}"/>
              </a:ext>
            </a:extLst>
          </p:cNvPr>
          <p:cNvCxnSpPr>
            <a:cxnSpLocks/>
          </p:cNvCxnSpPr>
          <p:nvPr/>
        </p:nvCxnSpPr>
        <p:spPr>
          <a:xfrm flipH="1" flipV="1">
            <a:off x="2762250" y="3167111"/>
            <a:ext cx="599021" cy="92863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76858DE-0125-9CFA-599D-4C47B0E8B0A3}"/>
              </a:ext>
            </a:extLst>
          </p:cNvPr>
          <p:cNvCxnSpPr>
            <a:cxnSpLocks/>
          </p:cNvCxnSpPr>
          <p:nvPr/>
        </p:nvCxnSpPr>
        <p:spPr>
          <a:xfrm flipV="1">
            <a:off x="3743325" y="3167111"/>
            <a:ext cx="523875" cy="928639"/>
          </a:xfrm>
          <a:prstGeom prst="line">
            <a:avLst/>
          </a:prstGeom>
        </p:spPr>
        <p:style>
          <a:lnRef idx="1">
            <a:schemeClr val="dk1"/>
          </a:lnRef>
          <a:fillRef idx="0">
            <a:schemeClr val="dk1"/>
          </a:fillRef>
          <a:effectRef idx="0">
            <a:schemeClr val="dk1"/>
          </a:effectRef>
          <a:fontRef idx="minor">
            <a:schemeClr val="tx1"/>
          </a:fontRef>
        </p:style>
      </p:cxnSp>
      <p:sp>
        <p:nvSpPr>
          <p:cNvPr id="15" name="TextBox 1">
            <a:extLst>
              <a:ext uri="{FF2B5EF4-FFF2-40B4-BE49-F238E27FC236}">
                <a16:creationId xmlns:a16="http://schemas.microsoft.com/office/drawing/2014/main" id="{E3DF50AA-8274-A1E7-2C11-3C94D52724E0}"/>
              </a:ext>
            </a:extLst>
          </p:cNvPr>
          <p:cNvSpPr txBox="1">
            <a:spLocks noChangeArrowheads="1"/>
          </p:cNvSpPr>
          <p:nvPr/>
        </p:nvSpPr>
        <p:spPr bwMode="auto">
          <a:xfrm>
            <a:off x="8279476" y="5172763"/>
            <a:ext cx="2085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ctr"/>
            <a:r>
              <a:rPr lang="en-US" altLang="en-US" sz="1600" dirty="0">
                <a:solidFill>
                  <a:schemeClr val="tx1">
                    <a:lumMod val="75000"/>
                    <a:lumOff val="25000"/>
                  </a:schemeClr>
                </a:solidFill>
              </a:rPr>
              <a:t>P4 code</a:t>
            </a:r>
          </a:p>
        </p:txBody>
      </p:sp>
    </p:spTree>
    <p:extLst>
      <p:ext uri="{BB962C8B-B14F-4D97-AF65-F5344CB8AC3E}">
        <p14:creationId xmlns:p14="http://schemas.microsoft.com/office/powerpoint/2010/main" val="866997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9952F-99C3-19F2-DE04-F5079A00D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DE782-0175-2073-C42B-AC8D83B2814F}"/>
              </a:ext>
            </a:extLst>
          </p:cNvPr>
          <p:cNvSpPr>
            <a:spLocks noGrp="1"/>
          </p:cNvSpPr>
          <p:nvPr>
            <p:ph type="title"/>
          </p:nvPr>
        </p:nvSpPr>
        <p:spPr/>
        <p:txBody>
          <a:bodyPr/>
          <a:lstStyle/>
          <a:p>
            <a:r>
              <a:rPr lang="en-US" dirty="0"/>
              <a:t>Modern DSAs (SmartNIC / DPU)</a:t>
            </a:r>
          </a:p>
        </p:txBody>
      </p:sp>
      <p:cxnSp>
        <p:nvCxnSpPr>
          <p:cNvPr id="4" name="Straight Connector 3">
            <a:extLst>
              <a:ext uri="{FF2B5EF4-FFF2-40B4-BE49-F238E27FC236}">
                <a16:creationId xmlns:a16="http://schemas.microsoft.com/office/drawing/2014/main" id="{953D6BD4-1732-C363-86DE-1BC10A9C54D4}"/>
              </a:ext>
            </a:extLst>
          </p:cNvPr>
          <p:cNvCxnSpPr>
            <a:cxnSpLocks/>
          </p:cNvCxnSpPr>
          <p:nvPr/>
        </p:nvCxnSpPr>
        <p:spPr>
          <a:xfrm>
            <a:off x="597551" y="876303"/>
            <a:ext cx="69843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764DF302-AEA9-6F04-2651-1EB82819213C}"/>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14</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5B9E07FD-B16E-BB51-7E09-AA64D78EBB44}"/>
              </a:ext>
            </a:extLst>
          </p:cNvPr>
          <p:cNvSpPr>
            <a:spLocks noGrp="1"/>
          </p:cNvSpPr>
          <p:nvPr>
            <p:ph idx="1"/>
          </p:nvPr>
        </p:nvSpPr>
        <p:spPr>
          <a:xfrm>
            <a:off x="414670" y="956071"/>
            <a:ext cx="11601839" cy="889000"/>
          </a:xfrm>
        </p:spPr>
        <p:txBody>
          <a:bodyPr>
            <a:normAutofit/>
          </a:bodyPr>
          <a:lstStyle/>
          <a:p>
            <a:pPr marL="280981" indent="-280981">
              <a:spcAft>
                <a:spcPts val="0"/>
              </a:spcAft>
              <a:buClr>
                <a:schemeClr val="accent2"/>
              </a:buClr>
              <a:buFont typeface="Arial" panose="020B0604020202020204" pitchFamily="34" charset="0"/>
              <a:buChar char="•"/>
            </a:pPr>
            <a:r>
              <a:rPr lang="en-US" dirty="0"/>
              <a:t>Smart Network Interface Card (SmartNIC), also referred to as Data Processing Unit (DPU)</a:t>
            </a:r>
          </a:p>
          <a:p>
            <a:pPr marL="292608" lvl="1" indent="0">
              <a:spcAft>
                <a:spcPts val="0"/>
              </a:spcAft>
              <a:buClr>
                <a:schemeClr val="accent2"/>
              </a:buClr>
              <a:buNone/>
            </a:pPr>
            <a:endParaRPr lang="en-US" dirty="0"/>
          </a:p>
        </p:txBody>
      </p:sp>
      <p:pic>
        <p:nvPicPr>
          <p:cNvPr id="11" name="Picture 10">
            <a:extLst>
              <a:ext uri="{FF2B5EF4-FFF2-40B4-BE49-F238E27FC236}">
                <a16:creationId xmlns:a16="http://schemas.microsoft.com/office/drawing/2014/main" id="{61C1B2B1-95A7-B679-A3CD-944E692A3945}"/>
              </a:ext>
            </a:extLst>
          </p:cNvPr>
          <p:cNvPicPr>
            <a:picLocks noChangeAspect="1"/>
          </p:cNvPicPr>
          <p:nvPr/>
        </p:nvPicPr>
        <p:blipFill>
          <a:blip r:embed="rId3"/>
          <a:stretch>
            <a:fillRect/>
          </a:stretch>
        </p:blipFill>
        <p:spPr>
          <a:xfrm>
            <a:off x="2694124" y="1765302"/>
            <a:ext cx="6791699" cy="3977459"/>
          </a:xfrm>
          <a:prstGeom prst="rect">
            <a:avLst/>
          </a:prstGeom>
        </p:spPr>
      </p:pic>
      <p:sp>
        <p:nvSpPr>
          <p:cNvPr id="12" name="TextBox 11">
            <a:extLst>
              <a:ext uri="{FF2B5EF4-FFF2-40B4-BE49-F238E27FC236}">
                <a16:creationId xmlns:a16="http://schemas.microsoft.com/office/drawing/2014/main" id="{D65836E8-3374-31F2-0A16-134A5DD21E38}"/>
              </a:ext>
            </a:extLst>
          </p:cNvPr>
          <p:cNvSpPr txBox="1"/>
          <p:nvPr/>
        </p:nvSpPr>
        <p:spPr>
          <a:xfrm>
            <a:off x="2694125" y="6121229"/>
            <a:ext cx="6791698"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Smart Network Interface Card (</a:t>
            </a:r>
            <a:r>
              <a:rPr lang="en-US" sz="1600" dirty="0" err="1">
                <a:latin typeface="Arial" panose="020B0604020202020204" pitchFamily="34" charset="0"/>
                <a:cs typeface="Arial" panose="020B0604020202020204" pitchFamily="34" charset="0"/>
              </a:rPr>
              <a:t>SmartNIC</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2025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2F1B-5A0C-A148-F03B-E61FBC884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A887D-36E6-5DD9-8DCC-F22E4EB22720}"/>
              </a:ext>
            </a:extLst>
          </p:cNvPr>
          <p:cNvSpPr>
            <a:spLocks noGrp="1"/>
          </p:cNvSpPr>
          <p:nvPr>
            <p:ph type="title"/>
          </p:nvPr>
        </p:nvSpPr>
        <p:spPr/>
        <p:txBody>
          <a:bodyPr/>
          <a:lstStyle/>
          <a:p>
            <a:r>
              <a:rPr lang="en-US" dirty="0"/>
              <a:t>Advantages of DSAs</a:t>
            </a:r>
          </a:p>
        </p:txBody>
      </p:sp>
      <p:cxnSp>
        <p:nvCxnSpPr>
          <p:cNvPr id="4" name="Straight Connector 3">
            <a:extLst>
              <a:ext uri="{FF2B5EF4-FFF2-40B4-BE49-F238E27FC236}">
                <a16:creationId xmlns:a16="http://schemas.microsoft.com/office/drawing/2014/main" id="{4E5CE1AC-53E3-AE99-BB09-E0C0AF09D582}"/>
              </a:ext>
            </a:extLst>
          </p:cNvPr>
          <p:cNvCxnSpPr>
            <a:cxnSpLocks/>
          </p:cNvCxnSpPr>
          <p:nvPr/>
        </p:nvCxnSpPr>
        <p:spPr>
          <a:xfrm>
            <a:off x="597551" y="876303"/>
            <a:ext cx="4525055" cy="12697"/>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43538F2-BE83-9AE5-2563-7C9200095754}"/>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15</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4C9A6369-8560-DB0E-E0B4-30EDA139B199}"/>
              </a:ext>
            </a:extLst>
          </p:cNvPr>
          <p:cNvSpPr>
            <a:spLocks noGrp="1"/>
          </p:cNvSpPr>
          <p:nvPr>
            <p:ph idx="1"/>
          </p:nvPr>
        </p:nvSpPr>
        <p:spPr>
          <a:xfrm>
            <a:off x="414670" y="956070"/>
            <a:ext cx="11376837" cy="4861069"/>
          </a:xfrm>
        </p:spPr>
        <p:txBody>
          <a:bodyPr>
            <a:normAutofit/>
          </a:bodyPr>
          <a:lstStyle/>
          <a:p>
            <a:pPr marL="280981" indent="-280981">
              <a:spcAft>
                <a:spcPts val="0"/>
              </a:spcAft>
              <a:buClr>
                <a:schemeClr val="accent2"/>
              </a:buClr>
              <a:buFont typeface="Arial" panose="020B0604020202020204" pitchFamily="34" charset="0"/>
              <a:buChar char="•"/>
            </a:pPr>
            <a:r>
              <a:rPr lang="en-US" dirty="0"/>
              <a:t>Orders of magnitude performance improvement with respect to general-purpose CPUs</a:t>
            </a:r>
          </a:p>
          <a:p>
            <a:pPr marL="280981" indent="-280981">
              <a:spcAft>
                <a:spcPts val="0"/>
              </a:spcAft>
              <a:buClr>
                <a:schemeClr val="accent2"/>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FAE62B6F-EE28-D72E-2D18-9A27677E3736}"/>
              </a:ext>
            </a:extLst>
          </p:cNvPr>
          <p:cNvPicPr>
            <a:picLocks noChangeAspect="1"/>
          </p:cNvPicPr>
          <p:nvPr/>
        </p:nvPicPr>
        <p:blipFill>
          <a:blip r:embed="rId3"/>
          <a:stretch>
            <a:fillRect/>
          </a:stretch>
        </p:blipFill>
        <p:spPr>
          <a:xfrm>
            <a:off x="813073" y="1765302"/>
            <a:ext cx="4309533" cy="3536588"/>
          </a:xfrm>
          <a:prstGeom prst="rect">
            <a:avLst/>
          </a:prstGeom>
        </p:spPr>
      </p:pic>
      <p:sp>
        <p:nvSpPr>
          <p:cNvPr id="10" name="TextBox 9">
            <a:extLst>
              <a:ext uri="{FF2B5EF4-FFF2-40B4-BE49-F238E27FC236}">
                <a16:creationId xmlns:a16="http://schemas.microsoft.com/office/drawing/2014/main" id="{A7080B1A-3F27-67A8-E13C-1900E274EAA7}"/>
              </a:ext>
            </a:extLst>
          </p:cNvPr>
          <p:cNvSpPr txBox="1"/>
          <p:nvPr/>
        </p:nvSpPr>
        <p:spPr>
          <a:xfrm>
            <a:off x="257944" y="5533150"/>
            <a:ext cx="5407742" cy="584775"/>
          </a:xfrm>
          <a:prstGeom prst="rect">
            <a:avLst/>
          </a:prstGeom>
          <a:noFill/>
        </p:spPr>
        <p:txBody>
          <a:bodyPr wrap="square" rtlCol="0">
            <a:spAutoFit/>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Parsing and processing L2-L5: Ethernet, IP, UDP, RTP, plus payload inspection</a:t>
            </a:r>
          </a:p>
        </p:txBody>
      </p:sp>
      <p:sp>
        <p:nvSpPr>
          <p:cNvPr id="3" name="TextBox 2">
            <a:extLst>
              <a:ext uri="{FF2B5EF4-FFF2-40B4-BE49-F238E27FC236}">
                <a16:creationId xmlns:a16="http://schemas.microsoft.com/office/drawing/2014/main" id="{092DD692-81DD-FA58-37DA-D732730FC820}"/>
              </a:ext>
            </a:extLst>
          </p:cNvPr>
          <p:cNvSpPr txBox="1"/>
          <p:nvPr/>
        </p:nvSpPr>
        <p:spPr>
          <a:xfrm rot="16200000">
            <a:off x="-445034" y="3494196"/>
            <a:ext cx="2124863" cy="830997"/>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Cumulative Distribution Function (CDF)</a:t>
            </a:r>
          </a:p>
        </p:txBody>
      </p:sp>
      <p:sp>
        <p:nvSpPr>
          <p:cNvPr id="11" name="Rectangle 10">
            <a:extLst>
              <a:ext uri="{FF2B5EF4-FFF2-40B4-BE49-F238E27FC236}">
                <a16:creationId xmlns:a16="http://schemas.microsoft.com/office/drawing/2014/main" id="{2736705B-7FBF-5250-20BF-806DE45773F9}"/>
              </a:ext>
            </a:extLst>
          </p:cNvPr>
          <p:cNvSpPr/>
          <p:nvPr/>
        </p:nvSpPr>
        <p:spPr>
          <a:xfrm>
            <a:off x="8888361" y="2143432"/>
            <a:ext cx="2231923" cy="703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B95EE7-6037-D815-88F5-F526E20FB4EE}"/>
              </a:ext>
            </a:extLst>
          </p:cNvPr>
          <p:cNvSpPr txBox="1"/>
          <p:nvPr/>
        </p:nvSpPr>
        <p:spPr>
          <a:xfrm>
            <a:off x="597550" y="6329366"/>
            <a:ext cx="11063508" cy="292388"/>
          </a:xfrm>
          <a:prstGeom prst="rect">
            <a:avLst/>
          </a:prstGeom>
          <a:noFill/>
        </p:spPr>
        <p:txBody>
          <a:bodyPr wrap="square" rtlCol="0">
            <a:spAutoFit/>
          </a:bodyPr>
          <a:lstStyle/>
          <a:p>
            <a:r>
              <a:rPr lang="es-ES" sz="1300" dirty="0" err="1">
                <a:solidFill>
                  <a:schemeClr val="tx1">
                    <a:lumMod val="75000"/>
                    <a:lumOff val="25000"/>
                  </a:schemeClr>
                </a:solidFill>
                <a:latin typeface="Arial" panose="020B0604020202020204" pitchFamily="34" charset="0"/>
                <a:cs typeface="Arial" panose="020B0604020202020204" pitchFamily="34" charset="0"/>
              </a:rPr>
              <a:t>Kfoury</a:t>
            </a:r>
            <a:r>
              <a:rPr lang="es-ES" sz="1300" dirty="0">
                <a:solidFill>
                  <a:schemeClr val="tx1">
                    <a:lumMod val="75000"/>
                    <a:lumOff val="25000"/>
                  </a:schemeClr>
                </a:solidFill>
                <a:latin typeface="Arial" panose="020B0604020202020204" pitchFamily="34" charset="0"/>
                <a:cs typeface="Arial" panose="020B0604020202020204" pitchFamily="34" charset="0"/>
              </a:rPr>
              <a:t> et al., </a:t>
            </a:r>
            <a:r>
              <a:rPr lang="en-US" sz="1300" dirty="0">
                <a:solidFill>
                  <a:schemeClr val="tx1">
                    <a:lumMod val="75000"/>
                    <a:lumOff val="25000"/>
                  </a:schemeClr>
                </a:solidFill>
                <a:latin typeface="Arial" panose="020B0604020202020204" pitchFamily="34" charset="0"/>
                <a:cs typeface="Arial" panose="020B0604020202020204" pitchFamily="34" charset="0"/>
              </a:rPr>
              <a:t>“Offloading media traffic to programmable data plane switches”, IEEE ICC 2020</a:t>
            </a:r>
            <a:r>
              <a:rPr lang="es-ES" sz="1300" dirty="0">
                <a:solidFill>
                  <a:schemeClr val="tx1">
                    <a:lumMod val="75000"/>
                    <a:lumOff val="25000"/>
                  </a:schemeClr>
                </a:solidFill>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8E4B8333-5102-F17D-2BFA-C403FDDE06D8}"/>
              </a:ext>
            </a:extLst>
          </p:cNvPr>
          <p:cNvCxnSpPr>
            <a:cxnSpLocks/>
          </p:cNvCxnSpPr>
          <p:nvPr/>
        </p:nvCxnSpPr>
        <p:spPr>
          <a:xfrm>
            <a:off x="597551" y="6329366"/>
            <a:ext cx="956717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4648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91867-B893-4E1B-E903-59DDEDCE9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5FE58-4F2B-1B20-3D46-F6C199D55DE7}"/>
              </a:ext>
            </a:extLst>
          </p:cNvPr>
          <p:cNvSpPr>
            <a:spLocks noGrp="1"/>
          </p:cNvSpPr>
          <p:nvPr>
            <p:ph type="title"/>
          </p:nvPr>
        </p:nvSpPr>
        <p:spPr/>
        <p:txBody>
          <a:bodyPr/>
          <a:lstStyle/>
          <a:p>
            <a:r>
              <a:rPr lang="en-US" dirty="0"/>
              <a:t>Advantages of DSAs</a:t>
            </a:r>
          </a:p>
        </p:txBody>
      </p:sp>
      <p:cxnSp>
        <p:nvCxnSpPr>
          <p:cNvPr id="4" name="Straight Connector 3">
            <a:extLst>
              <a:ext uri="{FF2B5EF4-FFF2-40B4-BE49-F238E27FC236}">
                <a16:creationId xmlns:a16="http://schemas.microsoft.com/office/drawing/2014/main" id="{C81ADE84-AF82-CE8F-40B3-C54BF81C62E0}"/>
              </a:ext>
            </a:extLst>
          </p:cNvPr>
          <p:cNvCxnSpPr>
            <a:cxnSpLocks/>
          </p:cNvCxnSpPr>
          <p:nvPr/>
        </p:nvCxnSpPr>
        <p:spPr>
          <a:xfrm>
            <a:off x="597551" y="876303"/>
            <a:ext cx="4525055" cy="12697"/>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CD61A423-6957-214A-EDC1-D130C8684650}"/>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16</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F0983AF7-6A65-19F6-D88A-61DEA1228A47}"/>
              </a:ext>
            </a:extLst>
          </p:cNvPr>
          <p:cNvSpPr>
            <a:spLocks noGrp="1"/>
          </p:cNvSpPr>
          <p:nvPr>
            <p:ph idx="1"/>
          </p:nvPr>
        </p:nvSpPr>
        <p:spPr>
          <a:xfrm>
            <a:off x="414670" y="956070"/>
            <a:ext cx="11376837" cy="4861069"/>
          </a:xfrm>
        </p:spPr>
        <p:txBody>
          <a:bodyPr>
            <a:normAutofit/>
          </a:bodyPr>
          <a:lstStyle/>
          <a:p>
            <a:pPr marL="280981" indent="-280981">
              <a:spcAft>
                <a:spcPts val="0"/>
              </a:spcAft>
              <a:buClr>
                <a:schemeClr val="accent2"/>
              </a:buClr>
              <a:buFont typeface="Arial" panose="020B0604020202020204" pitchFamily="34" charset="0"/>
              <a:buChar char="•"/>
            </a:pPr>
            <a:r>
              <a:rPr lang="en-US" dirty="0"/>
              <a:t>Orders of magnitude performance improvement with respect to general-purpose CPUs</a:t>
            </a:r>
          </a:p>
          <a:p>
            <a:pPr marL="280981" indent="-280981">
              <a:spcAft>
                <a:spcPts val="0"/>
              </a:spcAft>
              <a:buClr>
                <a:schemeClr val="accent2"/>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3D9BC8C-C947-B8DE-2431-682442E9990A}"/>
              </a:ext>
            </a:extLst>
          </p:cNvPr>
          <p:cNvPicPr>
            <a:picLocks noChangeAspect="1"/>
          </p:cNvPicPr>
          <p:nvPr/>
        </p:nvPicPr>
        <p:blipFill>
          <a:blip r:embed="rId3"/>
          <a:stretch>
            <a:fillRect/>
          </a:stretch>
        </p:blipFill>
        <p:spPr>
          <a:xfrm>
            <a:off x="813073" y="1765302"/>
            <a:ext cx="4309533" cy="3536588"/>
          </a:xfrm>
          <a:prstGeom prst="rect">
            <a:avLst/>
          </a:prstGeom>
        </p:spPr>
      </p:pic>
      <p:sp>
        <p:nvSpPr>
          <p:cNvPr id="10" name="TextBox 9">
            <a:extLst>
              <a:ext uri="{FF2B5EF4-FFF2-40B4-BE49-F238E27FC236}">
                <a16:creationId xmlns:a16="http://schemas.microsoft.com/office/drawing/2014/main" id="{06FDAFC5-8C57-9FCD-4B8F-92CD84BC45F3}"/>
              </a:ext>
            </a:extLst>
          </p:cNvPr>
          <p:cNvSpPr txBox="1"/>
          <p:nvPr/>
        </p:nvSpPr>
        <p:spPr>
          <a:xfrm>
            <a:off x="257944" y="5533150"/>
            <a:ext cx="5407742" cy="584775"/>
          </a:xfrm>
          <a:prstGeom prst="rect">
            <a:avLst/>
          </a:prstGeom>
          <a:noFill/>
        </p:spPr>
        <p:txBody>
          <a:bodyPr wrap="square" rtlCol="0">
            <a:spAutoFit/>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Parsing and processing L2-L5: Ethernet, IP, UDP, RTP, plus payload inspection</a:t>
            </a:r>
          </a:p>
        </p:txBody>
      </p:sp>
      <p:sp>
        <p:nvSpPr>
          <p:cNvPr id="3" name="TextBox 2">
            <a:extLst>
              <a:ext uri="{FF2B5EF4-FFF2-40B4-BE49-F238E27FC236}">
                <a16:creationId xmlns:a16="http://schemas.microsoft.com/office/drawing/2014/main" id="{80308865-9A06-4DD2-D4CE-449123A94273}"/>
              </a:ext>
            </a:extLst>
          </p:cNvPr>
          <p:cNvSpPr txBox="1"/>
          <p:nvPr/>
        </p:nvSpPr>
        <p:spPr>
          <a:xfrm rot="16200000">
            <a:off x="-445034" y="3494196"/>
            <a:ext cx="2124863" cy="830997"/>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Cumulative Distribution Function (CDF)</a:t>
            </a:r>
          </a:p>
        </p:txBody>
      </p:sp>
      <p:sp>
        <p:nvSpPr>
          <p:cNvPr id="11" name="Rectangle 10">
            <a:extLst>
              <a:ext uri="{FF2B5EF4-FFF2-40B4-BE49-F238E27FC236}">
                <a16:creationId xmlns:a16="http://schemas.microsoft.com/office/drawing/2014/main" id="{9D59CB22-417C-51BB-9FCC-60AC1344B603}"/>
              </a:ext>
            </a:extLst>
          </p:cNvPr>
          <p:cNvSpPr/>
          <p:nvPr/>
        </p:nvSpPr>
        <p:spPr>
          <a:xfrm>
            <a:off x="8888361" y="2143432"/>
            <a:ext cx="2231923" cy="703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E674D63-B62D-FA36-F3EE-0533DE9AA5FF}"/>
              </a:ext>
            </a:extLst>
          </p:cNvPr>
          <p:cNvSpPr txBox="1"/>
          <p:nvPr/>
        </p:nvSpPr>
        <p:spPr>
          <a:xfrm>
            <a:off x="597550" y="6329366"/>
            <a:ext cx="11063508" cy="292388"/>
          </a:xfrm>
          <a:prstGeom prst="rect">
            <a:avLst/>
          </a:prstGeom>
          <a:noFill/>
        </p:spPr>
        <p:txBody>
          <a:bodyPr wrap="square" rtlCol="0">
            <a:spAutoFit/>
          </a:bodyPr>
          <a:lstStyle/>
          <a:p>
            <a:r>
              <a:rPr lang="es-ES" sz="1300" dirty="0" err="1">
                <a:solidFill>
                  <a:schemeClr val="tx1">
                    <a:lumMod val="75000"/>
                    <a:lumOff val="25000"/>
                  </a:schemeClr>
                </a:solidFill>
                <a:latin typeface="Arial" panose="020B0604020202020204" pitchFamily="34" charset="0"/>
                <a:cs typeface="Arial" panose="020B0604020202020204" pitchFamily="34" charset="0"/>
              </a:rPr>
              <a:t>Kfoury</a:t>
            </a:r>
            <a:r>
              <a:rPr lang="es-ES" sz="1300" dirty="0">
                <a:solidFill>
                  <a:schemeClr val="tx1">
                    <a:lumMod val="75000"/>
                    <a:lumOff val="25000"/>
                  </a:schemeClr>
                </a:solidFill>
                <a:latin typeface="Arial" panose="020B0604020202020204" pitchFamily="34" charset="0"/>
                <a:cs typeface="Arial" panose="020B0604020202020204" pitchFamily="34" charset="0"/>
              </a:rPr>
              <a:t> et al., </a:t>
            </a:r>
            <a:r>
              <a:rPr lang="en-US" sz="1300" dirty="0">
                <a:solidFill>
                  <a:schemeClr val="tx1">
                    <a:lumMod val="75000"/>
                    <a:lumOff val="25000"/>
                  </a:schemeClr>
                </a:solidFill>
                <a:latin typeface="Arial" panose="020B0604020202020204" pitchFamily="34" charset="0"/>
                <a:cs typeface="Arial" panose="020B0604020202020204" pitchFamily="34" charset="0"/>
              </a:rPr>
              <a:t>“Offloading media traffic to programmable data plane switches”, IEEE ICC 2020</a:t>
            </a:r>
            <a:r>
              <a:rPr lang="es-ES" sz="1300" dirty="0">
                <a:solidFill>
                  <a:schemeClr val="tx1">
                    <a:lumMod val="75000"/>
                    <a:lumOff val="25000"/>
                  </a:schemeClr>
                </a:solidFill>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858D44CE-2252-A498-25A5-D2A53B67B470}"/>
              </a:ext>
            </a:extLst>
          </p:cNvPr>
          <p:cNvCxnSpPr>
            <a:cxnSpLocks/>
          </p:cNvCxnSpPr>
          <p:nvPr/>
        </p:nvCxnSpPr>
        <p:spPr>
          <a:xfrm>
            <a:off x="597551" y="6329366"/>
            <a:ext cx="9567175" cy="0"/>
          </a:xfrm>
          <a:prstGeom prst="line">
            <a:avLst/>
          </a:prstGeom>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C3E69B7C-3688-1F60-EB1F-C1FFFBE1F027}"/>
              </a:ext>
            </a:extLst>
          </p:cNvPr>
          <p:cNvPicPr>
            <a:picLocks noChangeAspect="1"/>
          </p:cNvPicPr>
          <p:nvPr/>
        </p:nvPicPr>
        <p:blipFill>
          <a:blip r:embed="rId4"/>
          <a:stretch>
            <a:fillRect/>
          </a:stretch>
        </p:blipFill>
        <p:spPr>
          <a:xfrm>
            <a:off x="6623265" y="2571261"/>
            <a:ext cx="4317421" cy="2568410"/>
          </a:xfrm>
          <a:prstGeom prst="rect">
            <a:avLst/>
          </a:prstGeom>
        </p:spPr>
      </p:pic>
      <p:sp>
        <p:nvSpPr>
          <p:cNvPr id="15" name="TextBox 14">
            <a:extLst>
              <a:ext uri="{FF2B5EF4-FFF2-40B4-BE49-F238E27FC236}">
                <a16:creationId xmlns:a16="http://schemas.microsoft.com/office/drawing/2014/main" id="{05931C80-97D3-FB0D-17E3-B2C821CA958E}"/>
              </a:ext>
            </a:extLst>
          </p:cNvPr>
          <p:cNvSpPr txBox="1"/>
          <p:nvPr/>
        </p:nvSpPr>
        <p:spPr>
          <a:xfrm>
            <a:off x="6331975" y="5460993"/>
            <a:ext cx="5250425" cy="830997"/>
          </a:xfrm>
          <a:prstGeom prst="rect">
            <a:avLst/>
          </a:prstGeom>
          <a:noFill/>
        </p:spPr>
        <p:txBody>
          <a:bodyPr wrap="square">
            <a:spAutoFit/>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Synchronization between two manufacturing devices exchanging data every 31.25 µs</a:t>
            </a:r>
          </a:p>
          <a:p>
            <a:pPr algn="ctr"/>
            <a:r>
              <a:rPr lang="en-US" sz="1600" dirty="0">
                <a:solidFill>
                  <a:schemeClr val="tx1">
                    <a:lumMod val="75000"/>
                    <a:lumOff val="25000"/>
                  </a:schemeClr>
                </a:solidFill>
                <a:latin typeface="Arial" panose="020B0604020202020204" pitchFamily="34" charset="0"/>
                <a:cs typeface="Arial" panose="020B0604020202020204" pitchFamily="34" charset="0"/>
              </a:rPr>
              <a:t>Attack at 250 cycle</a:t>
            </a:r>
          </a:p>
        </p:txBody>
      </p:sp>
    </p:spTree>
    <p:extLst>
      <p:ext uri="{BB962C8B-B14F-4D97-AF65-F5344CB8AC3E}">
        <p14:creationId xmlns:p14="http://schemas.microsoft.com/office/powerpoint/2010/main" val="83861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3F56A-7CC1-82AD-8CA6-CE41B73F5DC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3AECEC-83C1-3836-8BF9-A7CB6C7D18BA}"/>
              </a:ext>
            </a:extLst>
          </p:cNvPr>
          <p:cNvSpPr>
            <a:spLocks noGrp="1"/>
          </p:cNvSpPr>
          <p:nvPr>
            <p:ph type="sldNum" sz="quarter" idx="12"/>
          </p:nvPr>
        </p:nvSpPr>
        <p:spPr/>
        <p:txBody>
          <a:bodyPr/>
          <a:lstStyle/>
          <a:p>
            <a:fld id="{38C60F48-EAB5-A54D-B834-7AA360F30939}" type="slidenum">
              <a:rPr lang="en-US" sz="1200" smtClean="0"/>
              <a:t>17</a:t>
            </a:fld>
            <a:endParaRPr lang="en-US" sz="1200"/>
          </a:p>
        </p:txBody>
      </p:sp>
      <p:sp>
        <p:nvSpPr>
          <p:cNvPr id="2" name="Rectangle 1">
            <a:extLst>
              <a:ext uri="{FF2B5EF4-FFF2-40B4-BE49-F238E27FC236}">
                <a16:creationId xmlns:a16="http://schemas.microsoft.com/office/drawing/2014/main" id="{41A693EA-3206-FA8D-1F19-9966E320ED5C}"/>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Performance Bottleneck #2: </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Packet Processing Overhead on End-hosts OS Stacks</a:t>
            </a:r>
          </a:p>
        </p:txBody>
      </p:sp>
    </p:spTree>
    <p:extLst>
      <p:ext uri="{BB962C8B-B14F-4D97-AF65-F5344CB8AC3E}">
        <p14:creationId xmlns:p14="http://schemas.microsoft.com/office/powerpoint/2010/main" val="2444940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57C296B-15E2-8E6D-B7B1-400AFAA77D8C}"/>
              </a:ext>
            </a:extLst>
          </p:cNvPr>
          <p:cNvGrpSpPr/>
          <p:nvPr/>
        </p:nvGrpSpPr>
        <p:grpSpPr>
          <a:xfrm>
            <a:off x="7945518" y="1207976"/>
            <a:ext cx="3902771" cy="3642085"/>
            <a:chOff x="7945518" y="1207976"/>
            <a:chExt cx="3363311" cy="3642085"/>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8C5EDEC8-A577-E249-AE00-C800EC531EA7}"/>
                </a:ext>
              </a:extLst>
            </p:cNvPr>
            <p:cNvSpPr/>
            <p:nvPr/>
          </p:nvSpPr>
          <p:spPr>
            <a:xfrm>
              <a:off x="7945518" y="2225183"/>
              <a:ext cx="3363311" cy="2624878"/>
            </a:xfrm>
            <a:prstGeom prst="rect">
              <a:avLst/>
            </a:prstGeom>
            <a:solidFill>
              <a:srgbClr val="FEF4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Rectangle 42">
              <a:extLst>
                <a:ext uri="{FF2B5EF4-FFF2-40B4-BE49-F238E27FC236}">
                  <a16:creationId xmlns:a16="http://schemas.microsoft.com/office/drawing/2014/main" id="{919B0246-5D91-19D4-200B-AE7D2BD007B7}"/>
                </a:ext>
              </a:extLst>
            </p:cNvPr>
            <p:cNvSpPr/>
            <p:nvPr/>
          </p:nvSpPr>
          <p:spPr>
            <a:xfrm>
              <a:off x="7945518" y="1207976"/>
              <a:ext cx="3363311" cy="1017207"/>
            </a:xfrm>
            <a:prstGeom prst="rect">
              <a:avLst/>
            </a:prstGeom>
            <a:solidFill>
              <a:srgbClr val="EBF6D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18</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The NIC driver pre-allocates kernel memory buffers where the packets are stored</a:t>
            </a:r>
          </a:p>
          <a:p>
            <a:pPr marL="174625" indent="-174625">
              <a:buFont typeface="Arial" panose="020B0604020202020204" pitchFamily="34" charset="0"/>
              <a:buChar char="•"/>
            </a:pPr>
            <a:endParaRPr lang="en-US" altLang="en-US" dirty="0"/>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45" name="Rectangle 44">
            <a:extLst>
              <a:ext uri="{FF2B5EF4-FFF2-40B4-BE49-F238E27FC236}">
                <a16:creationId xmlns:a16="http://schemas.microsoft.com/office/drawing/2014/main" id="{82D57644-6F2F-3D46-3F4D-16DF701CE353}"/>
              </a:ext>
            </a:extLst>
          </p:cNvPr>
          <p:cNvSpPr/>
          <p:nvPr/>
        </p:nvSpPr>
        <p:spPr>
          <a:xfrm>
            <a:off x="8323892" y="1567167"/>
            <a:ext cx="2804231"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Application</a:t>
            </a:r>
          </a:p>
        </p:txBody>
      </p:sp>
      <p:sp>
        <p:nvSpPr>
          <p:cNvPr id="55" name="TextBox 54">
            <a:extLst>
              <a:ext uri="{FF2B5EF4-FFF2-40B4-BE49-F238E27FC236}">
                <a16:creationId xmlns:a16="http://schemas.microsoft.com/office/drawing/2014/main" id="{299FE5CF-6390-C847-04E4-471ACD65BFAE}"/>
              </a:ext>
            </a:extLst>
          </p:cNvPr>
          <p:cNvSpPr txBox="1"/>
          <p:nvPr/>
        </p:nvSpPr>
        <p:spPr>
          <a:xfrm>
            <a:off x="7945518" y="2217522"/>
            <a:ext cx="1768150" cy="369332"/>
          </a:xfrm>
          <a:prstGeom prst="rect">
            <a:avLst/>
          </a:prstGeom>
          <a:noFill/>
        </p:spPr>
        <p:txBody>
          <a:bodyPr wrap="square">
            <a:spAutoFit/>
          </a:bodyPr>
          <a:lstStyle/>
          <a:p>
            <a:r>
              <a:rPr lang="en-US" dirty="0">
                <a:solidFill>
                  <a:schemeClr val="tx1">
                    <a:lumMod val="75000"/>
                    <a:lumOff val="25000"/>
                  </a:schemeClr>
                </a:solidFill>
              </a:rPr>
              <a:t>Kernel space</a:t>
            </a:r>
            <a:endParaRPr lang="en-US" dirty="0"/>
          </a:p>
        </p:txBody>
      </p:sp>
      <p:sp>
        <p:nvSpPr>
          <p:cNvPr id="57" name="TextBox 56">
            <a:extLst>
              <a:ext uri="{FF2B5EF4-FFF2-40B4-BE49-F238E27FC236}">
                <a16:creationId xmlns:a16="http://schemas.microsoft.com/office/drawing/2014/main" id="{271D86DC-BA15-A8E1-E08C-6BC548FDA2B6}"/>
              </a:ext>
            </a:extLst>
          </p:cNvPr>
          <p:cNvSpPr txBox="1"/>
          <p:nvPr/>
        </p:nvSpPr>
        <p:spPr>
          <a:xfrm>
            <a:off x="7945518" y="1190653"/>
            <a:ext cx="1768150" cy="369332"/>
          </a:xfrm>
          <a:prstGeom prst="rect">
            <a:avLst/>
          </a:prstGeom>
          <a:noFill/>
        </p:spPr>
        <p:txBody>
          <a:bodyPr wrap="square">
            <a:spAutoFit/>
          </a:bodyPr>
          <a:lstStyle/>
          <a:p>
            <a:r>
              <a:rPr lang="en-US" dirty="0">
                <a:solidFill>
                  <a:schemeClr val="tx1">
                    <a:lumMod val="75000"/>
                    <a:lumOff val="25000"/>
                  </a:schemeClr>
                </a:solidFill>
              </a:rPr>
              <a:t>User space</a:t>
            </a:r>
            <a:endParaRPr lang="en-US" dirty="0"/>
          </a:p>
        </p:txBody>
      </p:sp>
      <p:sp>
        <p:nvSpPr>
          <p:cNvPr id="60" name="TextBox 59">
            <a:extLst>
              <a:ext uri="{FF2B5EF4-FFF2-40B4-BE49-F238E27FC236}">
                <a16:creationId xmlns:a16="http://schemas.microsoft.com/office/drawing/2014/main" id="{3E2ADF0C-2F0C-D973-BA94-5B81DF3DBF20}"/>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62" name="Straight Connector 61">
            <a:extLst>
              <a:ext uri="{FF2B5EF4-FFF2-40B4-BE49-F238E27FC236}">
                <a16:creationId xmlns:a16="http://schemas.microsoft.com/office/drawing/2014/main" id="{0DF18746-7086-3963-0981-26131BC863F7}"/>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6C9D24A-E642-2D14-DF9D-B1259EF41D8B}"/>
              </a:ext>
            </a:extLst>
          </p:cNvPr>
          <p:cNvSpPr/>
          <p:nvPr/>
        </p:nvSpPr>
        <p:spPr>
          <a:xfrm>
            <a:off x="8102601" y="2851440"/>
            <a:ext cx="2333174"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 driver</a:t>
            </a:r>
          </a:p>
        </p:txBody>
      </p:sp>
      <p:sp>
        <p:nvSpPr>
          <p:cNvPr id="73" name="Rectangle 72">
            <a:extLst>
              <a:ext uri="{FF2B5EF4-FFF2-40B4-BE49-F238E27FC236}">
                <a16:creationId xmlns:a16="http://schemas.microsoft.com/office/drawing/2014/main" id="{17971E5E-5CB1-B4DD-D6CF-7C02983FB9B6}"/>
              </a:ext>
            </a:extLst>
          </p:cNvPr>
          <p:cNvSpPr/>
          <p:nvPr/>
        </p:nvSpPr>
        <p:spPr>
          <a:xfrm>
            <a:off x="10917025" y="3123843"/>
            <a:ext cx="729575" cy="1446662"/>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4" name="Rectangle 73">
            <a:extLst>
              <a:ext uri="{FF2B5EF4-FFF2-40B4-BE49-F238E27FC236}">
                <a16:creationId xmlns:a16="http://schemas.microsoft.com/office/drawing/2014/main" id="{A1C37A25-CCAA-6C8C-1557-01F1EB6BFCF5}"/>
              </a:ext>
            </a:extLst>
          </p:cNvPr>
          <p:cNvSpPr/>
          <p:nvPr/>
        </p:nvSpPr>
        <p:spPr>
          <a:xfrm>
            <a:off x="10917025" y="31208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Packet buffer</a:t>
            </a:r>
          </a:p>
        </p:txBody>
      </p:sp>
      <p:sp>
        <p:nvSpPr>
          <p:cNvPr id="75" name="Rectangle 74">
            <a:extLst>
              <a:ext uri="{FF2B5EF4-FFF2-40B4-BE49-F238E27FC236}">
                <a16:creationId xmlns:a16="http://schemas.microsoft.com/office/drawing/2014/main" id="{27F67ECF-AF49-5EA5-B9B0-AF7D521C984A}"/>
              </a:ext>
            </a:extLst>
          </p:cNvPr>
          <p:cNvSpPr/>
          <p:nvPr/>
        </p:nvSpPr>
        <p:spPr>
          <a:xfrm>
            <a:off x="10917025" y="3484005"/>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6" name="Rectangle 75">
            <a:extLst>
              <a:ext uri="{FF2B5EF4-FFF2-40B4-BE49-F238E27FC236}">
                <a16:creationId xmlns:a16="http://schemas.microsoft.com/office/drawing/2014/main" id="{FC63572E-BFCD-48E9-706A-70C1ED75CD4C}"/>
              </a:ext>
            </a:extLst>
          </p:cNvPr>
          <p:cNvSpPr/>
          <p:nvPr/>
        </p:nvSpPr>
        <p:spPr>
          <a:xfrm>
            <a:off x="10917025" y="3847174"/>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a:t>
            </a:r>
          </a:p>
        </p:txBody>
      </p:sp>
      <p:sp>
        <p:nvSpPr>
          <p:cNvPr id="77" name="Rectangle 76">
            <a:extLst>
              <a:ext uri="{FF2B5EF4-FFF2-40B4-BE49-F238E27FC236}">
                <a16:creationId xmlns:a16="http://schemas.microsoft.com/office/drawing/2014/main" id="{B8EF55D7-8186-32C0-4E71-BEEBCBB97F90}"/>
              </a:ext>
            </a:extLst>
          </p:cNvPr>
          <p:cNvSpPr/>
          <p:nvPr/>
        </p:nvSpPr>
        <p:spPr>
          <a:xfrm>
            <a:off x="10917025" y="42073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9" name="TextBox 8">
            <a:extLst>
              <a:ext uri="{FF2B5EF4-FFF2-40B4-BE49-F238E27FC236}">
                <a16:creationId xmlns:a16="http://schemas.microsoft.com/office/drawing/2014/main" id="{6CB0866B-1ECC-5F39-4A6C-B08349D40DDD}"/>
              </a:ext>
            </a:extLst>
          </p:cNvPr>
          <p:cNvSpPr txBox="1"/>
          <p:nvPr/>
        </p:nvSpPr>
        <p:spPr>
          <a:xfrm>
            <a:off x="10549897" y="2544276"/>
            <a:ext cx="1406737" cy="584775"/>
          </a:xfrm>
          <a:prstGeom prst="rect">
            <a:avLst/>
          </a:prstGeom>
          <a:noFill/>
        </p:spPr>
        <p:txBody>
          <a:bodyPr wrap="square">
            <a:spAutoFit/>
          </a:bodyPr>
          <a:lstStyle/>
          <a:p>
            <a:pPr algn="ctr"/>
            <a:r>
              <a:rPr lang="en-US" altLang="en-US" sz="1600" dirty="0">
                <a:solidFill>
                  <a:schemeClr val="tx1">
                    <a:lumMod val="75000"/>
                    <a:lumOff val="25000"/>
                  </a:schemeClr>
                </a:solidFill>
              </a:rPr>
              <a:t>Memory buffers </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2857186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57C296B-15E2-8E6D-B7B1-400AFAA77D8C}"/>
              </a:ext>
            </a:extLst>
          </p:cNvPr>
          <p:cNvGrpSpPr/>
          <p:nvPr/>
        </p:nvGrpSpPr>
        <p:grpSpPr>
          <a:xfrm>
            <a:off x="7945518" y="1207976"/>
            <a:ext cx="3902771" cy="3642085"/>
            <a:chOff x="7945518" y="1207976"/>
            <a:chExt cx="3363311" cy="3642085"/>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8C5EDEC8-A577-E249-AE00-C800EC531EA7}"/>
                </a:ext>
              </a:extLst>
            </p:cNvPr>
            <p:cNvSpPr/>
            <p:nvPr/>
          </p:nvSpPr>
          <p:spPr>
            <a:xfrm>
              <a:off x="7945518" y="2225183"/>
              <a:ext cx="3363311" cy="2624878"/>
            </a:xfrm>
            <a:prstGeom prst="rect">
              <a:avLst/>
            </a:prstGeom>
            <a:solidFill>
              <a:srgbClr val="FEF4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Rectangle 42">
              <a:extLst>
                <a:ext uri="{FF2B5EF4-FFF2-40B4-BE49-F238E27FC236}">
                  <a16:creationId xmlns:a16="http://schemas.microsoft.com/office/drawing/2014/main" id="{919B0246-5D91-19D4-200B-AE7D2BD007B7}"/>
                </a:ext>
              </a:extLst>
            </p:cNvPr>
            <p:cNvSpPr/>
            <p:nvPr/>
          </p:nvSpPr>
          <p:spPr>
            <a:xfrm>
              <a:off x="7945518" y="1207976"/>
              <a:ext cx="3363311" cy="1017207"/>
            </a:xfrm>
            <a:prstGeom prst="rect">
              <a:avLst/>
            </a:prstGeom>
            <a:solidFill>
              <a:srgbClr val="EBF6D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19</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The NIC driver pre-allocates kernel memory buffers where the packets are stored</a:t>
            </a:r>
          </a:p>
          <a:p>
            <a:pPr marL="174625" indent="-174625">
              <a:buFont typeface="Arial" panose="020B0604020202020204" pitchFamily="34" charset="0"/>
              <a:buChar char="•"/>
            </a:pPr>
            <a:r>
              <a:rPr lang="en-US" altLang="en-US" dirty="0"/>
              <a:t>The NIC driver pre-allocate the transmit (TX) and receive (RX) ring buffer in the memory </a:t>
            </a:r>
          </a:p>
          <a:p>
            <a:pPr marL="174625" indent="-174625">
              <a:buFont typeface="Arial" panose="020B0604020202020204" pitchFamily="34" charset="0"/>
              <a:buChar char="•"/>
            </a:pPr>
            <a:endParaRPr lang="en-US" altLang="en-US" dirty="0"/>
          </a:p>
        </p:txBody>
      </p:sp>
      <p:sp>
        <p:nvSpPr>
          <p:cNvPr id="7" name="Rectangle 6">
            <a:extLst>
              <a:ext uri="{FF2B5EF4-FFF2-40B4-BE49-F238E27FC236}">
                <a16:creationId xmlns:a16="http://schemas.microsoft.com/office/drawing/2014/main" id="{E81C776C-A85D-3733-DC7B-0F866822E0BD}"/>
              </a:ext>
            </a:extLst>
          </p:cNvPr>
          <p:cNvSpPr/>
          <p:nvPr/>
        </p:nvSpPr>
        <p:spPr>
          <a:xfrm>
            <a:off x="9150906" y="5118152"/>
            <a:ext cx="977462" cy="453258"/>
          </a:xfrm>
          <a:prstGeom prst="rect">
            <a:avLst/>
          </a:prstGeom>
          <a:solidFill>
            <a:schemeClr val="bg1">
              <a:lumMod val="95000"/>
            </a:schemeClr>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a:t>
            </a:r>
          </a:p>
        </p:txBody>
      </p:sp>
      <p:sp>
        <p:nvSpPr>
          <p:cNvPr id="45" name="Rectangle 44">
            <a:extLst>
              <a:ext uri="{FF2B5EF4-FFF2-40B4-BE49-F238E27FC236}">
                <a16:creationId xmlns:a16="http://schemas.microsoft.com/office/drawing/2014/main" id="{82D57644-6F2F-3D46-3F4D-16DF701CE353}"/>
              </a:ext>
            </a:extLst>
          </p:cNvPr>
          <p:cNvSpPr/>
          <p:nvPr/>
        </p:nvSpPr>
        <p:spPr>
          <a:xfrm>
            <a:off x="8323892" y="1567167"/>
            <a:ext cx="2804231"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Application</a:t>
            </a:r>
          </a:p>
        </p:txBody>
      </p:sp>
      <p:sp>
        <p:nvSpPr>
          <p:cNvPr id="55" name="TextBox 54">
            <a:extLst>
              <a:ext uri="{FF2B5EF4-FFF2-40B4-BE49-F238E27FC236}">
                <a16:creationId xmlns:a16="http://schemas.microsoft.com/office/drawing/2014/main" id="{299FE5CF-6390-C847-04E4-471ACD65BFAE}"/>
              </a:ext>
            </a:extLst>
          </p:cNvPr>
          <p:cNvSpPr txBox="1"/>
          <p:nvPr/>
        </p:nvSpPr>
        <p:spPr>
          <a:xfrm>
            <a:off x="7945518" y="2217522"/>
            <a:ext cx="1768150" cy="369332"/>
          </a:xfrm>
          <a:prstGeom prst="rect">
            <a:avLst/>
          </a:prstGeom>
          <a:noFill/>
        </p:spPr>
        <p:txBody>
          <a:bodyPr wrap="square">
            <a:spAutoFit/>
          </a:bodyPr>
          <a:lstStyle/>
          <a:p>
            <a:r>
              <a:rPr lang="en-US" dirty="0">
                <a:solidFill>
                  <a:schemeClr val="tx1">
                    <a:lumMod val="75000"/>
                    <a:lumOff val="25000"/>
                  </a:schemeClr>
                </a:solidFill>
              </a:rPr>
              <a:t>Kernel space</a:t>
            </a:r>
            <a:endParaRPr lang="en-US" dirty="0"/>
          </a:p>
        </p:txBody>
      </p:sp>
      <p:sp>
        <p:nvSpPr>
          <p:cNvPr id="57" name="TextBox 56">
            <a:extLst>
              <a:ext uri="{FF2B5EF4-FFF2-40B4-BE49-F238E27FC236}">
                <a16:creationId xmlns:a16="http://schemas.microsoft.com/office/drawing/2014/main" id="{271D86DC-BA15-A8E1-E08C-6BC548FDA2B6}"/>
              </a:ext>
            </a:extLst>
          </p:cNvPr>
          <p:cNvSpPr txBox="1"/>
          <p:nvPr/>
        </p:nvSpPr>
        <p:spPr>
          <a:xfrm>
            <a:off x="7945518" y="1190653"/>
            <a:ext cx="1768150" cy="369332"/>
          </a:xfrm>
          <a:prstGeom prst="rect">
            <a:avLst/>
          </a:prstGeom>
          <a:noFill/>
        </p:spPr>
        <p:txBody>
          <a:bodyPr wrap="square">
            <a:spAutoFit/>
          </a:bodyPr>
          <a:lstStyle/>
          <a:p>
            <a:r>
              <a:rPr lang="en-US" dirty="0">
                <a:solidFill>
                  <a:schemeClr val="tx1">
                    <a:lumMod val="75000"/>
                    <a:lumOff val="25000"/>
                  </a:schemeClr>
                </a:solidFill>
              </a:rPr>
              <a:t>User space</a:t>
            </a:r>
            <a:endParaRPr lang="en-US" dirty="0"/>
          </a:p>
        </p:txBody>
      </p:sp>
      <p:grpSp>
        <p:nvGrpSpPr>
          <p:cNvPr id="24" name="Group 23">
            <a:extLst>
              <a:ext uri="{FF2B5EF4-FFF2-40B4-BE49-F238E27FC236}">
                <a16:creationId xmlns:a16="http://schemas.microsoft.com/office/drawing/2014/main" id="{D8C03F57-8C98-B26B-CBFC-9891FF4E728A}"/>
              </a:ext>
            </a:extLst>
          </p:cNvPr>
          <p:cNvGrpSpPr/>
          <p:nvPr/>
        </p:nvGrpSpPr>
        <p:grpSpPr>
          <a:xfrm>
            <a:off x="8323892" y="3516814"/>
            <a:ext cx="1032876" cy="1032876"/>
            <a:chOff x="1556426" y="3428999"/>
            <a:chExt cx="1643974" cy="1643974"/>
          </a:xfrm>
        </p:grpSpPr>
        <p:sp>
          <p:nvSpPr>
            <p:cNvPr id="25" name="Oval 24">
              <a:extLst>
                <a:ext uri="{FF2B5EF4-FFF2-40B4-BE49-F238E27FC236}">
                  <a16:creationId xmlns:a16="http://schemas.microsoft.com/office/drawing/2014/main" id="{040A5AEB-6D65-82BE-F3D2-F216D3B94BF2}"/>
                </a:ext>
              </a:extLst>
            </p:cNvPr>
            <p:cNvSpPr/>
            <p:nvPr/>
          </p:nvSpPr>
          <p:spPr>
            <a:xfrm>
              <a:off x="1556426" y="3428999"/>
              <a:ext cx="1643974" cy="1643974"/>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623F1DC-A789-7C3D-F3AC-1AD57005B0B4}"/>
                </a:ext>
              </a:extLst>
            </p:cNvPr>
            <p:cNvCxnSpPr>
              <a:stCxn id="25" idx="0"/>
              <a:endCxn id="25"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DF4123-32C1-3312-59BE-591267D9490E}"/>
                </a:ext>
              </a:extLst>
            </p:cNvPr>
            <p:cNvCxnSpPr>
              <a:cxnSpLocks/>
              <a:stCxn id="25" idx="1"/>
              <a:endCxn id="25"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E8DB77-261A-4FB1-A1BB-71E60387DC33}"/>
                </a:ext>
              </a:extLst>
            </p:cNvPr>
            <p:cNvCxnSpPr>
              <a:cxnSpLocks/>
              <a:stCxn id="25" idx="2"/>
              <a:endCxn id="25"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74F2A2-E05E-F60C-66FE-9ED8250F45F3}"/>
                </a:ext>
              </a:extLst>
            </p:cNvPr>
            <p:cNvCxnSpPr>
              <a:cxnSpLocks/>
              <a:stCxn id="25" idx="3"/>
              <a:endCxn id="25"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FCB20F9-8015-1D3E-F2D7-AA17FDC6B6FE}"/>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TX</a:t>
              </a:r>
            </a:p>
          </p:txBody>
        </p:sp>
      </p:grpSp>
      <p:grpSp>
        <p:nvGrpSpPr>
          <p:cNvPr id="32" name="Group 31">
            <a:extLst>
              <a:ext uri="{FF2B5EF4-FFF2-40B4-BE49-F238E27FC236}">
                <a16:creationId xmlns:a16="http://schemas.microsoft.com/office/drawing/2014/main" id="{09ECB42D-A461-A680-3B24-E9CB6844D03D}"/>
              </a:ext>
            </a:extLst>
          </p:cNvPr>
          <p:cNvGrpSpPr/>
          <p:nvPr/>
        </p:nvGrpSpPr>
        <p:grpSpPr>
          <a:xfrm>
            <a:off x="9611930" y="3516814"/>
            <a:ext cx="1032876" cy="1032876"/>
            <a:chOff x="1556426" y="3428999"/>
            <a:chExt cx="1643974" cy="1643974"/>
          </a:xfrm>
        </p:grpSpPr>
        <p:sp>
          <p:nvSpPr>
            <p:cNvPr id="33" name="Oval 32">
              <a:extLst>
                <a:ext uri="{FF2B5EF4-FFF2-40B4-BE49-F238E27FC236}">
                  <a16:creationId xmlns:a16="http://schemas.microsoft.com/office/drawing/2014/main" id="{126F76E1-7672-8AA4-F87B-D8AA80E6C9BA}"/>
                </a:ext>
              </a:extLst>
            </p:cNvPr>
            <p:cNvSpPr/>
            <p:nvPr/>
          </p:nvSpPr>
          <p:spPr>
            <a:xfrm>
              <a:off x="1556426" y="3428999"/>
              <a:ext cx="1643974" cy="1643974"/>
            </a:xfrm>
            <a:prstGeom prst="ellipse">
              <a:avLst/>
            </a:prstGeom>
            <a:solidFill>
              <a:srgbClr val="F7FFF7"/>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4F7E5C8-BD3C-B33E-7752-C2FA01CC2549}"/>
                </a:ext>
              </a:extLst>
            </p:cNvPr>
            <p:cNvCxnSpPr>
              <a:stCxn id="33" idx="0"/>
              <a:endCxn id="33"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B5DBD5-7512-BF77-B772-D52A8C35D3F9}"/>
                </a:ext>
              </a:extLst>
            </p:cNvPr>
            <p:cNvCxnSpPr>
              <a:cxnSpLocks/>
              <a:stCxn id="33" idx="1"/>
              <a:endCxn id="33"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3954DF-A885-B394-1030-E2A17FFA5361}"/>
                </a:ext>
              </a:extLst>
            </p:cNvPr>
            <p:cNvCxnSpPr>
              <a:cxnSpLocks/>
              <a:stCxn id="33" idx="2"/>
              <a:endCxn id="33"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15F029-1F7E-04C4-0142-DF0A6F77900E}"/>
                </a:ext>
              </a:extLst>
            </p:cNvPr>
            <p:cNvCxnSpPr>
              <a:cxnSpLocks/>
              <a:stCxn id="33" idx="3"/>
              <a:endCxn id="33"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ED257C-3F76-C67E-6D7B-BEDFE43EEABB}"/>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RX</a:t>
              </a:r>
            </a:p>
          </p:txBody>
        </p:sp>
      </p:grpSp>
      <p:cxnSp>
        <p:nvCxnSpPr>
          <p:cNvPr id="40" name="Connector: Curved 39">
            <a:extLst>
              <a:ext uri="{FF2B5EF4-FFF2-40B4-BE49-F238E27FC236}">
                <a16:creationId xmlns:a16="http://schemas.microsoft.com/office/drawing/2014/main" id="{BB9BB39B-632E-3F7A-9B2E-1899FB330C60}"/>
              </a:ext>
            </a:extLst>
          </p:cNvPr>
          <p:cNvCxnSpPr>
            <a:cxnSpLocks/>
            <a:endCxn id="7" idx="1"/>
          </p:cNvCxnSpPr>
          <p:nvPr/>
        </p:nvCxnSpPr>
        <p:spPr>
          <a:xfrm rot="16200000" flipH="1">
            <a:off x="8476628" y="4670503"/>
            <a:ext cx="837072" cy="511483"/>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7013CAEE-8111-2E57-0371-822DD8AC934E}"/>
              </a:ext>
            </a:extLst>
          </p:cNvPr>
          <p:cNvCxnSpPr>
            <a:cxnSpLocks/>
            <a:stCxn id="7" idx="3"/>
          </p:cNvCxnSpPr>
          <p:nvPr/>
        </p:nvCxnSpPr>
        <p:spPr>
          <a:xfrm flipV="1">
            <a:off x="10128368" y="4507154"/>
            <a:ext cx="204430" cy="837627"/>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6C9D24A-E642-2D14-DF9D-B1259EF41D8B}"/>
              </a:ext>
            </a:extLst>
          </p:cNvPr>
          <p:cNvSpPr/>
          <p:nvPr/>
        </p:nvSpPr>
        <p:spPr>
          <a:xfrm>
            <a:off x="8102601" y="2851440"/>
            <a:ext cx="2333174"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 driver</a:t>
            </a:r>
          </a:p>
        </p:txBody>
      </p:sp>
      <p:cxnSp>
        <p:nvCxnSpPr>
          <p:cNvPr id="66" name="Straight Arrow Connector 65">
            <a:extLst>
              <a:ext uri="{FF2B5EF4-FFF2-40B4-BE49-F238E27FC236}">
                <a16:creationId xmlns:a16="http://schemas.microsoft.com/office/drawing/2014/main" id="{7DDF423F-3633-A37A-6B0D-ADD6DCC89D4C}"/>
              </a:ext>
            </a:extLst>
          </p:cNvPr>
          <p:cNvCxnSpPr>
            <a:cxnSpLocks/>
            <a:endCxn id="25" idx="0"/>
          </p:cNvCxnSpPr>
          <p:nvPr/>
        </p:nvCxnSpPr>
        <p:spPr>
          <a:xfrm>
            <a:off x="8840330" y="3242390"/>
            <a:ext cx="0" cy="27442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A0EC2AA-279F-09D9-649D-E071C8FD1B5E}"/>
              </a:ext>
            </a:extLst>
          </p:cNvPr>
          <p:cNvCxnSpPr>
            <a:cxnSpLocks/>
          </p:cNvCxnSpPr>
          <p:nvPr/>
        </p:nvCxnSpPr>
        <p:spPr>
          <a:xfrm>
            <a:off x="10124490" y="3242390"/>
            <a:ext cx="0" cy="274424"/>
          </a:xfrm>
          <a:prstGeom prst="straightConnector1">
            <a:avLst/>
          </a:prstGeom>
          <a:ln>
            <a:solidFill>
              <a:schemeClr val="tx1">
                <a:lumMod val="75000"/>
                <a:lumOff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17971E5E-5CB1-B4DD-D6CF-7C02983FB9B6}"/>
              </a:ext>
            </a:extLst>
          </p:cNvPr>
          <p:cNvSpPr/>
          <p:nvPr/>
        </p:nvSpPr>
        <p:spPr>
          <a:xfrm>
            <a:off x="10917025" y="3123843"/>
            <a:ext cx="729575" cy="1446662"/>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4" name="Rectangle 73">
            <a:extLst>
              <a:ext uri="{FF2B5EF4-FFF2-40B4-BE49-F238E27FC236}">
                <a16:creationId xmlns:a16="http://schemas.microsoft.com/office/drawing/2014/main" id="{A1C37A25-CCAA-6C8C-1557-01F1EB6BFCF5}"/>
              </a:ext>
            </a:extLst>
          </p:cNvPr>
          <p:cNvSpPr/>
          <p:nvPr/>
        </p:nvSpPr>
        <p:spPr>
          <a:xfrm>
            <a:off x="10917025" y="31208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Packet buffer</a:t>
            </a:r>
          </a:p>
        </p:txBody>
      </p:sp>
      <p:sp>
        <p:nvSpPr>
          <p:cNvPr id="75" name="Rectangle 74">
            <a:extLst>
              <a:ext uri="{FF2B5EF4-FFF2-40B4-BE49-F238E27FC236}">
                <a16:creationId xmlns:a16="http://schemas.microsoft.com/office/drawing/2014/main" id="{27F67ECF-AF49-5EA5-B9B0-AF7D521C984A}"/>
              </a:ext>
            </a:extLst>
          </p:cNvPr>
          <p:cNvSpPr/>
          <p:nvPr/>
        </p:nvSpPr>
        <p:spPr>
          <a:xfrm>
            <a:off x="10917025" y="3484005"/>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6" name="Rectangle 75">
            <a:extLst>
              <a:ext uri="{FF2B5EF4-FFF2-40B4-BE49-F238E27FC236}">
                <a16:creationId xmlns:a16="http://schemas.microsoft.com/office/drawing/2014/main" id="{FC63572E-BFCD-48E9-706A-70C1ED75CD4C}"/>
              </a:ext>
            </a:extLst>
          </p:cNvPr>
          <p:cNvSpPr/>
          <p:nvPr/>
        </p:nvSpPr>
        <p:spPr>
          <a:xfrm>
            <a:off x="10917025" y="3847174"/>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a:t>
            </a:r>
          </a:p>
        </p:txBody>
      </p:sp>
      <p:sp>
        <p:nvSpPr>
          <p:cNvPr id="77" name="Rectangle 76">
            <a:extLst>
              <a:ext uri="{FF2B5EF4-FFF2-40B4-BE49-F238E27FC236}">
                <a16:creationId xmlns:a16="http://schemas.microsoft.com/office/drawing/2014/main" id="{B8EF55D7-8186-32C0-4E71-BEEBCBB97F90}"/>
              </a:ext>
            </a:extLst>
          </p:cNvPr>
          <p:cNvSpPr/>
          <p:nvPr/>
        </p:nvSpPr>
        <p:spPr>
          <a:xfrm>
            <a:off x="10917025" y="42073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9" name="TextBox 8">
            <a:extLst>
              <a:ext uri="{FF2B5EF4-FFF2-40B4-BE49-F238E27FC236}">
                <a16:creationId xmlns:a16="http://schemas.microsoft.com/office/drawing/2014/main" id="{6CB0866B-1ECC-5F39-4A6C-B08349D40DDD}"/>
              </a:ext>
            </a:extLst>
          </p:cNvPr>
          <p:cNvSpPr txBox="1"/>
          <p:nvPr/>
        </p:nvSpPr>
        <p:spPr>
          <a:xfrm>
            <a:off x="10549897" y="2544276"/>
            <a:ext cx="1406737" cy="584775"/>
          </a:xfrm>
          <a:prstGeom prst="rect">
            <a:avLst/>
          </a:prstGeom>
          <a:noFill/>
        </p:spPr>
        <p:txBody>
          <a:bodyPr wrap="square">
            <a:spAutoFit/>
          </a:bodyPr>
          <a:lstStyle/>
          <a:p>
            <a:pPr algn="ctr"/>
            <a:r>
              <a:rPr lang="en-US" altLang="en-US" sz="1600" dirty="0">
                <a:solidFill>
                  <a:schemeClr val="tx1">
                    <a:lumMod val="75000"/>
                    <a:lumOff val="25000"/>
                  </a:schemeClr>
                </a:solidFill>
              </a:rPr>
              <a:t>Memory buffers </a:t>
            </a:r>
            <a:endParaRPr lang="en-US" sz="1600" dirty="0">
              <a:solidFill>
                <a:schemeClr val="tx1">
                  <a:lumMod val="75000"/>
                  <a:lumOff val="25000"/>
                </a:schemeClr>
              </a:solidFill>
            </a:endParaRPr>
          </a:p>
        </p:txBody>
      </p:sp>
      <p:cxnSp>
        <p:nvCxnSpPr>
          <p:cNvPr id="10" name="Straight Connector 9">
            <a:extLst>
              <a:ext uri="{FF2B5EF4-FFF2-40B4-BE49-F238E27FC236}">
                <a16:creationId xmlns:a16="http://schemas.microsoft.com/office/drawing/2014/main" id="{374D6339-6ECD-FA8D-2D27-774769D58156}"/>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3" name="TextBox 2">
            <a:extLst>
              <a:ext uri="{FF2B5EF4-FFF2-40B4-BE49-F238E27FC236}">
                <a16:creationId xmlns:a16="http://schemas.microsoft.com/office/drawing/2014/main" id="{4AE1C28B-5FA7-8663-9CBC-62E4A07453F1}"/>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5" name="Straight Connector 4">
            <a:extLst>
              <a:ext uri="{FF2B5EF4-FFF2-40B4-BE49-F238E27FC236}">
                <a16:creationId xmlns:a16="http://schemas.microsoft.com/office/drawing/2014/main" id="{05FCF1E9-B8A3-5ED7-357E-E0A8D4B6C2DF}"/>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75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295B-D1D2-AD61-A1F6-21D4731AC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46560-C624-1983-0DA1-4C4BB30D17E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1AE6BED-A5C0-E8F7-CFF2-248DB0D825E2}"/>
              </a:ext>
            </a:extLst>
          </p:cNvPr>
          <p:cNvSpPr>
            <a:spLocks noGrp="1"/>
          </p:cNvSpPr>
          <p:nvPr>
            <p:ph idx="1"/>
          </p:nvPr>
        </p:nvSpPr>
        <p:spPr>
          <a:xfrm>
            <a:off x="597550" y="1028700"/>
            <a:ext cx="10984850" cy="4800599"/>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Need for accelerated computing</a:t>
            </a:r>
          </a:p>
          <a:p>
            <a:pPr marL="280981" indent="-280981">
              <a:spcBef>
                <a:spcPts val="600"/>
              </a:spcBef>
              <a:spcAft>
                <a:spcPts val="0"/>
              </a:spcAft>
              <a:buClr>
                <a:schemeClr val="accent2"/>
              </a:buClr>
              <a:buFont typeface="Arial" panose="020B0604020202020204" pitchFamily="34" charset="0"/>
              <a:buChar char="•"/>
            </a:pPr>
            <a:r>
              <a:rPr lang="en-US" dirty="0"/>
              <a:t>Introduction to domain-specific accelerators (DSAs)</a:t>
            </a:r>
          </a:p>
          <a:p>
            <a:pPr marL="280981" marR="0" lvl="0" indent="-280981" algn="just" defTabSz="914400" rtl="0" eaLnBrk="1" fontAlgn="auto" latinLnBrk="0" hangingPunct="1">
              <a:lnSpc>
                <a:spcPct val="100000"/>
              </a:lnSpc>
              <a:spcBef>
                <a:spcPts val="600"/>
              </a:spcBef>
              <a:spcAft>
                <a:spcPts val="0"/>
              </a:spcAft>
              <a:buClr>
                <a:srgbClr val="9B2D1F"/>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Performance Bottleneck #1: Slowdown in processor performance</a:t>
            </a:r>
          </a:p>
          <a:p>
            <a:pPr marL="280981" indent="-280981">
              <a:spcBef>
                <a:spcPts val="600"/>
              </a:spcBef>
              <a:spcAft>
                <a:spcPts val="0"/>
              </a:spcAft>
              <a:buClr>
                <a:srgbClr val="9B2D1F"/>
              </a:buClr>
              <a:buFont typeface="Arial" panose="020B0604020202020204" pitchFamily="34" charset="0"/>
              <a:buChar char="•"/>
              <a:defRPr/>
            </a:pPr>
            <a:r>
              <a:rPr lang="en-US" dirty="0">
                <a:solidFill>
                  <a:prstClr val="black">
                    <a:lumMod val="75000"/>
                    <a:lumOff val="25000"/>
                  </a:prstClr>
                </a:solidFill>
              </a:rPr>
              <a:t>Performance Bottleneck #2: Packet processing overhead on OS stacks</a:t>
            </a:r>
            <a:endPar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80981" marR="0" lvl="0" indent="-280981" algn="just" defTabSz="914400" rtl="0" eaLnBrk="1" fontAlgn="auto" latinLnBrk="0" hangingPunct="1">
              <a:lnSpc>
                <a:spcPct val="100000"/>
              </a:lnSpc>
              <a:spcBef>
                <a:spcPts val="600"/>
              </a:spcBef>
              <a:spcAft>
                <a:spcPts val="0"/>
              </a:spcAft>
              <a:buClr>
                <a:srgbClr val="9B2D1F"/>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Applications</a:t>
            </a:r>
          </a:p>
          <a:p>
            <a:pPr marL="280981" marR="0" lvl="0" indent="-280981" algn="just" defTabSz="914400" rtl="0" eaLnBrk="1" fontAlgn="auto" latinLnBrk="0" hangingPunct="1">
              <a:lnSpc>
                <a:spcPct val="100000"/>
              </a:lnSpc>
              <a:spcBef>
                <a:spcPts val="600"/>
              </a:spcBef>
              <a:spcAft>
                <a:spcPts val="0"/>
              </a:spcAft>
              <a:buClr>
                <a:srgbClr val="9B2D1F"/>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Available resources for learning and research with DSAs</a:t>
            </a:r>
          </a:p>
          <a:p>
            <a:pPr marL="280981" lvl="0" indent="-280981">
              <a:spcBef>
                <a:spcPts val="600"/>
              </a:spcBef>
              <a:spcAft>
                <a:spcPts val="0"/>
              </a:spcAft>
              <a:buClr>
                <a:srgbClr val="9B2D1F"/>
              </a:buClr>
              <a:buFont typeface="Arial" panose="020B0604020202020204" pitchFamily="34" charset="0"/>
              <a:buChar char="•"/>
              <a:defRPr/>
            </a:pPr>
            <a:r>
              <a:rPr lang="en-US" dirty="0">
                <a:solidFill>
                  <a:prstClr val="black">
                    <a:lumMod val="75000"/>
                    <a:lumOff val="25000"/>
                  </a:prstClr>
                </a:solidFill>
              </a:rPr>
              <a:t>Conclusion</a:t>
            </a:r>
            <a:endPar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85750" indent="-285750">
              <a:spcBef>
                <a:spcPts val="600"/>
              </a:spcBef>
              <a:spcAft>
                <a:spcPts val="0"/>
              </a:spcAft>
              <a:buClr>
                <a:schemeClr val="accent2"/>
              </a:buClr>
              <a:buFont typeface="Wingdings" panose="05000000000000000000" pitchFamily="2" charset="2"/>
              <a:buChar char="Ø"/>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a:p>
            <a:pPr marL="573589" lvl="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p:txBody>
      </p:sp>
      <p:cxnSp>
        <p:nvCxnSpPr>
          <p:cNvPr id="4" name="Straight Connector 3">
            <a:extLst>
              <a:ext uri="{FF2B5EF4-FFF2-40B4-BE49-F238E27FC236}">
                <a16:creationId xmlns:a16="http://schemas.microsoft.com/office/drawing/2014/main" id="{3B1C17D1-4674-556B-2D14-3E5250F12103}"/>
              </a:ext>
            </a:extLst>
          </p:cNvPr>
          <p:cNvCxnSpPr>
            <a:cxnSpLocks/>
          </p:cNvCxnSpPr>
          <p:nvPr/>
        </p:nvCxnSpPr>
        <p:spPr>
          <a:xfrm flipV="1">
            <a:off x="597551" y="876301"/>
            <a:ext cx="1851269" cy="1"/>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DF77B8C5-3A56-16BE-1163-76E65C92422E}"/>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2</a:t>
            </a:fld>
            <a:endParaRPr lang="en-US" sz="1200">
              <a:latin typeface="Calibri" panose="020F0502020204030204"/>
              <a:cs typeface="Arial"/>
              <a:sym typeface="Arial"/>
            </a:endParaRPr>
          </a:p>
        </p:txBody>
      </p:sp>
    </p:spTree>
    <p:extLst>
      <p:ext uri="{BB962C8B-B14F-4D97-AF65-F5344CB8AC3E}">
        <p14:creationId xmlns:p14="http://schemas.microsoft.com/office/powerpoint/2010/main" val="3100278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57C296B-15E2-8E6D-B7B1-400AFAA77D8C}"/>
              </a:ext>
            </a:extLst>
          </p:cNvPr>
          <p:cNvGrpSpPr/>
          <p:nvPr/>
        </p:nvGrpSpPr>
        <p:grpSpPr>
          <a:xfrm>
            <a:off x="7945518" y="1207976"/>
            <a:ext cx="3902771" cy="3642085"/>
            <a:chOff x="7945518" y="1207976"/>
            <a:chExt cx="3363311" cy="3642085"/>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8C5EDEC8-A577-E249-AE00-C800EC531EA7}"/>
                </a:ext>
              </a:extLst>
            </p:cNvPr>
            <p:cNvSpPr/>
            <p:nvPr/>
          </p:nvSpPr>
          <p:spPr>
            <a:xfrm>
              <a:off x="7945518" y="2225183"/>
              <a:ext cx="3363311" cy="2624878"/>
            </a:xfrm>
            <a:prstGeom prst="rect">
              <a:avLst/>
            </a:prstGeom>
            <a:solidFill>
              <a:srgbClr val="FEF4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Rectangle 42">
              <a:extLst>
                <a:ext uri="{FF2B5EF4-FFF2-40B4-BE49-F238E27FC236}">
                  <a16:creationId xmlns:a16="http://schemas.microsoft.com/office/drawing/2014/main" id="{919B0246-5D91-19D4-200B-AE7D2BD007B7}"/>
                </a:ext>
              </a:extLst>
            </p:cNvPr>
            <p:cNvSpPr/>
            <p:nvPr/>
          </p:nvSpPr>
          <p:spPr>
            <a:xfrm>
              <a:off x="7945518" y="1207976"/>
              <a:ext cx="3363311" cy="1017207"/>
            </a:xfrm>
            <a:prstGeom prst="rect">
              <a:avLst/>
            </a:prstGeom>
            <a:solidFill>
              <a:srgbClr val="EBF6D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20</a:t>
            </a:fld>
            <a:endParaRPr lang="en-US"/>
          </a:p>
        </p:txBody>
      </p:sp>
      <p:sp>
        <p:nvSpPr>
          <p:cNvPr id="7" name="Rectangle 6">
            <a:extLst>
              <a:ext uri="{FF2B5EF4-FFF2-40B4-BE49-F238E27FC236}">
                <a16:creationId xmlns:a16="http://schemas.microsoft.com/office/drawing/2014/main" id="{E81C776C-A85D-3733-DC7B-0F866822E0BD}"/>
              </a:ext>
            </a:extLst>
          </p:cNvPr>
          <p:cNvSpPr/>
          <p:nvPr/>
        </p:nvSpPr>
        <p:spPr>
          <a:xfrm>
            <a:off x="9160186" y="5118152"/>
            <a:ext cx="977462" cy="453258"/>
          </a:xfrm>
          <a:prstGeom prst="rect">
            <a:avLst/>
          </a:prstGeom>
          <a:solidFill>
            <a:schemeClr val="bg1">
              <a:lumMod val="95000"/>
            </a:schemeClr>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a:t>
            </a:r>
          </a:p>
        </p:txBody>
      </p:sp>
      <p:sp>
        <p:nvSpPr>
          <p:cNvPr id="45" name="Rectangle 44">
            <a:extLst>
              <a:ext uri="{FF2B5EF4-FFF2-40B4-BE49-F238E27FC236}">
                <a16:creationId xmlns:a16="http://schemas.microsoft.com/office/drawing/2014/main" id="{82D57644-6F2F-3D46-3F4D-16DF701CE353}"/>
              </a:ext>
            </a:extLst>
          </p:cNvPr>
          <p:cNvSpPr/>
          <p:nvPr/>
        </p:nvSpPr>
        <p:spPr>
          <a:xfrm>
            <a:off x="8323892" y="1567167"/>
            <a:ext cx="2804231"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Application</a:t>
            </a:r>
          </a:p>
        </p:txBody>
      </p:sp>
      <p:sp>
        <p:nvSpPr>
          <p:cNvPr id="55" name="TextBox 54">
            <a:extLst>
              <a:ext uri="{FF2B5EF4-FFF2-40B4-BE49-F238E27FC236}">
                <a16:creationId xmlns:a16="http://schemas.microsoft.com/office/drawing/2014/main" id="{299FE5CF-6390-C847-04E4-471ACD65BFAE}"/>
              </a:ext>
            </a:extLst>
          </p:cNvPr>
          <p:cNvSpPr txBox="1"/>
          <p:nvPr/>
        </p:nvSpPr>
        <p:spPr>
          <a:xfrm>
            <a:off x="7945518" y="2217522"/>
            <a:ext cx="1768150" cy="369332"/>
          </a:xfrm>
          <a:prstGeom prst="rect">
            <a:avLst/>
          </a:prstGeom>
          <a:noFill/>
        </p:spPr>
        <p:txBody>
          <a:bodyPr wrap="square">
            <a:spAutoFit/>
          </a:bodyPr>
          <a:lstStyle/>
          <a:p>
            <a:r>
              <a:rPr lang="en-US" dirty="0">
                <a:solidFill>
                  <a:schemeClr val="tx1">
                    <a:lumMod val="75000"/>
                    <a:lumOff val="25000"/>
                  </a:schemeClr>
                </a:solidFill>
              </a:rPr>
              <a:t>Kernel space</a:t>
            </a:r>
            <a:endParaRPr lang="en-US" dirty="0"/>
          </a:p>
        </p:txBody>
      </p:sp>
      <p:sp>
        <p:nvSpPr>
          <p:cNvPr id="57" name="TextBox 56">
            <a:extLst>
              <a:ext uri="{FF2B5EF4-FFF2-40B4-BE49-F238E27FC236}">
                <a16:creationId xmlns:a16="http://schemas.microsoft.com/office/drawing/2014/main" id="{271D86DC-BA15-A8E1-E08C-6BC548FDA2B6}"/>
              </a:ext>
            </a:extLst>
          </p:cNvPr>
          <p:cNvSpPr txBox="1"/>
          <p:nvPr/>
        </p:nvSpPr>
        <p:spPr>
          <a:xfrm>
            <a:off x="7945518" y="1190653"/>
            <a:ext cx="1768150" cy="369332"/>
          </a:xfrm>
          <a:prstGeom prst="rect">
            <a:avLst/>
          </a:prstGeom>
          <a:noFill/>
        </p:spPr>
        <p:txBody>
          <a:bodyPr wrap="square">
            <a:spAutoFit/>
          </a:bodyPr>
          <a:lstStyle/>
          <a:p>
            <a:r>
              <a:rPr lang="en-US" dirty="0">
                <a:solidFill>
                  <a:schemeClr val="tx1">
                    <a:lumMod val="75000"/>
                    <a:lumOff val="25000"/>
                  </a:schemeClr>
                </a:solidFill>
              </a:rPr>
              <a:t>User space</a:t>
            </a:r>
            <a:endParaRPr lang="en-US" dirty="0"/>
          </a:p>
        </p:txBody>
      </p:sp>
      <p:grpSp>
        <p:nvGrpSpPr>
          <p:cNvPr id="24" name="Group 23">
            <a:extLst>
              <a:ext uri="{FF2B5EF4-FFF2-40B4-BE49-F238E27FC236}">
                <a16:creationId xmlns:a16="http://schemas.microsoft.com/office/drawing/2014/main" id="{D8C03F57-8C98-B26B-CBFC-9891FF4E728A}"/>
              </a:ext>
            </a:extLst>
          </p:cNvPr>
          <p:cNvGrpSpPr/>
          <p:nvPr/>
        </p:nvGrpSpPr>
        <p:grpSpPr>
          <a:xfrm>
            <a:off x="8323892" y="3516814"/>
            <a:ext cx="1032876" cy="1032876"/>
            <a:chOff x="1556426" y="3428999"/>
            <a:chExt cx="1643974" cy="1643974"/>
          </a:xfrm>
        </p:grpSpPr>
        <p:sp>
          <p:nvSpPr>
            <p:cNvPr id="25" name="Oval 24">
              <a:extLst>
                <a:ext uri="{FF2B5EF4-FFF2-40B4-BE49-F238E27FC236}">
                  <a16:creationId xmlns:a16="http://schemas.microsoft.com/office/drawing/2014/main" id="{040A5AEB-6D65-82BE-F3D2-F216D3B94BF2}"/>
                </a:ext>
              </a:extLst>
            </p:cNvPr>
            <p:cNvSpPr/>
            <p:nvPr/>
          </p:nvSpPr>
          <p:spPr>
            <a:xfrm>
              <a:off x="1556426" y="3428999"/>
              <a:ext cx="1643974" cy="1643974"/>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623F1DC-A789-7C3D-F3AC-1AD57005B0B4}"/>
                </a:ext>
              </a:extLst>
            </p:cNvPr>
            <p:cNvCxnSpPr>
              <a:stCxn id="25" idx="0"/>
              <a:endCxn id="25"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DF4123-32C1-3312-59BE-591267D9490E}"/>
                </a:ext>
              </a:extLst>
            </p:cNvPr>
            <p:cNvCxnSpPr>
              <a:cxnSpLocks/>
              <a:stCxn id="25" idx="1"/>
              <a:endCxn id="25"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E8DB77-261A-4FB1-A1BB-71E60387DC33}"/>
                </a:ext>
              </a:extLst>
            </p:cNvPr>
            <p:cNvCxnSpPr>
              <a:cxnSpLocks/>
              <a:stCxn id="25" idx="2"/>
              <a:endCxn id="25"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74F2A2-E05E-F60C-66FE-9ED8250F45F3}"/>
                </a:ext>
              </a:extLst>
            </p:cNvPr>
            <p:cNvCxnSpPr>
              <a:cxnSpLocks/>
              <a:stCxn id="25" idx="3"/>
              <a:endCxn id="25"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FCB20F9-8015-1D3E-F2D7-AA17FDC6B6FE}"/>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TX</a:t>
              </a:r>
            </a:p>
          </p:txBody>
        </p:sp>
      </p:grpSp>
      <p:grpSp>
        <p:nvGrpSpPr>
          <p:cNvPr id="32" name="Group 31">
            <a:extLst>
              <a:ext uri="{FF2B5EF4-FFF2-40B4-BE49-F238E27FC236}">
                <a16:creationId xmlns:a16="http://schemas.microsoft.com/office/drawing/2014/main" id="{09ECB42D-A461-A680-3B24-E9CB6844D03D}"/>
              </a:ext>
            </a:extLst>
          </p:cNvPr>
          <p:cNvGrpSpPr/>
          <p:nvPr/>
        </p:nvGrpSpPr>
        <p:grpSpPr>
          <a:xfrm>
            <a:off x="9611930" y="3516814"/>
            <a:ext cx="1032876" cy="1032876"/>
            <a:chOff x="1556426" y="3428999"/>
            <a:chExt cx="1643974" cy="1643974"/>
          </a:xfrm>
        </p:grpSpPr>
        <p:sp>
          <p:nvSpPr>
            <p:cNvPr id="33" name="Oval 32">
              <a:extLst>
                <a:ext uri="{FF2B5EF4-FFF2-40B4-BE49-F238E27FC236}">
                  <a16:creationId xmlns:a16="http://schemas.microsoft.com/office/drawing/2014/main" id="{126F76E1-7672-8AA4-F87B-D8AA80E6C9BA}"/>
                </a:ext>
              </a:extLst>
            </p:cNvPr>
            <p:cNvSpPr/>
            <p:nvPr/>
          </p:nvSpPr>
          <p:spPr>
            <a:xfrm>
              <a:off x="1556426" y="3428999"/>
              <a:ext cx="1643974" cy="1643974"/>
            </a:xfrm>
            <a:prstGeom prst="ellipse">
              <a:avLst/>
            </a:prstGeom>
            <a:solidFill>
              <a:srgbClr val="F7FFF7"/>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4F7E5C8-BD3C-B33E-7752-C2FA01CC2549}"/>
                </a:ext>
              </a:extLst>
            </p:cNvPr>
            <p:cNvCxnSpPr>
              <a:stCxn id="33" idx="0"/>
              <a:endCxn id="33"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B5DBD5-7512-BF77-B772-D52A8C35D3F9}"/>
                </a:ext>
              </a:extLst>
            </p:cNvPr>
            <p:cNvCxnSpPr>
              <a:cxnSpLocks/>
              <a:stCxn id="33" idx="1"/>
              <a:endCxn id="33"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3954DF-A885-B394-1030-E2A17FFA5361}"/>
                </a:ext>
              </a:extLst>
            </p:cNvPr>
            <p:cNvCxnSpPr>
              <a:cxnSpLocks/>
              <a:stCxn id="33" idx="2"/>
              <a:endCxn id="33"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15F029-1F7E-04C4-0142-DF0A6F77900E}"/>
                </a:ext>
              </a:extLst>
            </p:cNvPr>
            <p:cNvCxnSpPr>
              <a:cxnSpLocks/>
              <a:stCxn id="33" idx="3"/>
              <a:endCxn id="33"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ED257C-3F76-C67E-6D7B-BEDFE43EEABB}"/>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RX</a:t>
              </a:r>
            </a:p>
          </p:txBody>
        </p:sp>
      </p:grpSp>
      <p:cxnSp>
        <p:nvCxnSpPr>
          <p:cNvPr id="40" name="Connector: Curved 39">
            <a:extLst>
              <a:ext uri="{FF2B5EF4-FFF2-40B4-BE49-F238E27FC236}">
                <a16:creationId xmlns:a16="http://schemas.microsoft.com/office/drawing/2014/main" id="{BB9BB39B-632E-3F7A-9B2E-1899FB330C60}"/>
              </a:ext>
            </a:extLst>
          </p:cNvPr>
          <p:cNvCxnSpPr>
            <a:cxnSpLocks/>
            <a:endCxn id="7" idx="1"/>
          </p:cNvCxnSpPr>
          <p:nvPr/>
        </p:nvCxnSpPr>
        <p:spPr>
          <a:xfrm rot="16200000" flipH="1">
            <a:off x="8485908" y="4670503"/>
            <a:ext cx="837072" cy="511483"/>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7013CAEE-8111-2E57-0371-822DD8AC934E}"/>
              </a:ext>
            </a:extLst>
          </p:cNvPr>
          <p:cNvCxnSpPr>
            <a:cxnSpLocks/>
            <a:stCxn id="7" idx="3"/>
          </p:cNvCxnSpPr>
          <p:nvPr/>
        </p:nvCxnSpPr>
        <p:spPr>
          <a:xfrm flipV="1">
            <a:off x="10137648" y="4507154"/>
            <a:ext cx="204430" cy="837627"/>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6C9D24A-E642-2D14-DF9D-B1259EF41D8B}"/>
              </a:ext>
            </a:extLst>
          </p:cNvPr>
          <p:cNvSpPr/>
          <p:nvPr/>
        </p:nvSpPr>
        <p:spPr>
          <a:xfrm>
            <a:off x="8102601" y="2851440"/>
            <a:ext cx="2333174"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 driver</a:t>
            </a:r>
          </a:p>
        </p:txBody>
      </p:sp>
      <p:cxnSp>
        <p:nvCxnSpPr>
          <p:cNvPr id="66" name="Straight Arrow Connector 65">
            <a:extLst>
              <a:ext uri="{FF2B5EF4-FFF2-40B4-BE49-F238E27FC236}">
                <a16:creationId xmlns:a16="http://schemas.microsoft.com/office/drawing/2014/main" id="{7DDF423F-3633-A37A-6B0D-ADD6DCC89D4C}"/>
              </a:ext>
            </a:extLst>
          </p:cNvPr>
          <p:cNvCxnSpPr>
            <a:cxnSpLocks/>
            <a:endCxn id="25" idx="0"/>
          </p:cNvCxnSpPr>
          <p:nvPr/>
        </p:nvCxnSpPr>
        <p:spPr>
          <a:xfrm>
            <a:off x="8840330" y="3242390"/>
            <a:ext cx="0" cy="27442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A0EC2AA-279F-09D9-649D-E071C8FD1B5E}"/>
              </a:ext>
            </a:extLst>
          </p:cNvPr>
          <p:cNvCxnSpPr>
            <a:cxnSpLocks/>
          </p:cNvCxnSpPr>
          <p:nvPr/>
        </p:nvCxnSpPr>
        <p:spPr>
          <a:xfrm>
            <a:off x="10124490" y="3242390"/>
            <a:ext cx="0" cy="274424"/>
          </a:xfrm>
          <a:prstGeom prst="straightConnector1">
            <a:avLst/>
          </a:prstGeom>
          <a:ln>
            <a:solidFill>
              <a:schemeClr val="tx1">
                <a:lumMod val="75000"/>
                <a:lumOff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17971E5E-5CB1-B4DD-D6CF-7C02983FB9B6}"/>
              </a:ext>
            </a:extLst>
          </p:cNvPr>
          <p:cNvSpPr/>
          <p:nvPr/>
        </p:nvSpPr>
        <p:spPr>
          <a:xfrm>
            <a:off x="10917025" y="3123843"/>
            <a:ext cx="729575" cy="1446662"/>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4" name="Rectangle 73">
            <a:extLst>
              <a:ext uri="{FF2B5EF4-FFF2-40B4-BE49-F238E27FC236}">
                <a16:creationId xmlns:a16="http://schemas.microsoft.com/office/drawing/2014/main" id="{A1C37A25-CCAA-6C8C-1557-01F1EB6BFCF5}"/>
              </a:ext>
            </a:extLst>
          </p:cNvPr>
          <p:cNvSpPr/>
          <p:nvPr/>
        </p:nvSpPr>
        <p:spPr>
          <a:xfrm>
            <a:off x="10917025" y="31208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Packet buffer</a:t>
            </a:r>
          </a:p>
        </p:txBody>
      </p:sp>
      <p:sp>
        <p:nvSpPr>
          <p:cNvPr id="75" name="Rectangle 74">
            <a:extLst>
              <a:ext uri="{FF2B5EF4-FFF2-40B4-BE49-F238E27FC236}">
                <a16:creationId xmlns:a16="http://schemas.microsoft.com/office/drawing/2014/main" id="{27F67ECF-AF49-5EA5-B9B0-AF7D521C984A}"/>
              </a:ext>
            </a:extLst>
          </p:cNvPr>
          <p:cNvSpPr/>
          <p:nvPr/>
        </p:nvSpPr>
        <p:spPr>
          <a:xfrm>
            <a:off x="10917025" y="3484005"/>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6" name="Rectangle 75">
            <a:extLst>
              <a:ext uri="{FF2B5EF4-FFF2-40B4-BE49-F238E27FC236}">
                <a16:creationId xmlns:a16="http://schemas.microsoft.com/office/drawing/2014/main" id="{FC63572E-BFCD-48E9-706A-70C1ED75CD4C}"/>
              </a:ext>
            </a:extLst>
          </p:cNvPr>
          <p:cNvSpPr/>
          <p:nvPr/>
        </p:nvSpPr>
        <p:spPr>
          <a:xfrm>
            <a:off x="10917025" y="3847174"/>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a:t>
            </a:r>
          </a:p>
        </p:txBody>
      </p:sp>
      <p:sp>
        <p:nvSpPr>
          <p:cNvPr id="77" name="Rectangle 76">
            <a:extLst>
              <a:ext uri="{FF2B5EF4-FFF2-40B4-BE49-F238E27FC236}">
                <a16:creationId xmlns:a16="http://schemas.microsoft.com/office/drawing/2014/main" id="{B8EF55D7-8186-32C0-4E71-BEEBCBB97F90}"/>
              </a:ext>
            </a:extLst>
          </p:cNvPr>
          <p:cNvSpPr/>
          <p:nvPr/>
        </p:nvSpPr>
        <p:spPr>
          <a:xfrm>
            <a:off x="10917025" y="42073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cxnSp>
        <p:nvCxnSpPr>
          <p:cNvPr id="78" name="Straight Arrow Connector 77">
            <a:extLst>
              <a:ext uri="{FF2B5EF4-FFF2-40B4-BE49-F238E27FC236}">
                <a16:creationId xmlns:a16="http://schemas.microsoft.com/office/drawing/2014/main" id="{19AA78E1-33F5-6959-D0D2-4D7FE8F00E82}"/>
              </a:ext>
            </a:extLst>
          </p:cNvPr>
          <p:cNvCxnSpPr>
            <a:cxnSpLocks/>
            <a:stCxn id="75" idx="1"/>
          </p:cNvCxnSpPr>
          <p:nvPr/>
        </p:nvCxnSpPr>
        <p:spPr>
          <a:xfrm flipH="1">
            <a:off x="10508697" y="3665590"/>
            <a:ext cx="408328" cy="222336"/>
          </a:xfrm>
          <a:prstGeom prst="straightConnector1">
            <a:avLst/>
          </a:prstGeom>
          <a:ln>
            <a:solidFill>
              <a:schemeClr val="tx1">
                <a:lumMod val="75000"/>
                <a:lumOff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B0866B-1ECC-5F39-4A6C-B08349D40DDD}"/>
              </a:ext>
            </a:extLst>
          </p:cNvPr>
          <p:cNvSpPr txBox="1"/>
          <p:nvPr/>
        </p:nvSpPr>
        <p:spPr>
          <a:xfrm>
            <a:off x="10549897" y="2544276"/>
            <a:ext cx="1406737" cy="584775"/>
          </a:xfrm>
          <a:prstGeom prst="rect">
            <a:avLst/>
          </a:prstGeom>
          <a:noFill/>
        </p:spPr>
        <p:txBody>
          <a:bodyPr wrap="square">
            <a:spAutoFit/>
          </a:bodyPr>
          <a:lstStyle/>
          <a:p>
            <a:pPr algn="ctr"/>
            <a:r>
              <a:rPr lang="en-US" altLang="en-US" sz="1600" dirty="0">
                <a:solidFill>
                  <a:schemeClr val="tx1">
                    <a:lumMod val="75000"/>
                    <a:lumOff val="25000"/>
                  </a:schemeClr>
                </a:solidFill>
              </a:rPr>
              <a:t>Memory buffers </a:t>
            </a:r>
            <a:endParaRPr lang="en-US" sz="1600" dirty="0">
              <a:solidFill>
                <a:schemeClr val="tx1">
                  <a:lumMod val="75000"/>
                  <a:lumOff val="25000"/>
                </a:schemeClr>
              </a:solidFill>
            </a:endParaRPr>
          </a:p>
        </p:txBody>
      </p:sp>
      <p:cxnSp>
        <p:nvCxnSpPr>
          <p:cNvPr id="5" name="Straight Connector 4">
            <a:extLst>
              <a:ext uri="{FF2B5EF4-FFF2-40B4-BE49-F238E27FC236}">
                <a16:creationId xmlns:a16="http://schemas.microsoft.com/office/drawing/2014/main" id="{A0D4BEDC-ACC5-8D6D-ED4C-8CAC4C86B168}"/>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0" name="Content Placeholder 2">
            <a:extLst>
              <a:ext uri="{FF2B5EF4-FFF2-40B4-BE49-F238E27FC236}">
                <a16:creationId xmlns:a16="http://schemas.microsoft.com/office/drawing/2014/main" id="{B4429060-0736-A07F-C20F-E0E93EE8D402}"/>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The NIC driver pre-allocates kernel memory buffers where the packets are stored</a:t>
            </a:r>
          </a:p>
          <a:p>
            <a:pPr marL="174625" indent="-174625">
              <a:buFont typeface="Arial" panose="020B0604020202020204" pitchFamily="34" charset="0"/>
              <a:buChar char="•"/>
            </a:pPr>
            <a:r>
              <a:rPr lang="en-US" altLang="en-US" dirty="0"/>
              <a:t>The NIC driver pre-allocate the transmit (TX) and receive (RX) ring buffer in the memory </a:t>
            </a:r>
          </a:p>
          <a:p>
            <a:pPr marL="174625" indent="-174625">
              <a:buFont typeface="Arial" panose="020B0604020202020204" pitchFamily="34" charset="0"/>
              <a:buChar char="•"/>
            </a:pPr>
            <a:r>
              <a:rPr lang="en-US" altLang="en-US" dirty="0"/>
              <a:t>The ring buffers store the packet buffer pointer and its length</a:t>
            </a:r>
          </a:p>
          <a:p>
            <a:pPr marL="174625" indent="-174625">
              <a:buFont typeface="Arial" panose="020B0604020202020204" pitchFamily="34" charset="0"/>
              <a:buChar char="•"/>
            </a:pPr>
            <a:endParaRPr lang="en-US" altLang="en-US" dirty="0"/>
          </a:p>
        </p:txBody>
      </p:sp>
      <p:sp>
        <p:nvSpPr>
          <p:cNvPr id="3" name="TextBox 2">
            <a:extLst>
              <a:ext uri="{FF2B5EF4-FFF2-40B4-BE49-F238E27FC236}">
                <a16:creationId xmlns:a16="http://schemas.microsoft.com/office/drawing/2014/main" id="{D9329639-32B2-F47B-0BCA-069441BB562F}"/>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11" name="Straight Connector 10">
            <a:extLst>
              <a:ext uri="{FF2B5EF4-FFF2-40B4-BE49-F238E27FC236}">
                <a16:creationId xmlns:a16="http://schemas.microsoft.com/office/drawing/2014/main" id="{B8036E65-50D2-65AF-5BEF-94B7FB144414}"/>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798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57C296B-15E2-8E6D-B7B1-400AFAA77D8C}"/>
              </a:ext>
            </a:extLst>
          </p:cNvPr>
          <p:cNvGrpSpPr/>
          <p:nvPr/>
        </p:nvGrpSpPr>
        <p:grpSpPr>
          <a:xfrm>
            <a:off x="7945518" y="1207976"/>
            <a:ext cx="3902771" cy="3642085"/>
            <a:chOff x="7945518" y="1207976"/>
            <a:chExt cx="3363311" cy="3642085"/>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8C5EDEC8-A577-E249-AE00-C800EC531EA7}"/>
                </a:ext>
              </a:extLst>
            </p:cNvPr>
            <p:cNvSpPr/>
            <p:nvPr/>
          </p:nvSpPr>
          <p:spPr>
            <a:xfrm>
              <a:off x="7945518" y="2225183"/>
              <a:ext cx="3363311" cy="2624878"/>
            </a:xfrm>
            <a:prstGeom prst="rect">
              <a:avLst/>
            </a:prstGeom>
            <a:solidFill>
              <a:srgbClr val="FEF4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Rectangle 42">
              <a:extLst>
                <a:ext uri="{FF2B5EF4-FFF2-40B4-BE49-F238E27FC236}">
                  <a16:creationId xmlns:a16="http://schemas.microsoft.com/office/drawing/2014/main" id="{919B0246-5D91-19D4-200B-AE7D2BD007B7}"/>
                </a:ext>
              </a:extLst>
            </p:cNvPr>
            <p:cNvSpPr/>
            <p:nvPr/>
          </p:nvSpPr>
          <p:spPr>
            <a:xfrm>
              <a:off x="7945518" y="1207976"/>
              <a:ext cx="3363311" cy="1017207"/>
            </a:xfrm>
            <a:prstGeom prst="rect">
              <a:avLst/>
            </a:prstGeom>
            <a:solidFill>
              <a:srgbClr val="EBF6D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21</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The NIC driver pre-allocates kernel memory buffers where the packets are stored</a:t>
            </a:r>
          </a:p>
          <a:p>
            <a:pPr marL="174625" indent="-174625">
              <a:buFont typeface="Arial" panose="020B0604020202020204" pitchFamily="34" charset="0"/>
              <a:buChar char="•"/>
            </a:pPr>
            <a:r>
              <a:rPr lang="en-US" altLang="en-US" dirty="0"/>
              <a:t>The NIC driver pre-allocate the transmit (TX) and receive (RX) ring buffer in the memory </a:t>
            </a:r>
          </a:p>
          <a:p>
            <a:pPr marL="174625" indent="-174625">
              <a:buFont typeface="Arial" panose="020B0604020202020204" pitchFamily="34" charset="0"/>
              <a:buChar char="•"/>
            </a:pPr>
            <a:r>
              <a:rPr lang="en-US" altLang="en-US" dirty="0"/>
              <a:t>The ring buffers store the packet buffer pointer and its length</a:t>
            </a:r>
          </a:p>
          <a:p>
            <a:pPr marL="174625" indent="-174625">
              <a:buFont typeface="Arial" panose="020B0604020202020204" pitchFamily="34" charset="0"/>
              <a:buChar char="•"/>
            </a:pPr>
            <a:r>
              <a:rPr lang="en-US" altLang="en-US" dirty="0"/>
              <a:t>The NIC copies the packet to the location using Direct Memory Access (DMA)</a:t>
            </a:r>
          </a:p>
        </p:txBody>
      </p:sp>
      <p:sp>
        <p:nvSpPr>
          <p:cNvPr id="7" name="Rectangle 6">
            <a:extLst>
              <a:ext uri="{FF2B5EF4-FFF2-40B4-BE49-F238E27FC236}">
                <a16:creationId xmlns:a16="http://schemas.microsoft.com/office/drawing/2014/main" id="{E81C776C-A85D-3733-DC7B-0F866822E0BD}"/>
              </a:ext>
            </a:extLst>
          </p:cNvPr>
          <p:cNvSpPr/>
          <p:nvPr/>
        </p:nvSpPr>
        <p:spPr>
          <a:xfrm>
            <a:off x="9160186" y="5118152"/>
            <a:ext cx="977462" cy="453258"/>
          </a:xfrm>
          <a:prstGeom prst="rect">
            <a:avLst/>
          </a:prstGeom>
          <a:solidFill>
            <a:schemeClr val="bg1">
              <a:lumMod val="95000"/>
            </a:schemeClr>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a:t>
            </a:r>
          </a:p>
        </p:txBody>
      </p:sp>
      <p:sp>
        <p:nvSpPr>
          <p:cNvPr id="45" name="Rectangle 44">
            <a:extLst>
              <a:ext uri="{FF2B5EF4-FFF2-40B4-BE49-F238E27FC236}">
                <a16:creationId xmlns:a16="http://schemas.microsoft.com/office/drawing/2014/main" id="{82D57644-6F2F-3D46-3F4D-16DF701CE353}"/>
              </a:ext>
            </a:extLst>
          </p:cNvPr>
          <p:cNvSpPr/>
          <p:nvPr/>
        </p:nvSpPr>
        <p:spPr>
          <a:xfrm>
            <a:off x="8323892" y="1567167"/>
            <a:ext cx="2804231"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Application</a:t>
            </a:r>
          </a:p>
        </p:txBody>
      </p:sp>
      <p:sp>
        <p:nvSpPr>
          <p:cNvPr id="55" name="TextBox 54">
            <a:extLst>
              <a:ext uri="{FF2B5EF4-FFF2-40B4-BE49-F238E27FC236}">
                <a16:creationId xmlns:a16="http://schemas.microsoft.com/office/drawing/2014/main" id="{299FE5CF-6390-C847-04E4-471ACD65BFAE}"/>
              </a:ext>
            </a:extLst>
          </p:cNvPr>
          <p:cNvSpPr txBox="1"/>
          <p:nvPr/>
        </p:nvSpPr>
        <p:spPr>
          <a:xfrm>
            <a:off x="7945518" y="2217522"/>
            <a:ext cx="1768150" cy="369332"/>
          </a:xfrm>
          <a:prstGeom prst="rect">
            <a:avLst/>
          </a:prstGeom>
          <a:noFill/>
        </p:spPr>
        <p:txBody>
          <a:bodyPr wrap="square">
            <a:spAutoFit/>
          </a:bodyPr>
          <a:lstStyle/>
          <a:p>
            <a:r>
              <a:rPr lang="en-US" dirty="0">
                <a:solidFill>
                  <a:schemeClr val="tx1">
                    <a:lumMod val="75000"/>
                    <a:lumOff val="25000"/>
                  </a:schemeClr>
                </a:solidFill>
              </a:rPr>
              <a:t>Kernel space</a:t>
            </a:r>
            <a:endParaRPr lang="en-US" dirty="0"/>
          </a:p>
        </p:txBody>
      </p:sp>
      <p:sp>
        <p:nvSpPr>
          <p:cNvPr id="57" name="TextBox 56">
            <a:extLst>
              <a:ext uri="{FF2B5EF4-FFF2-40B4-BE49-F238E27FC236}">
                <a16:creationId xmlns:a16="http://schemas.microsoft.com/office/drawing/2014/main" id="{271D86DC-BA15-A8E1-E08C-6BC548FDA2B6}"/>
              </a:ext>
            </a:extLst>
          </p:cNvPr>
          <p:cNvSpPr txBox="1"/>
          <p:nvPr/>
        </p:nvSpPr>
        <p:spPr>
          <a:xfrm>
            <a:off x="7945518" y="1190653"/>
            <a:ext cx="1768150" cy="369332"/>
          </a:xfrm>
          <a:prstGeom prst="rect">
            <a:avLst/>
          </a:prstGeom>
          <a:noFill/>
        </p:spPr>
        <p:txBody>
          <a:bodyPr wrap="square">
            <a:spAutoFit/>
          </a:bodyPr>
          <a:lstStyle/>
          <a:p>
            <a:r>
              <a:rPr lang="en-US" dirty="0">
                <a:solidFill>
                  <a:schemeClr val="tx1">
                    <a:lumMod val="75000"/>
                    <a:lumOff val="25000"/>
                  </a:schemeClr>
                </a:solidFill>
              </a:rPr>
              <a:t>User space</a:t>
            </a:r>
            <a:endParaRPr lang="en-US" dirty="0"/>
          </a:p>
        </p:txBody>
      </p:sp>
      <p:grpSp>
        <p:nvGrpSpPr>
          <p:cNvPr id="24" name="Group 23">
            <a:extLst>
              <a:ext uri="{FF2B5EF4-FFF2-40B4-BE49-F238E27FC236}">
                <a16:creationId xmlns:a16="http://schemas.microsoft.com/office/drawing/2014/main" id="{D8C03F57-8C98-B26B-CBFC-9891FF4E728A}"/>
              </a:ext>
            </a:extLst>
          </p:cNvPr>
          <p:cNvGrpSpPr/>
          <p:nvPr/>
        </p:nvGrpSpPr>
        <p:grpSpPr>
          <a:xfrm>
            <a:off x="8323892" y="3516814"/>
            <a:ext cx="1032876" cy="1032876"/>
            <a:chOff x="1556426" y="3428999"/>
            <a:chExt cx="1643974" cy="1643974"/>
          </a:xfrm>
        </p:grpSpPr>
        <p:sp>
          <p:nvSpPr>
            <p:cNvPr id="25" name="Oval 24">
              <a:extLst>
                <a:ext uri="{FF2B5EF4-FFF2-40B4-BE49-F238E27FC236}">
                  <a16:creationId xmlns:a16="http://schemas.microsoft.com/office/drawing/2014/main" id="{040A5AEB-6D65-82BE-F3D2-F216D3B94BF2}"/>
                </a:ext>
              </a:extLst>
            </p:cNvPr>
            <p:cNvSpPr/>
            <p:nvPr/>
          </p:nvSpPr>
          <p:spPr>
            <a:xfrm>
              <a:off x="1556426" y="3428999"/>
              <a:ext cx="1643974" cy="1643974"/>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623F1DC-A789-7C3D-F3AC-1AD57005B0B4}"/>
                </a:ext>
              </a:extLst>
            </p:cNvPr>
            <p:cNvCxnSpPr>
              <a:stCxn id="25" idx="0"/>
              <a:endCxn id="25"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DF4123-32C1-3312-59BE-591267D9490E}"/>
                </a:ext>
              </a:extLst>
            </p:cNvPr>
            <p:cNvCxnSpPr>
              <a:cxnSpLocks/>
              <a:stCxn id="25" idx="1"/>
              <a:endCxn id="25"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E8DB77-261A-4FB1-A1BB-71E60387DC33}"/>
                </a:ext>
              </a:extLst>
            </p:cNvPr>
            <p:cNvCxnSpPr>
              <a:cxnSpLocks/>
              <a:stCxn id="25" idx="2"/>
              <a:endCxn id="25"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74F2A2-E05E-F60C-66FE-9ED8250F45F3}"/>
                </a:ext>
              </a:extLst>
            </p:cNvPr>
            <p:cNvCxnSpPr>
              <a:cxnSpLocks/>
              <a:stCxn id="25" idx="3"/>
              <a:endCxn id="25"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FCB20F9-8015-1D3E-F2D7-AA17FDC6B6FE}"/>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TX</a:t>
              </a:r>
            </a:p>
          </p:txBody>
        </p:sp>
      </p:grpSp>
      <p:grpSp>
        <p:nvGrpSpPr>
          <p:cNvPr id="32" name="Group 31">
            <a:extLst>
              <a:ext uri="{FF2B5EF4-FFF2-40B4-BE49-F238E27FC236}">
                <a16:creationId xmlns:a16="http://schemas.microsoft.com/office/drawing/2014/main" id="{09ECB42D-A461-A680-3B24-E9CB6844D03D}"/>
              </a:ext>
            </a:extLst>
          </p:cNvPr>
          <p:cNvGrpSpPr/>
          <p:nvPr/>
        </p:nvGrpSpPr>
        <p:grpSpPr>
          <a:xfrm>
            <a:off x="9611930" y="3516814"/>
            <a:ext cx="1032876" cy="1032876"/>
            <a:chOff x="1556426" y="3428999"/>
            <a:chExt cx="1643974" cy="1643974"/>
          </a:xfrm>
        </p:grpSpPr>
        <p:sp>
          <p:nvSpPr>
            <p:cNvPr id="33" name="Oval 32">
              <a:extLst>
                <a:ext uri="{FF2B5EF4-FFF2-40B4-BE49-F238E27FC236}">
                  <a16:creationId xmlns:a16="http://schemas.microsoft.com/office/drawing/2014/main" id="{126F76E1-7672-8AA4-F87B-D8AA80E6C9BA}"/>
                </a:ext>
              </a:extLst>
            </p:cNvPr>
            <p:cNvSpPr/>
            <p:nvPr/>
          </p:nvSpPr>
          <p:spPr>
            <a:xfrm>
              <a:off x="1556426" y="3428999"/>
              <a:ext cx="1643974" cy="1643974"/>
            </a:xfrm>
            <a:prstGeom prst="ellipse">
              <a:avLst/>
            </a:prstGeom>
            <a:solidFill>
              <a:srgbClr val="F7FFF7"/>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4F7E5C8-BD3C-B33E-7752-C2FA01CC2549}"/>
                </a:ext>
              </a:extLst>
            </p:cNvPr>
            <p:cNvCxnSpPr>
              <a:stCxn id="33" idx="0"/>
              <a:endCxn id="33"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B5DBD5-7512-BF77-B772-D52A8C35D3F9}"/>
                </a:ext>
              </a:extLst>
            </p:cNvPr>
            <p:cNvCxnSpPr>
              <a:cxnSpLocks/>
              <a:stCxn id="33" idx="1"/>
              <a:endCxn id="33"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3954DF-A885-B394-1030-E2A17FFA5361}"/>
                </a:ext>
              </a:extLst>
            </p:cNvPr>
            <p:cNvCxnSpPr>
              <a:cxnSpLocks/>
              <a:stCxn id="33" idx="2"/>
              <a:endCxn id="33"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15F029-1F7E-04C4-0142-DF0A6F77900E}"/>
                </a:ext>
              </a:extLst>
            </p:cNvPr>
            <p:cNvCxnSpPr>
              <a:cxnSpLocks/>
              <a:stCxn id="33" idx="3"/>
              <a:endCxn id="33"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ED257C-3F76-C67E-6D7B-BEDFE43EEABB}"/>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RX</a:t>
              </a:r>
            </a:p>
          </p:txBody>
        </p:sp>
      </p:grpSp>
      <p:cxnSp>
        <p:nvCxnSpPr>
          <p:cNvPr id="40" name="Connector: Curved 39">
            <a:extLst>
              <a:ext uri="{FF2B5EF4-FFF2-40B4-BE49-F238E27FC236}">
                <a16:creationId xmlns:a16="http://schemas.microsoft.com/office/drawing/2014/main" id="{BB9BB39B-632E-3F7A-9B2E-1899FB330C60}"/>
              </a:ext>
            </a:extLst>
          </p:cNvPr>
          <p:cNvCxnSpPr>
            <a:cxnSpLocks/>
            <a:endCxn id="7" idx="1"/>
          </p:cNvCxnSpPr>
          <p:nvPr/>
        </p:nvCxnSpPr>
        <p:spPr>
          <a:xfrm rot="16200000" flipH="1">
            <a:off x="8485908" y="4670503"/>
            <a:ext cx="837072" cy="511483"/>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7013CAEE-8111-2E57-0371-822DD8AC934E}"/>
              </a:ext>
            </a:extLst>
          </p:cNvPr>
          <p:cNvCxnSpPr>
            <a:cxnSpLocks/>
            <a:stCxn id="7" idx="3"/>
          </p:cNvCxnSpPr>
          <p:nvPr/>
        </p:nvCxnSpPr>
        <p:spPr>
          <a:xfrm flipV="1">
            <a:off x="10137648" y="4507154"/>
            <a:ext cx="204430" cy="837627"/>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6C9D24A-E642-2D14-DF9D-B1259EF41D8B}"/>
              </a:ext>
            </a:extLst>
          </p:cNvPr>
          <p:cNvSpPr/>
          <p:nvPr/>
        </p:nvSpPr>
        <p:spPr>
          <a:xfrm>
            <a:off x="8102601" y="2851440"/>
            <a:ext cx="2333174"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 driver</a:t>
            </a:r>
          </a:p>
        </p:txBody>
      </p:sp>
      <p:cxnSp>
        <p:nvCxnSpPr>
          <p:cNvPr id="66" name="Straight Arrow Connector 65">
            <a:extLst>
              <a:ext uri="{FF2B5EF4-FFF2-40B4-BE49-F238E27FC236}">
                <a16:creationId xmlns:a16="http://schemas.microsoft.com/office/drawing/2014/main" id="{7DDF423F-3633-A37A-6B0D-ADD6DCC89D4C}"/>
              </a:ext>
            </a:extLst>
          </p:cNvPr>
          <p:cNvCxnSpPr>
            <a:cxnSpLocks/>
            <a:endCxn id="25" idx="0"/>
          </p:cNvCxnSpPr>
          <p:nvPr/>
        </p:nvCxnSpPr>
        <p:spPr>
          <a:xfrm>
            <a:off x="8840330" y="3242390"/>
            <a:ext cx="0" cy="27442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A0EC2AA-279F-09D9-649D-E071C8FD1B5E}"/>
              </a:ext>
            </a:extLst>
          </p:cNvPr>
          <p:cNvCxnSpPr>
            <a:cxnSpLocks/>
          </p:cNvCxnSpPr>
          <p:nvPr/>
        </p:nvCxnSpPr>
        <p:spPr>
          <a:xfrm>
            <a:off x="10124490" y="3242390"/>
            <a:ext cx="0" cy="274424"/>
          </a:xfrm>
          <a:prstGeom prst="straightConnector1">
            <a:avLst/>
          </a:prstGeom>
          <a:ln>
            <a:solidFill>
              <a:schemeClr val="tx1">
                <a:lumMod val="75000"/>
                <a:lumOff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17971E5E-5CB1-B4DD-D6CF-7C02983FB9B6}"/>
              </a:ext>
            </a:extLst>
          </p:cNvPr>
          <p:cNvSpPr/>
          <p:nvPr/>
        </p:nvSpPr>
        <p:spPr>
          <a:xfrm>
            <a:off x="10917025" y="3123843"/>
            <a:ext cx="729575" cy="1446662"/>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4" name="Rectangle 73">
            <a:extLst>
              <a:ext uri="{FF2B5EF4-FFF2-40B4-BE49-F238E27FC236}">
                <a16:creationId xmlns:a16="http://schemas.microsoft.com/office/drawing/2014/main" id="{A1C37A25-CCAA-6C8C-1557-01F1EB6BFCF5}"/>
              </a:ext>
            </a:extLst>
          </p:cNvPr>
          <p:cNvSpPr/>
          <p:nvPr/>
        </p:nvSpPr>
        <p:spPr>
          <a:xfrm>
            <a:off x="10917025" y="31208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Packet buffer</a:t>
            </a:r>
          </a:p>
        </p:txBody>
      </p:sp>
      <p:sp>
        <p:nvSpPr>
          <p:cNvPr id="75" name="Rectangle 74">
            <a:extLst>
              <a:ext uri="{FF2B5EF4-FFF2-40B4-BE49-F238E27FC236}">
                <a16:creationId xmlns:a16="http://schemas.microsoft.com/office/drawing/2014/main" id="{27F67ECF-AF49-5EA5-B9B0-AF7D521C984A}"/>
              </a:ext>
            </a:extLst>
          </p:cNvPr>
          <p:cNvSpPr/>
          <p:nvPr/>
        </p:nvSpPr>
        <p:spPr>
          <a:xfrm>
            <a:off x="10917025" y="3484005"/>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76" name="Rectangle 75">
            <a:extLst>
              <a:ext uri="{FF2B5EF4-FFF2-40B4-BE49-F238E27FC236}">
                <a16:creationId xmlns:a16="http://schemas.microsoft.com/office/drawing/2014/main" id="{FC63572E-BFCD-48E9-706A-70C1ED75CD4C}"/>
              </a:ext>
            </a:extLst>
          </p:cNvPr>
          <p:cNvSpPr/>
          <p:nvPr/>
        </p:nvSpPr>
        <p:spPr>
          <a:xfrm>
            <a:off x="10917025" y="3847174"/>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a:t>
            </a:r>
          </a:p>
        </p:txBody>
      </p:sp>
      <p:sp>
        <p:nvSpPr>
          <p:cNvPr id="77" name="Rectangle 76">
            <a:extLst>
              <a:ext uri="{FF2B5EF4-FFF2-40B4-BE49-F238E27FC236}">
                <a16:creationId xmlns:a16="http://schemas.microsoft.com/office/drawing/2014/main" id="{B8EF55D7-8186-32C0-4E71-BEEBCBB97F90}"/>
              </a:ext>
            </a:extLst>
          </p:cNvPr>
          <p:cNvSpPr/>
          <p:nvPr/>
        </p:nvSpPr>
        <p:spPr>
          <a:xfrm>
            <a:off x="10917025" y="42073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cxnSp>
        <p:nvCxnSpPr>
          <p:cNvPr id="78" name="Straight Arrow Connector 77">
            <a:extLst>
              <a:ext uri="{FF2B5EF4-FFF2-40B4-BE49-F238E27FC236}">
                <a16:creationId xmlns:a16="http://schemas.microsoft.com/office/drawing/2014/main" id="{19AA78E1-33F5-6959-D0D2-4D7FE8F00E82}"/>
              </a:ext>
            </a:extLst>
          </p:cNvPr>
          <p:cNvCxnSpPr>
            <a:cxnSpLocks/>
            <a:stCxn id="75" idx="1"/>
          </p:cNvCxnSpPr>
          <p:nvPr/>
        </p:nvCxnSpPr>
        <p:spPr>
          <a:xfrm flipH="1">
            <a:off x="10508697" y="3665590"/>
            <a:ext cx="408328" cy="222336"/>
          </a:xfrm>
          <a:prstGeom prst="straightConnector1">
            <a:avLst/>
          </a:prstGeom>
          <a:ln>
            <a:solidFill>
              <a:schemeClr val="tx1">
                <a:lumMod val="75000"/>
                <a:lumOff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721AB854-A25F-A3AD-AF80-9AF860DDFEA4}"/>
              </a:ext>
            </a:extLst>
          </p:cNvPr>
          <p:cNvSpPr/>
          <p:nvPr/>
        </p:nvSpPr>
        <p:spPr>
          <a:xfrm>
            <a:off x="9476858" y="5980260"/>
            <a:ext cx="288244" cy="278250"/>
          </a:xfrm>
          <a:prstGeom prst="rect">
            <a:avLst/>
          </a:prstGeom>
          <a:solidFill>
            <a:schemeClr val="bg1"/>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92" name="TextBox 91">
            <a:extLst>
              <a:ext uri="{FF2B5EF4-FFF2-40B4-BE49-F238E27FC236}">
                <a16:creationId xmlns:a16="http://schemas.microsoft.com/office/drawing/2014/main" id="{C6E33D6E-F351-864A-D25F-8C6522FF9E29}"/>
              </a:ext>
            </a:extLst>
          </p:cNvPr>
          <p:cNvSpPr txBox="1"/>
          <p:nvPr/>
        </p:nvSpPr>
        <p:spPr>
          <a:xfrm>
            <a:off x="9763081" y="5698037"/>
            <a:ext cx="1153944" cy="646331"/>
          </a:xfrm>
          <a:prstGeom prst="rect">
            <a:avLst/>
          </a:prstGeom>
          <a:noFill/>
        </p:spPr>
        <p:txBody>
          <a:bodyPr wrap="square">
            <a:spAutoFit/>
          </a:bodyPr>
          <a:lstStyle/>
          <a:p>
            <a:pPr algn="ctr"/>
            <a:r>
              <a:rPr lang="en-US" dirty="0">
                <a:solidFill>
                  <a:schemeClr val="tx1">
                    <a:lumMod val="75000"/>
                    <a:lumOff val="25000"/>
                  </a:schemeClr>
                </a:solidFill>
              </a:rPr>
              <a:t>Hardware RX queue</a:t>
            </a:r>
            <a:endParaRPr lang="en-US" dirty="0"/>
          </a:p>
        </p:txBody>
      </p:sp>
      <p:sp>
        <p:nvSpPr>
          <p:cNvPr id="95" name="Rectangle 94">
            <a:extLst>
              <a:ext uri="{FF2B5EF4-FFF2-40B4-BE49-F238E27FC236}">
                <a16:creationId xmlns:a16="http://schemas.microsoft.com/office/drawing/2014/main" id="{8B25AAA9-ABF4-CA01-9630-789173D209D2}"/>
              </a:ext>
            </a:extLst>
          </p:cNvPr>
          <p:cNvSpPr/>
          <p:nvPr/>
        </p:nvSpPr>
        <p:spPr>
          <a:xfrm>
            <a:off x="8702556" y="5891308"/>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34C1309-3B6B-3DCD-0288-1A027921627D}"/>
              </a:ext>
            </a:extLst>
          </p:cNvPr>
          <p:cNvSpPr/>
          <p:nvPr/>
        </p:nvSpPr>
        <p:spPr>
          <a:xfrm>
            <a:off x="8357557" y="5891308"/>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C62E2600-E850-BA0E-FDF7-4051E29369D5}"/>
              </a:ext>
            </a:extLst>
          </p:cNvPr>
          <p:cNvCxnSpPr>
            <a:cxnSpLocks/>
          </p:cNvCxnSpPr>
          <p:nvPr/>
        </p:nvCxnSpPr>
        <p:spPr>
          <a:xfrm>
            <a:off x="8993067" y="5972549"/>
            <a:ext cx="39374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0A3B8A5C-2574-299F-D3C8-ED04FF5D4A97}"/>
              </a:ext>
            </a:extLst>
          </p:cNvPr>
          <p:cNvSpPr/>
          <p:nvPr/>
        </p:nvSpPr>
        <p:spPr>
          <a:xfrm>
            <a:off x="9534245" y="6033660"/>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087FB47-64E1-8D66-8CA9-F433081F3CDF}"/>
              </a:ext>
            </a:extLst>
          </p:cNvPr>
          <p:cNvSpPr/>
          <p:nvPr/>
        </p:nvSpPr>
        <p:spPr>
          <a:xfrm>
            <a:off x="9476858" y="5702010"/>
            <a:ext cx="288244" cy="278250"/>
          </a:xfrm>
          <a:prstGeom prst="rect">
            <a:avLst/>
          </a:prstGeom>
          <a:solidFill>
            <a:schemeClr val="bg1"/>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104" name="Rectangle 103">
            <a:extLst>
              <a:ext uri="{FF2B5EF4-FFF2-40B4-BE49-F238E27FC236}">
                <a16:creationId xmlns:a16="http://schemas.microsoft.com/office/drawing/2014/main" id="{C8236C39-049F-5217-7E9A-B4D416B5D9F4}"/>
              </a:ext>
            </a:extLst>
          </p:cNvPr>
          <p:cNvSpPr/>
          <p:nvPr/>
        </p:nvSpPr>
        <p:spPr>
          <a:xfrm>
            <a:off x="9534245" y="5755410"/>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B0866B-1ECC-5F39-4A6C-B08349D40DDD}"/>
              </a:ext>
            </a:extLst>
          </p:cNvPr>
          <p:cNvSpPr txBox="1"/>
          <p:nvPr/>
        </p:nvSpPr>
        <p:spPr>
          <a:xfrm>
            <a:off x="10549897" y="2544276"/>
            <a:ext cx="1406737" cy="584775"/>
          </a:xfrm>
          <a:prstGeom prst="rect">
            <a:avLst/>
          </a:prstGeom>
          <a:noFill/>
        </p:spPr>
        <p:txBody>
          <a:bodyPr wrap="square">
            <a:spAutoFit/>
          </a:bodyPr>
          <a:lstStyle/>
          <a:p>
            <a:pPr algn="ctr"/>
            <a:r>
              <a:rPr lang="en-US" altLang="en-US" sz="1600" dirty="0">
                <a:solidFill>
                  <a:schemeClr val="tx1">
                    <a:lumMod val="75000"/>
                    <a:lumOff val="25000"/>
                  </a:schemeClr>
                </a:solidFill>
              </a:rPr>
              <a:t>Memory buffers </a:t>
            </a:r>
            <a:endParaRPr lang="en-US" sz="1600" dirty="0">
              <a:solidFill>
                <a:schemeClr val="tx1">
                  <a:lumMod val="75000"/>
                  <a:lumOff val="25000"/>
                </a:schemeClr>
              </a:solidFill>
            </a:endParaRPr>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0" name="Rectangle 9">
            <a:extLst>
              <a:ext uri="{FF2B5EF4-FFF2-40B4-BE49-F238E27FC236}">
                <a16:creationId xmlns:a16="http://schemas.microsoft.com/office/drawing/2014/main" id="{B27B1344-7E49-B58B-495A-37B33AE2C5A8}"/>
              </a:ext>
            </a:extLst>
          </p:cNvPr>
          <p:cNvSpPr/>
          <p:nvPr/>
        </p:nvSpPr>
        <p:spPr>
          <a:xfrm>
            <a:off x="11182827" y="3579621"/>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F1A2EE-493D-AC4C-F2EF-4870D5990D14}"/>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11" name="Straight Connector 10">
            <a:extLst>
              <a:ext uri="{FF2B5EF4-FFF2-40B4-BE49-F238E27FC236}">
                <a16:creationId xmlns:a16="http://schemas.microsoft.com/office/drawing/2014/main" id="{84D018AB-0232-F5D7-E74E-3B144C24B557}"/>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01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57C296B-15E2-8E6D-B7B1-400AFAA77D8C}"/>
              </a:ext>
            </a:extLst>
          </p:cNvPr>
          <p:cNvGrpSpPr/>
          <p:nvPr/>
        </p:nvGrpSpPr>
        <p:grpSpPr>
          <a:xfrm>
            <a:off x="7945518" y="1207976"/>
            <a:ext cx="3902771" cy="3642085"/>
            <a:chOff x="7945518" y="1207976"/>
            <a:chExt cx="3363311" cy="3642085"/>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8C5EDEC8-A577-E249-AE00-C800EC531EA7}"/>
                </a:ext>
              </a:extLst>
            </p:cNvPr>
            <p:cNvSpPr/>
            <p:nvPr/>
          </p:nvSpPr>
          <p:spPr>
            <a:xfrm>
              <a:off x="7945518" y="2225183"/>
              <a:ext cx="3363311" cy="2624878"/>
            </a:xfrm>
            <a:prstGeom prst="rect">
              <a:avLst/>
            </a:prstGeom>
            <a:solidFill>
              <a:srgbClr val="FEF4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Rectangle 42">
              <a:extLst>
                <a:ext uri="{FF2B5EF4-FFF2-40B4-BE49-F238E27FC236}">
                  <a16:creationId xmlns:a16="http://schemas.microsoft.com/office/drawing/2014/main" id="{919B0246-5D91-19D4-200B-AE7D2BD007B7}"/>
                </a:ext>
              </a:extLst>
            </p:cNvPr>
            <p:cNvSpPr/>
            <p:nvPr/>
          </p:nvSpPr>
          <p:spPr>
            <a:xfrm>
              <a:off x="7945518" y="1207976"/>
              <a:ext cx="3363311" cy="1017207"/>
            </a:xfrm>
            <a:prstGeom prst="rect">
              <a:avLst/>
            </a:prstGeom>
            <a:solidFill>
              <a:srgbClr val="EBF6D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22</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The NIC driver pre-allocates kernel memory buffers where the packets are stored</a:t>
            </a:r>
          </a:p>
          <a:p>
            <a:pPr marL="174625" indent="-174625">
              <a:buFont typeface="Arial" panose="020B0604020202020204" pitchFamily="34" charset="0"/>
              <a:buChar char="•"/>
            </a:pPr>
            <a:r>
              <a:rPr lang="en-US" altLang="en-US" dirty="0"/>
              <a:t>The NIC driver pre-allocate the transmit (TX) and receive (RX) ring buffer in the memory </a:t>
            </a:r>
          </a:p>
          <a:p>
            <a:pPr marL="174625" indent="-174625">
              <a:buFont typeface="Arial" panose="020B0604020202020204" pitchFamily="34" charset="0"/>
              <a:buChar char="•"/>
            </a:pPr>
            <a:r>
              <a:rPr lang="en-US" altLang="en-US" dirty="0"/>
              <a:t>The ring buffers store the packet buffer pointer and its length</a:t>
            </a:r>
          </a:p>
          <a:p>
            <a:pPr marL="174625" indent="-174625">
              <a:buFont typeface="Arial" panose="020B0604020202020204" pitchFamily="34" charset="0"/>
              <a:buChar char="•"/>
            </a:pPr>
            <a:r>
              <a:rPr lang="en-US" altLang="en-US" dirty="0"/>
              <a:t>The NIC copies the packet to the location using Direct Memory Access (DMA)</a:t>
            </a:r>
          </a:p>
          <a:p>
            <a:pPr marL="174625" indent="-174625">
              <a:buFont typeface="Arial" panose="020B0604020202020204" pitchFamily="34" charset="0"/>
              <a:buChar char="•"/>
            </a:pPr>
            <a:r>
              <a:rPr lang="en-US" altLang="en-US" dirty="0"/>
              <a:t>The NIC triggers an interrupt </a:t>
            </a:r>
          </a:p>
        </p:txBody>
      </p:sp>
      <p:sp>
        <p:nvSpPr>
          <p:cNvPr id="7" name="Rectangle 6">
            <a:extLst>
              <a:ext uri="{FF2B5EF4-FFF2-40B4-BE49-F238E27FC236}">
                <a16:creationId xmlns:a16="http://schemas.microsoft.com/office/drawing/2014/main" id="{E81C776C-A85D-3733-DC7B-0F866822E0BD}"/>
              </a:ext>
            </a:extLst>
          </p:cNvPr>
          <p:cNvSpPr/>
          <p:nvPr/>
        </p:nvSpPr>
        <p:spPr>
          <a:xfrm>
            <a:off x="9160186" y="5118152"/>
            <a:ext cx="977462" cy="453258"/>
          </a:xfrm>
          <a:prstGeom prst="rect">
            <a:avLst/>
          </a:prstGeom>
          <a:solidFill>
            <a:schemeClr val="bg1">
              <a:lumMod val="95000"/>
            </a:schemeClr>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a:t>
            </a:r>
          </a:p>
        </p:txBody>
      </p:sp>
      <p:sp>
        <p:nvSpPr>
          <p:cNvPr id="45" name="Rectangle 44">
            <a:extLst>
              <a:ext uri="{FF2B5EF4-FFF2-40B4-BE49-F238E27FC236}">
                <a16:creationId xmlns:a16="http://schemas.microsoft.com/office/drawing/2014/main" id="{82D57644-6F2F-3D46-3F4D-16DF701CE353}"/>
              </a:ext>
            </a:extLst>
          </p:cNvPr>
          <p:cNvSpPr/>
          <p:nvPr/>
        </p:nvSpPr>
        <p:spPr>
          <a:xfrm>
            <a:off x="8323892" y="1567167"/>
            <a:ext cx="2804231"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Application</a:t>
            </a:r>
          </a:p>
        </p:txBody>
      </p:sp>
      <p:sp>
        <p:nvSpPr>
          <p:cNvPr id="55" name="TextBox 54">
            <a:extLst>
              <a:ext uri="{FF2B5EF4-FFF2-40B4-BE49-F238E27FC236}">
                <a16:creationId xmlns:a16="http://schemas.microsoft.com/office/drawing/2014/main" id="{299FE5CF-6390-C847-04E4-471ACD65BFAE}"/>
              </a:ext>
            </a:extLst>
          </p:cNvPr>
          <p:cNvSpPr txBox="1"/>
          <p:nvPr/>
        </p:nvSpPr>
        <p:spPr>
          <a:xfrm>
            <a:off x="7945518" y="2217522"/>
            <a:ext cx="1768150" cy="369332"/>
          </a:xfrm>
          <a:prstGeom prst="rect">
            <a:avLst/>
          </a:prstGeom>
          <a:noFill/>
        </p:spPr>
        <p:txBody>
          <a:bodyPr wrap="square">
            <a:spAutoFit/>
          </a:bodyPr>
          <a:lstStyle/>
          <a:p>
            <a:r>
              <a:rPr lang="en-US" dirty="0">
                <a:solidFill>
                  <a:schemeClr val="tx1">
                    <a:lumMod val="75000"/>
                    <a:lumOff val="25000"/>
                  </a:schemeClr>
                </a:solidFill>
              </a:rPr>
              <a:t>Kernel space</a:t>
            </a:r>
            <a:endParaRPr lang="en-US" dirty="0"/>
          </a:p>
        </p:txBody>
      </p:sp>
      <p:sp>
        <p:nvSpPr>
          <p:cNvPr id="57" name="TextBox 56">
            <a:extLst>
              <a:ext uri="{FF2B5EF4-FFF2-40B4-BE49-F238E27FC236}">
                <a16:creationId xmlns:a16="http://schemas.microsoft.com/office/drawing/2014/main" id="{271D86DC-BA15-A8E1-E08C-6BC548FDA2B6}"/>
              </a:ext>
            </a:extLst>
          </p:cNvPr>
          <p:cNvSpPr txBox="1"/>
          <p:nvPr/>
        </p:nvSpPr>
        <p:spPr>
          <a:xfrm>
            <a:off x="7945518" y="1190653"/>
            <a:ext cx="1768150" cy="369332"/>
          </a:xfrm>
          <a:prstGeom prst="rect">
            <a:avLst/>
          </a:prstGeom>
          <a:noFill/>
        </p:spPr>
        <p:txBody>
          <a:bodyPr wrap="square">
            <a:spAutoFit/>
          </a:bodyPr>
          <a:lstStyle/>
          <a:p>
            <a:r>
              <a:rPr lang="en-US" dirty="0">
                <a:solidFill>
                  <a:schemeClr val="tx1">
                    <a:lumMod val="75000"/>
                    <a:lumOff val="25000"/>
                  </a:schemeClr>
                </a:solidFill>
              </a:rPr>
              <a:t>User space</a:t>
            </a:r>
            <a:endParaRPr lang="en-US" dirty="0"/>
          </a:p>
        </p:txBody>
      </p:sp>
      <p:grpSp>
        <p:nvGrpSpPr>
          <p:cNvPr id="24" name="Group 23">
            <a:extLst>
              <a:ext uri="{FF2B5EF4-FFF2-40B4-BE49-F238E27FC236}">
                <a16:creationId xmlns:a16="http://schemas.microsoft.com/office/drawing/2014/main" id="{D8C03F57-8C98-B26B-CBFC-9891FF4E728A}"/>
              </a:ext>
            </a:extLst>
          </p:cNvPr>
          <p:cNvGrpSpPr/>
          <p:nvPr/>
        </p:nvGrpSpPr>
        <p:grpSpPr>
          <a:xfrm>
            <a:off x="8323892" y="3516814"/>
            <a:ext cx="1032876" cy="1032876"/>
            <a:chOff x="1556426" y="3428999"/>
            <a:chExt cx="1643974" cy="1643974"/>
          </a:xfrm>
        </p:grpSpPr>
        <p:sp>
          <p:nvSpPr>
            <p:cNvPr id="25" name="Oval 24">
              <a:extLst>
                <a:ext uri="{FF2B5EF4-FFF2-40B4-BE49-F238E27FC236}">
                  <a16:creationId xmlns:a16="http://schemas.microsoft.com/office/drawing/2014/main" id="{040A5AEB-6D65-82BE-F3D2-F216D3B94BF2}"/>
                </a:ext>
              </a:extLst>
            </p:cNvPr>
            <p:cNvSpPr/>
            <p:nvPr/>
          </p:nvSpPr>
          <p:spPr>
            <a:xfrm>
              <a:off x="1556426" y="3428999"/>
              <a:ext cx="1643974" cy="1643974"/>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623F1DC-A789-7C3D-F3AC-1AD57005B0B4}"/>
                </a:ext>
              </a:extLst>
            </p:cNvPr>
            <p:cNvCxnSpPr>
              <a:stCxn id="25" idx="0"/>
              <a:endCxn id="25"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DF4123-32C1-3312-59BE-591267D9490E}"/>
                </a:ext>
              </a:extLst>
            </p:cNvPr>
            <p:cNvCxnSpPr>
              <a:cxnSpLocks/>
              <a:stCxn id="25" idx="1"/>
              <a:endCxn id="25"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E8DB77-261A-4FB1-A1BB-71E60387DC33}"/>
                </a:ext>
              </a:extLst>
            </p:cNvPr>
            <p:cNvCxnSpPr>
              <a:cxnSpLocks/>
              <a:stCxn id="25" idx="2"/>
              <a:endCxn id="25"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74F2A2-E05E-F60C-66FE-9ED8250F45F3}"/>
                </a:ext>
              </a:extLst>
            </p:cNvPr>
            <p:cNvCxnSpPr>
              <a:cxnSpLocks/>
              <a:stCxn id="25" idx="3"/>
              <a:endCxn id="25"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FCB20F9-8015-1D3E-F2D7-AA17FDC6B6FE}"/>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TX</a:t>
              </a:r>
            </a:p>
          </p:txBody>
        </p:sp>
      </p:grpSp>
      <p:grpSp>
        <p:nvGrpSpPr>
          <p:cNvPr id="32" name="Group 31">
            <a:extLst>
              <a:ext uri="{FF2B5EF4-FFF2-40B4-BE49-F238E27FC236}">
                <a16:creationId xmlns:a16="http://schemas.microsoft.com/office/drawing/2014/main" id="{09ECB42D-A461-A680-3B24-E9CB6844D03D}"/>
              </a:ext>
            </a:extLst>
          </p:cNvPr>
          <p:cNvGrpSpPr/>
          <p:nvPr/>
        </p:nvGrpSpPr>
        <p:grpSpPr>
          <a:xfrm>
            <a:off x="9611930" y="3516814"/>
            <a:ext cx="1032876" cy="1032876"/>
            <a:chOff x="1556426" y="3428999"/>
            <a:chExt cx="1643974" cy="1643974"/>
          </a:xfrm>
        </p:grpSpPr>
        <p:sp>
          <p:nvSpPr>
            <p:cNvPr id="33" name="Oval 32">
              <a:extLst>
                <a:ext uri="{FF2B5EF4-FFF2-40B4-BE49-F238E27FC236}">
                  <a16:creationId xmlns:a16="http://schemas.microsoft.com/office/drawing/2014/main" id="{126F76E1-7672-8AA4-F87B-D8AA80E6C9BA}"/>
                </a:ext>
              </a:extLst>
            </p:cNvPr>
            <p:cNvSpPr/>
            <p:nvPr/>
          </p:nvSpPr>
          <p:spPr>
            <a:xfrm>
              <a:off x="1556426" y="3428999"/>
              <a:ext cx="1643974" cy="1643974"/>
            </a:xfrm>
            <a:prstGeom prst="ellipse">
              <a:avLst/>
            </a:prstGeom>
            <a:solidFill>
              <a:srgbClr val="F7FFF7"/>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4F7E5C8-BD3C-B33E-7752-C2FA01CC2549}"/>
                </a:ext>
              </a:extLst>
            </p:cNvPr>
            <p:cNvCxnSpPr>
              <a:stCxn id="33" idx="0"/>
              <a:endCxn id="33" idx="4"/>
            </p:cNvCxnSpPr>
            <p:nvPr/>
          </p:nvCxnSpPr>
          <p:spPr>
            <a:xfrm>
              <a:off x="2378413" y="3428999"/>
              <a:ext cx="0" cy="16439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B5DBD5-7512-BF77-B772-D52A8C35D3F9}"/>
                </a:ext>
              </a:extLst>
            </p:cNvPr>
            <p:cNvCxnSpPr>
              <a:cxnSpLocks/>
              <a:stCxn id="33" idx="1"/>
              <a:endCxn id="33" idx="5"/>
            </p:cNvCxnSpPr>
            <p:nvPr/>
          </p:nvCxnSpPr>
          <p:spPr>
            <a:xfrm>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3954DF-A885-B394-1030-E2A17FFA5361}"/>
                </a:ext>
              </a:extLst>
            </p:cNvPr>
            <p:cNvCxnSpPr>
              <a:cxnSpLocks/>
              <a:stCxn id="33" idx="2"/>
              <a:endCxn id="33" idx="6"/>
            </p:cNvCxnSpPr>
            <p:nvPr/>
          </p:nvCxnSpPr>
          <p:spPr>
            <a:xfrm>
              <a:off x="1556426" y="4250986"/>
              <a:ext cx="16439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15F029-1F7E-04C4-0142-DF0A6F77900E}"/>
                </a:ext>
              </a:extLst>
            </p:cNvPr>
            <p:cNvCxnSpPr>
              <a:cxnSpLocks/>
              <a:stCxn id="33" idx="3"/>
              <a:endCxn id="33" idx="7"/>
            </p:cNvCxnSpPr>
            <p:nvPr/>
          </p:nvCxnSpPr>
          <p:spPr>
            <a:xfrm flipV="1">
              <a:off x="1797180" y="3669753"/>
              <a:ext cx="1162466" cy="116246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ED257C-3F76-C67E-6D7B-BEDFE43EEABB}"/>
                </a:ext>
              </a:extLst>
            </p:cNvPr>
            <p:cNvSpPr/>
            <p:nvPr/>
          </p:nvSpPr>
          <p:spPr>
            <a:xfrm>
              <a:off x="1889471" y="3743045"/>
              <a:ext cx="978225" cy="978225"/>
            </a:xfrm>
            <a:prstGeom prst="ellipse">
              <a:avLst/>
            </a:prstGeom>
            <a:solidFill>
              <a:schemeClr val="bg1">
                <a:lumMod val="9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RX</a:t>
              </a:r>
            </a:p>
          </p:txBody>
        </p:sp>
      </p:grpSp>
      <p:cxnSp>
        <p:nvCxnSpPr>
          <p:cNvPr id="40" name="Connector: Curved 39">
            <a:extLst>
              <a:ext uri="{FF2B5EF4-FFF2-40B4-BE49-F238E27FC236}">
                <a16:creationId xmlns:a16="http://schemas.microsoft.com/office/drawing/2014/main" id="{BB9BB39B-632E-3F7A-9B2E-1899FB330C60}"/>
              </a:ext>
            </a:extLst>
          </p:cNvPr>
          <p:cNvCxnSpPr>
            <a:cxnSpLocks/>
            <a:endCxn id="7" idx="1"/>
          </p:cNvCxnSpPr>
          <p:nvPr/>
        </p:nvCxnSpPr>
        <p:spPr>
          <a:xfrm rot="16200000" flipH="1">
            <a:off x="8485908" y="4670503"/>
            <a:ext cx="837072" cy="511483"/>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7013CAEE-8111-2E57-0371-822DD8AC934E}"/>
              </a:ext>
            </a:extLst>
          </p:cNvPr>
          <p:cNvCxnSpPr>
            <a:cxnSpLocks/>
            <a:stCxn id="7" idx="3"/>
          </p:cNvCxnSpPr>
          <p:nvPr/>
        </p:nvCxnSpPr>
        <p:spPr>
          <a:xfrm flipV="1">
            <a:off x="10137648" y="4507154"/>
            <a:ext cx="204430" cy="837627"/>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6C9D24A-E642-2D14-DF9D-B1259EF41D8B}"/>
              </a:ext>
            </a:extLst>
          </p:cNvPr>
          <p:cNvSpPr/>
          <p:nvPr/>
        </p:nvSpPr>
        <p:spPr>
          <a:xfrm>
            <a:off x="8102601" y="2851440"/>
            <a:ext cx="2333174"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NIC driver</a:t>
            </a:r>
          </a:p>
        </p:txBody>
      </p:sp>
      <p:cxnSp>
        <p:nvCxnSpPr>
          <p:cNvPr id="66" name="Straight Arrow Connector 65">
            <a:extLst>
              <a:ext uri="{FF2B5EF4-FFF2-40B4-BE49-F238E27FC236}">
                <a16:creationId xmlns:a16="http://schemas.microsoft.com/office/drawing/2014/main" id="{7DDF423F-3633-A37A-6B0D-ADD6DCC89D4C}"/>
              </a:ext>
            </a:extLst>
          </p:cNvPr>
          <p:cNvCxnSpPr>
            <a:cxnSpLocks/>
            <a:endCxn id="25" idx="0"/>
          </p:cNvCxnSpPr>
          <p:nvPr/>
        </p:nvCxnSpPr>
        <p:spPr>
          <a:xfrm>
            <a:off x="8840330" y="3242390"/>
            <a:ext cx="0" cy="27442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A0EC2AA-279F-09D9-649D-E071C8FD1B5E}"/>
              </a:ext>
            </a:extLst>
          </p:cNvPr>
          <p:cNvCxnSpPr>
            <a:cxnSpLocks/>
          </p:cNvCxnSpPr>
          <p:nvPr/>
        </p:nvCxnSpPr>
        <p:spPr>
          <a:xfrm>
            <a:off x="10124490" y="3242390"/>
            <a:ext cx="0" cy="274424"/>
          </a:xfrm>
          <a:prstGeom prst="straightConnector1">
            <a:avLst/>
          </a:prstGeom>
          <a:ln>
            <a:solidFill>
              <a:schemeClr val="tx1">
                <a:lumMod val="75000"/>
                <a:lumOff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17971E5E-5CB1-B4DD-D6CF-7C02983FB9B6}"/>
              </a:ext>
            </a:extLst>
          </p:cNvPr>
          <p:cNvSpPr/>
          <p:nvPr/>
        </p:nvSpPr>
        <p:spPr>
          <a:xfrm>
            <a:off x="10917025" y="3123843"/>
            <a:ext cx="729575" cy="1446662"/>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sp>
        <p:nvSpPr>
          <p:cNvPr id="74" name="Rectangle 73">
            <a:extLst>
              <a:ext uri="{FF2B5EF4-FFF2-40B4-BE49-F238E27FC236}">
                <a16:creationId xmlns:a16="http://schemas.microsoft.com/office/drawing/2014/main" id="{A1C37A25-CCAA-6C8C-1557-01F1EB6BFCF5}"/>
              </a:ext>
            </a:extLst>
          </p:cNvPr>
          <p:cNvSpPr/>
          <p:nvPr/>
        </p:nvSpPr>
        <p:spPr>
          <a:xfrm>
            <a:off x="10917025" y="31208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Packet buffer</a:t>
            </a:r>
          </a:p>
        </p:txBody>
      </p:sp>
      <p:sp>
        <p:nvSpPr>
          <p:cNvPr id="75" name="Rectangle 74">
            <a:extLst>
              <a:ext uri="{FF2B5EF4-FFF2-40B4-BE49-F238E27FC236}">
                <a16:creationId xmlns:a16="http://schemas.microsoft.com/office/drawing/2014/main" id="{27F67ECF-AF49-5EA5-B9B0-AF7D521C984A}"/>
              </a:ext>
            </a:extLst>
          </p:cNvPr>
          <p:cNvSpPr/>
          <p:nvPr/>
        </p:nvSpPr>
        <p:spPr>
          <a:xfrm>
            <a:off x="10917025" y="3484005"/>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76" name="Rectangle 75">
            <a:extLst>
              <a:ext uri="{FF2B5EF4-FFF2-40B4-BE49-F238E27FC236}">
                <a16:creationId xmlns:a16="http://schemas.microsoft.com/office/drawing/2014/main" id="{FC63572E-BFCD-48E9-706A-70C1ED75CD4C}"/>
              </a:ext>
            </a:extLst>
          </p:cNvPr>
          <p:cNvSpPr/>
          <p:nvPr/>
        </p:nvSpPr>
        <p:spPr>
          <a:xfrm>
            <a:off x="10917025" y="3847174"/>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75000"/>
                    <a:lumOff val="25000"/>
                  </a:schemeClr>
                </a:solidFill>
              </a:rPr>
              <a:t>…</a:t>
            </a:r>
          </a:p>
        </p:txBody>
      </p:sp>
      <p:sp>
        <p:nvSpPr>
          <p:cNvPr id="77" name="Rectangle 76">
            <a:extLst>
              <a:ext uri="{FF2B5EF4-FFF2-40B4-BE49-F238E27FC236}">
                <a16:creationId xmlns:a16="http://schemas.microsoft.com/office/drawing/2014/main" id="{B8EF55D7-8186-32C0-4E71-BEEBCBB97F90}"/>
              </a:ext>
            </a:extLst>
          </p:cNvPr>
          <p:cNvSpPr/>
          <p:nvPr/>
        </p:nvSpPr>
        <p:spPr>
          <a:xfrm>
            <a:off x="10917025" y="4207336"/>
            <a:ext cx="729575" cy="363169"/>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lumMod val="75000"/>
                    <a:lumOff val="25000"/>
                  </a:schemeClr>
                </a:solidFill>
              </a:rPr>
              <a:t>Packet buffer</a:t>
            </a:r>
            <a:endParaRPr lang="en-US" sz="1100" dirty="0">
              <a:solidFill>
                <a:schemeClr val="tx1">
                  <a:lumMod val="75000"/>
                  <a:lumOff val="25000"/>
                </a:schemeClr>
              </a:solidFill>
            </a:endParaRPr>
          </a:p>
        </p:txBody>
      </p:sp>
      <p:cxnSp>
        <p:nvCxnSpPr>
          <p:cNvPr id="78" name="Straight Arrow Connector 77">
            <a:extLst>
              <a:ext uri="{FF2B5EF4-FFF2-40B4-BE49-F238E27FC236}">
                <a16:creationId xmlns:a16="http://schemas.microsoft.com/office/drawing/2014/main" id="{19AA78E1-33F5-6959-D0D2-4D7FE8F00E82}"/>
              </a:ext>
            </a:extLst>
          </p:cNvPr>
          <p:cNvCxnSpPr>
            <a:cxnSpLocks/>
            <a:stCxn id="75" idx="1"/>
          </p:cNvCxnSpPr>
          <p:nvPr/>
        </p:nvCxnSpPr>
        <p:spPr>
          <a:xfrm flipH="1">
            <a:off x="10508697" y="3665590"/>
            <a:ext cx="408328" cy="222336"/>
          </a:xfrm>
          <a:prstGeom prst="straightConnector1">
            <a:avLst/>
          </a:prstGeom>
          <a:ln>
            <a:solidFill>
              <a:schemeClr val="tx1">
                <a:lumMod val="75000"/>
                <a:lumOff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721AB854-A25F-A3AD-AF80-9AF860DDFEA4}"/>
              </a:ext>
            </a:extLst>
          </p:cNvPr>
          <p:cNvSpPr/>
          <p:nvPr/>
        </p:nvSpPr>
        <p:spPr>
          <a:xfrm>
            <a:off x="9476858" y="5980260"/>
            <a:ext cx="288244" cy="278250"/>
          </a:xfrm>
          <a:prstGeom prst="rect">
            <a:avLst/>
          </a:prstGeom>
          <a:solidFill>
            <a:schemeClr val="bg1"/>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92" name="TextBox 91">
            <a:extLst>
              <a:ext uri="{FF2B5EF4-FFF2-40B4-BE49-F238E27FC236}">
                <a16:creationId xmlns:a16="http://schemas.microsoft.com/office/drawing/2014/main" id="{C6E33D6E-F351-864A-D25F-8C6522FF9E29}"/>
              </a:ext>
            </a:extLst>
          </p:cNvPr>
          <p:cNvSpPr txBox="1"/>
          <p:nvPr/>
        </p:nvSpPr>
        <p:spPr>
          <a:xfrm>
            <a:off x="9763081" y="5698037"/>
            <a:ext cx="1153944" cy="646331"/>
          </a:xfrm>
          <a:prstGeom prst="rect">
            <a:avLst/>
          </a:prstGeom>
          <a:noFill/>
        </p:spPr>
        <p:txBody>
          <a:bodyPr wrap="square">
            <a:spAutoFit/>
          </a:bodyPr>
          <a:lstStyle/>
          <a:p>
            <a:pPr algn="ctr"/>
            <a:r>
              <a:rPr lang="en-US" dirty="0">
                <a:solidFill>
                  <a:schemeClr val="tx1">
                    <a:lumMod val="75000"/>
                    <a:lumOff val="25000"/>
                  </a:schemeClr>
                </a:solidFill>
              </a:rPr>
              <a:t>Hardware RX queue</a:t>
            </a:r>
            <a:endParaRPr lang="en-US" dirty="0"/>
          </a:p>
        </p:txBody>
      </p:sp>
      <p:sp>
        <p:nvSpPr>
          <p:cNvPr id="95" name="Rectangle 94">
            <a:extLst>
              <a:ext uri="{FF2B5EF4-FFF2-40B4-BE49-F238E27FC236}">
                <a16:creationId xmlns:a16="http://schemas.microsoft.com/office/drawing/2014/main" id="{8B25AAA9-ABF4-CA01-9630-789173D209D2}"/>
              </a:ext>
            </a:extLst>
          </p:cNvPr>
          <p:cNvSpPr/>
          <p:nvPr/>
        </p:nvSpPr>
        <p:spPr>
          <a:xfrm>
            <a:off x="8702556" y="5891308"/>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34C1309-3B6B-3DCD-0288-1A027921627D}"/>
              </a:ext>
            </a:extLst>
          </p:cNvPr>
          <p:cNvSpPr/>
          <p:nvPr/>
        </p:nvSpPr>
        <p:spPr>
          <a:xfrm>
            <a:off x="8357557" y="5891308"/>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C62E2600-E850-BA0E-FDF7-4051E29369D5}"/>
              </a:ext>
            </a:extLst>
          </p:cNvPr>
          <p:cNvCxnSpPr>
            <a:cxnSpLocks/>
          </p:cNvCxnSpPr>
          <p:nvPr/>
        </p:nvCxnSpPr>
        <p:spPr>
          <a:xfrm>
            <a:off x="8993067" y="5972549"/>
            <a:ext cx="39374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0A3B8A5C-2574-299F-D3C8-ED04FF5D4A97}"/>
              </a:ext>
            </a:extLst>
          </p:cNvPr>
          <p:cNvSpPr/>
          <p:nvPr/>
        </p:nvSpPr>
        <p:spPr>
          <a:xfrm>
            <a:off x="9534245" y="6033660"/>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087FB47-64E1-8D66-8CA9-F433081F3CDF}"/>
              </a:ext>
            </a:extLst>
          </p:cNvPr>
          <p:cNvSpPr/>
          <p:nvPr/>
        </p:nvSpPr>
        <p:spPr>
          <a:xfrm>
            <a:off x="9476858" y="5702010"/>
            <a:ext cx="288244" cy="278250"/>
          </a:xfrm>
          <a:prstGeom prst="rect">
            <a:avLst/>
          </a:prstGeom>
          <a:solidFill>
            <a:schemeClr val="bg1"/>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75000"/>
                  <a:lumOff val="25000"/>
                </a:schemeClr>
              </a:solidFill>
            </a:endParaRPr>
          </a:p>
        </p:txBody>
      </p:sp>
      <p:sp>
        <p:nvSpPr>
          <p:cNvPr id="104" name="Rectangle 103">
            <a:extLst>
              <a:ext uri="{FF2B5EF4-FFF2-40B4-BE49-F238E27FC236}">
                <a16:creationId xmlns:a16="http://schemas.microsoft.com/office/drawing/2014/main" id="{C8236C39-049F-5217-7E9A-B4D416B5D9F4}"/>
              </a:ext>
            </a:extLst>
          </p:cNvPr>
          <p:cNvSpPr/>
          <p:nvPr/>
        </p:nvSpPr>
        <p:spPr>
          <a:xfrm>
            <a:off x="9534245" y="5755410"/>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B0866B-1ECC-5F39-4A6C-B08349D40DDD}"/>
              </a:ext>
            </a:extLst>
          </p:cNvPr>
          <p:cNvSpPr txBox="1"/>
          <p:nvPr/>
        </p:nvSpPr>
        <p:spPr>
          <a:xfrm>
            <a:off x="10549897" y="2544276"/>
            <a:ext cx="1406737" cy="584775"/>
          </a:xfrm>
          <a:prstGeom prst="rect">
            <a:avLst/>
          </a:prstGeom>
          <a:noFill/>
        </p:spPr>
        <p:txBody>
          <a:bodyPr wrap="square">
            <a:spAutoFit/>
          </a:bodyPr>
          <a:lstStyle/>
          <a:p>
            <a:pPr algn="ctr"/>
            <a:r>
              <a:rPr lang="en-US" altLang="en-US" sz="1600" dirty="0">
                <a:solidFill>
                  <a:schemeClr val="tx1">
                    <a:lumMod val="75000"/>
                    <a:lumOff val="25000"/>
                  </a:schemeClr>
                </a:solidFill>
              </a:rPr>
              <a:t>Memory buffers </a:t>
            </a:r>
            <a:endParaRPr lang="en-US" sz="1600" dirty="0">
              <a:solidFill>
                <a:schemeClr val="tx1">
                  <a:lumMod val="75000"/>
                  <a:lumOff val="25000"/>
                </a:schemeClr>
              </a:solidFill>
            </a:endParaRPr>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0" name="Rectangle 9">
            <a:extLst>
              <a:ext uri="{FF2B5EF4-FFF2-40B4-BE49-F238E27FC236}">
                <a16:creationId xmlns:a16="http://schemas.microsoft.com/office/drawing/2014/main" id="{B27B1344-7E49-B58B-495A-37B33AE2C5A8}"/>
              </a:ext>
            </a:extLst>
          </p:cNvPr>
          <p:cNvSpPr/>
          <p:nvPr/>
        </p:nvSpPr>
        <p:spPr>
          <a:xfrm>
            <a:off x="11182827" y="3579621"/>
            <a:ext cx="171450" cy="171450"/>
          </a:xfrm>
          <a:prstGeom prst="rect">
            <a:avLst/>
          </a:prstGeom>
          <a:solidFill>
            <a:schemeClr val="accent1">
              <a:lumMod val="20000"/>
              <a:lumOff val="80000"/>
            </a:scheme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DFCB119A-1D58-244E-7D0D-5BBE8A7C8216}"/>
              </a:ext>
            </a:extLst>
          </p:cNvPr>
          <p:cNvCxnSpPr>
            <a:stCxn id="7" idx="1"/>
          </p:cNvCxnSpPr>
          <p:nvPr/>
        </p:nvCxnSpPr>
        <p:spPr>
          <a:xfrm rot="10800000">
            <a:off x="8197702" y="3242391"/>
            <a:ext cx="962484" cy="2102391"/>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8C21498-B0D0-7979-2FA2-CD495B5C7159}"/>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12" name="Straight Connector 11">
            <a:extLst>
              <a:ext uri="{FF2B5EF4-FFF2-40B4-BE49-F238E27FC236}">
                <a16:creationId xmlns:a16="http://schemas.microsoft.com/office/drawing/2014/main" id="{5AB2A420-093D-2384-E088-F2C9EC952B66}"/>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23</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Interrupt processing:</a:t>
            </a:r>
          </a:p>
          <a:p>
            <a:pPr marL="174625" indent="-174625">
              <a:buFont typeface="Arial" panose="020B0604020202020204" pitchFamily="34" charset="0"/>
              <a:buChar char="•"/>
            </a:pPr>
            <a:endParaRPr lang="en-US" altLang="en-US" dirty="0"/>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Rectangle 12">
            <a:extLst>
              <a:ext uri="{FF2B5EF4-FFF2-40B4-BE49-F238E27FC236}">
                <a16:creationId xmlns:a16="http://schemas.microsoft.com/office/drawing/2014/main" id="{4BEF2FFC-ECE8-E4EF-FA3F-190EF95FC0D8}"/>
              </a:ext>
            </a:extLst>
          </p:cNvPr>
          <p:cNvSpPr/>
          <p:nvPr/>
        </p:nvSpPr>
        <p:spPr>
          <a:xfrm>
            <a:off x="2402958" y="1599053"/>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The CPU pauses the process in execution</a:t>
            </a:r>
          </a:p>
        </p:txBody>
      </p:sp>
      <p:sp>
        <p:nvSpPr>
          <p:cNvPr id="3" name="TextBox 2">
            <a:extLst>
              <a:ext uri="{FF2B5EF4-FFF2-40B4-BE49-F238E27FC236}">
                <a16:creationId xmlns:a16="http://schemas.microsoft.com/office/drawing/2014/main" id="{69476C62-C5FC-079F-B404-6752FD2DAE49}"/>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4" name="Straight Connector 3">
            <a:extLst>
              <a:ext uri="{FF2B5EF4-FFF2-40B4-BE49-F238E27FC236}">
                <a16:creationId xmlns:a16="http://schemas.microsoft.com/office/drawing/2014/main" id="{DB65833B-3645-734A-57B5-833E8F3E41E4}"/>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584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24</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Interrupt processing:</a:t>
            </a:r>
          </a:p>
          <a:p>
            <a:pPr marL="174625" indent="-174625">
              <a:buFont typeface="Arial" panose="020B0604020202020204" pitchFamily="34" charset="0"/>
              <a:buChar char="•"/>
            </a:pPr>
            <a:endParaRPr lang="en-US" altLang="en-US" dirty="0"/>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Rectangle 12">
            <a:extLst>
              <a:ext uri="{FF2B5EF4-FFF2-40B4-BE49-F238E27FC236}">
                <a16:creationId xmlns:a16="http://schemas.microsoft.com/office/drawing/2014/main" id="{4BEF2FFC-ECE8-E4EF-FA3F-190EF95FC0D8}"/>
              </a:ext>
            </a:extLst>
          </p:cNvPr>
          <p:cNvSpPr/>
          <p:nvPr/>
        </p:nvSpPr>
        <p:spPr>
          <a:xfrm>
            <a:off x="2402958" y="1599053"/>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The CPU pauses the process in execution</a:t>
            </a:r>
          </a:p>
        </p:txBody>
      </p:sp>
      <p:sp>
        <p:nvSpPr>
          <p:cNvPr id="14" name="Rectangle 13">
            <a:extLst>
              <a:ext uri="{FF2B5EF4-FFF2-40B4-BE49-F238E27FC236}">
                <a16:creationId xmlns:a16="http://schemas.microsoft.com/office/drawing/2014/main" id="{8A2051A0-C08E-5CD4-43CE-334971F85E82}"/>
              </a:ext>
            </a:extLst>
          </p:cNvPr>
          <p:cNvSpPr/>
          <p:nvPr/>
        </p:nvSpPr>
        <p:spPr>
          <a:xfrm>
            <a:off x="2402958" y="2864953"/>
            <a:ext cx="7208875" cy="71238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Switch from user space to kernel space</a:t>
            </a:r>
          </a:p>
        </p:txBody>
      </p:sp>
      <p:sp>
        <p:nvSpPr>
          <p:cNvPr id="15" name="Arrow: Down 14">
            <a:extLst>
              <a:ext uri="{FF2B5EF4-FFF2-40B4-BE49-F238E27FC236}">
                <a16:creationId xmlns:a16="http://schemas.microsoft.com/office/drawing/2014/main" id="{5F3BC814-758A-420E-F123-D11BA3B82E9C}"/>
              </a:ext>
            </a:extLst>
          </p:cNvPr>
          <p:cNvSpPr/>
          <p:nvPr/>
        </p:nvSpPr>
        <p:spPr>
          <a:xfrm>
            <a:off x="5635256" y="2425553"/>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E2A5BD-4961-F3DB-EF33-A0CE7B2548D9}"/>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4" name="Straight Connector 3">
            <a:extLst>
              <a:ext uri="{FF2B5EF4-FFF2-40B4-BE49-F238E27FC236}">
                <a16:creationId xmlns:a16="http://schemas.microsoft.com/office/drawing/2014/main" id="{9A6831AD-C708-DA50-8C9E-0C6D0168A897}"/>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91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25</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Interrupt processing:</a:t>
            </a:r>
          </a:p>
          <a:p>
            <a:pPr marL="174625" indent="-174625">
              <a:buFont typeface="Arial" panose="020B0604020202020204" pitchFamily="34" charset="0"/>
              <a:buChar char="•"/>
            </a:pPr>
            <a:endParaRPr lang="en-US" altLang="en-US" dirty="0"/>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Rectangle 12">
            <a:extLst>
              <a:ext uri="{FF2B5EF4-FFF2-40B4-BE49-F238E27FC236}">
                <a16:creationId xmlns:a16="http://schemas.microsoft.com/office/drawing/2014/main" id="{4BEF2FFC-ECE8-E4EF-FA3F-190EF95FC0D8}"/>
              </a:ext>
            </a:extLst>
          </p:cNvPr>
          <p:cNvSpPr/>
          <p:nvPr/>
        </p:nvSpPr>
        <p:spPr>
          <a:xfrm>
            <a:off x="2402958" y="1599053"/>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The CPU pauses the process in execution</a:t>
            </a:r>
          </a:p>
        </p:txBody>
      </p:sp>
      <p:sp>
        <p:nvSpPr>
          <p:cNvPr id="14" name="Rectangle 13">
            <a:extLst>
              <a:ext uri="{FF2B5EF4-FFF2-40B4-BE49-F238E27FC236}">
                <a16:creationId xmlns:a16="http://schemas.microsoft.com/office/drawing/2014/main" id="{8A2051A0-C08E-5CD4-43CE-334971F85E82}"/>
              </a:ext>
            </a:extLst>
          </p:cNvPr>
          <p:cNvSpPr/>
          <p:nvPr/>
        </p:nvSpPr>
        <p:spPr>
          <a:xfrm>
            <a:off x="2402958" y="2864953"/>
            <a:ext cx="7208875" cy="71238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Switch from user space to kernel space</a:t>
            </a:r>
          </a:p>
        </p:txBody>
      </p:sp>
      <p:sp>
        <p:nvSpPr>
          <p:cNvPr id="15" name="Arrow: Down 14">
            <a:extLst>
              <a:ext uri="{FF2B5EF4-FFF2-40B4-BE49-F238E27FC236}">
                <a16:creationId xmlns:a16="http://schemas.microsoft.com/office/drawing/2014/main" id="{5F3BC814-758A-420E-F123-D11BA3B82E9C}"/>
              </a:ext>
            </a:extLst>
          </p:cNvPr>
          <p:cNvSpPr/>
          <p:nvPr/>
        </p:nvSpPr>
        <p:spPr>
          <a:xfrm>
            <a:off x="5635256" y="2425553"/>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0EE07A-72B6-1675-5419-AE1896BE441F}"/>
              </a:ext>
            </a:extLst>
          </p:cNvPr>
          <p:cNvSpPr/>
          <p:nvPr/>
        </p:nvSpPr>
        <p:spPr>
          <a:xfrm>
            <a:off x="2402958" y="4082372"/>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Acknowledge and schedule bottom-half processing</a:t>
            </a:r>
          </a:p>
        </p:txBody>
      </p:sp>
      <p:sp>
        <p:nvSpPr>
          <p:cNvPr id="18" name="Arrow: Down 17">
            <a:extLst>
              <a:ext uri="{FF2B5EF4-FFF2-40B4-BE49-F238E27FC236}">
                <a16:creationId xmlns:a16="http://schemas.microsoft.com/office/drawing/2014/main" id="{D0C8C39A-9026-A05A-0283-4BAE6C576B17}"/>
              </a:ext>
            </a:extLst>
          </p:cNvPr>
          <p:cNvSpPr/>
          <p:nvPr/>
        </p:nvSpPr>
        <p:spPr>
          <a:xfrm>
            <a:off x="5635256" y="3632807"/>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4DC3BD-7A8B-006E-2739-B5EC6334EFA8}"/>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4" name="Straight Connector 3">
            <a:extLst>
              <a:ext uri="{FF2B5EF4-FFF2-40B4-BE49-F238E27FC236}">
                <a16:creationId xmlns:a16="http://schemas.microsoft.com/office/drawing/2014/main" id="{50413E7A-FE19-E730-A859-87F88AE6D0B6}"/>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201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26</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Interrupt processing:</a:t>
            </a:r>
          </a:p>
          <a:p>
            <a:pPr marL="174625" indent="-174625">
              <a:buFont typeface="Arial" panose="020B0604020202020204" pitchFamily="34" charset="0"/>
              <a:buChar char="•"/>
            </a:pPr>
            <a:endParaRPr lang="en-US" altLang="en-US" dirty="0"/>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Rectangle 12">
            <a:extLst>
              <a:ext uri="{FF2B5EF4-FFF2-40B4-BE49-F238E27FC236}">
                <a16:creationId xmlns:a16="http://schemas.microsoft.com/office/drawing/2014/main" id="{4BEF2FFC-ECE8-E4EF-FA3F-190EF95FC0D8}"/>
              </a:ext>
            </a:extLst>
          </p:cNvPr>
          <p:cNvSpPr/>
          <p:nvPr/>
        </p:nvSpPr>
        <p:spPr>
          <a:xfrm>
            <a:off x="2402958" y="1599053"/>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The CPU pauses the process in execution</a:t>
            </a:r>
          </a:p>
        </p:txBody>
      </p:sp>
      <p:sp>
        <p:nvSpPr>
          <p:cNvPr id="14" name="Rectangle 13">
            <a:extLst>
              <a:ext uri="{FF2B5EF4-FFF2-40B4-BE49-F238E27FC236}">
                <a16:creationId xmlns:a16="http://schemas.microsoft.com/office/drawing/2014/main" id="{8A2051A0-C08E-5CD4-43CE-334971F85E82}"/>
              </a:ext>
            </a:extLst>
          </p:cNvPr>
          <p:cNvSpPr/>
          <p:nvPr/>
        </p:nvSpPr>
        <p:spPr>
          <a:xfrm>
            <a:off x="2402958" y="2864953"/>
            <a:ext cx="7208875" cy="71238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Switch from user space to kernel space</a:t>
            </a:r>
          </a:p>
        </p:txBody>
      </p:sp>
      <p:sp>
        <p:nvSpPr>
          <p:cNvPr id="15" name="Arrow: Down 14">
            <a:extLst>
              <a:ext uri="{FF2B5EF4-FFF2-40B4-BE49-F238E27FC236}">
                <a16:creationId xmlns:a16="http://schemas.microsoft.com/office/drawing/2014/main" id="{5F3BC814-758A-420E-F123-D11BA3B82E9C}"/>
              </a:ext>
            </a:extLst>
          </p:cNvPr>
          <p:cNvSpPr/>
          <p:nvPr/>
        </p:nvSpPr>
        <p:spPr>
          <a:xfrm>
            <a:off x="5635256" y="2425553"/>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0EE07A-72B6-1675-5419-AE1896BE441F}"/>
              </a:ext>
            </a:extLst>
          </p:cNvPr>
          <p:cNvSpPr/>
          <p:nvPr/>
        </p:nvSpPr>
        <p:spPr>
          <a:xfrm>
            <a:off x="2402958" y="4082372"/>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Acknowledge and schedule bottom-half processing</a:t>
            </a:r>
          </a:p>
        </p:txBody>
      </p:sp>
      <p:sp>
        <p:nvSpPr>
          <p:cNvPr id="17" name="Rectangle 16">
            <a:extLst>
              <a:ext uri="{FF2B5EF4-FFF2-40B4-BE49-F238E27FC236}">
                <a16:creationId xmlns:a16="http://schemas.microsoft.com/office/drawing/2014/main" id="{592D693B-5A2A-3AED-0CBE-232A4360E069}"/>
              </a:ext>
            </a:extLst>
          </p:cNvPr>
          <p:cNvSpPr/>
          <p:nvPr/>
        </p:nvSpPr>
        <p:spPr>
          <a:xfrm>
            <a:off x="2402958" y="5269315"/>
            <a:ext cx="7208875" cy="71238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Switch back to user space</a:t>
            </a:r>
          </a:p>
        </p:txBody>
      </p:sp>
      <p:sp>
        <p:nvSpPr>
          <p:cNvPr id="18" name="Arrow: Down 17">
            <a:extLst>
              <a:ext uri="{FF2B5EF4-FFF2-40B4-BE49-F238E27FC236}">
                <a16:creationId xmlns:a16="http://schemas.microsoft.com/office/drawing/2014/main" id="{D0C8C39A-9026-A05A-0283-4BAE6C576B17}"/>
              </a:ext>
            </a:extLst>
          </p:cNvPr>
          <p:cNvSpPr/>
          <p:nvPr/>
        </p:nvSpPr>
        <p:spPr>
          <a:xfrm>
            <a:off x="5635256" y="3632807"/>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4C21AAD9-7BA4-BA92-C22C-836A8FA0AF5F}"/>
              </a:ext>
            </a:extLst>
          </p:cNvPr>
          <p:cNvSpPr/>
          <p:nvPr/>
        </p:nvSpPr>
        <p:spPr>
          <a:xfrm>
            <a:off x="5635256" y="4855434"/>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B0034C-1968-ED0B-64C2-1B5B7D6C78BB}"/>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4" name="Straight Connector 3">
            <a:extLst>
              <a:ext uri="{FF2B5EF4-FFF2-40B4-BE49-F238E27FC236}">
                <a16:creationId xmlns:a16="http://schemas.microsoft.com/office/drawing/2014/main" id="{DACD9647-76D4-9552-7234-9F90F83B0369}"/>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267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27</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Interrupt processing:</a:t>
            </a:r>
          </a:p>
          <a:p>
            <a:pPr marL="174625" indent="-174625">
              <a:buFont typeface="Arial" panose="020B0604020202020204" pitchFamily="34" charset="0"/>
              <a:buChar char="•"/>
            </a:pPr>
            <a:endParaRPr lang="en-US" altLang="en-US" dirty="0"/>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Rectangle 12">
            <a:extLst>
              <a:ext uri="{FF2B5EF4-FFF2-40B4-BE49-F238E27FC236}">
                <a16:creationId xmlns:a16="http://schemas.microsoft.com/office/drawing/2014/main" id="{4BEF2FFC-ECE8-E4EF-FA3F-190EF95FC0D8}"/>
              </a:ext>
            </a:extLst>
          </p:cNvPr>
          <p:cNvSpPr/>
          <p:nvPr/>
        </p:nvSpPr>
        <p:spPr>
          <a:xfrm>
            <a:off x="2402958" y="1599053"/>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The CPU initiates the bottom-half when it is free</a:t>
            </a:r>
          </a:p>
        </p:txBody>
      </p:sp>
      <p:sp>
        <p:nvSpPr>
          <p:cNvPr id="14" name="Rectangle 13">
            <a:extLst>
              <a:ext uri="{FF2B5EF4-FFF2-40B4-BE49-F238E27FC236}">
                <a16:creationId xmlns:a16="http://schemas.microsoft.com/office/drawing/2014/main" id="{8A2051A0-C08E-5CD4-43CE-334971F85E82}"/>
              </a:ext>
            </a:extLst>
          </p:cNvPr>
          <p:cNvSpPr/>
          <p:nvPr/>
        </p:nvSpPr>
        <p:spPr>
          <a:xfrm>
            <a:off x="2402958" y="2864953"/>
            <a:ext cx="7208875" cy="71238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Switch from user space to kernel space</a:t>
            </a:r>
          </a:p>
        </p:txBody>
      </p:sp>
      <p:sp>
        <p:nvSpPr>
          <p:cNvPr id="15" name="Arrow: Down 14">
            <a:extLst>
              <a:ext uri="{FF2B5EF4-FFF2-40B4-BE49-F238E27FC236}">
                <a16:creationId xmlns:a16="http://schemas.microsoft.com/office/drawing/2014/main" id="{5F3BC814-758A-420E-F123-D11BA3B82E9C}"/>
              </a:ext>
            </a:extLst>
          </p:cNvPr>
          <p:cNvSpPr/>
          <p:nvPr/>
        </p:nvSpPr>
        <p:spPr>
          <a:xfrm>
            <a:off x="5635256" y="2425553"/>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A485AC-E0AA-2232-CF4C-ABB275248B4C}"/>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4" name="Straight Connector 3">
            <a:extLst>
              <a:ext uri="{FF2B5EF4-FFF2-40B4-BE49-F238E27FC236}">
                <a16:creationId xmlns:a16="http://schemas.microsoft.com/office/drawing/2014/main" id="{C7FA4801-5F50-9955-B44F-680F59B27BDC}"/>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471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28</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Interrupt processing:</a:t>
            </a:r>
          </a:p>
          <a:p>
            <a:pPr marL="174625" indent="-174625">
              <a:buFont typeface="Arial" panose="020B0604020202020204" pitchFamily="34" charset="0"/>
              <a:buChar char="•"/>
            </a:pPr>
            <a:endParaRPr lang="en-US" altLang="en-US" dirty="0"/>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Rectangle 12">
            <a:extLst>
              <a:ext uri="{FF2B5EF4-FFF2-40B4-BE49-F238E27FC236}">
                <a16:creationId xmlns:a16="http://schemas.microsoft.com/office/drawing/2014/main" id="{4BEF2FFC-ECE8-E4EF-FA3F-190EF95FC0D8}"/>
              </a:ext>
            </a:extLst>
          </p:cNvPr>
          <p:cNvSpPr/>
          <p:nvPr/>
        </p:nvSpPr>
        <p:spPr>
          <a:xfrm>
            <a:off x="2402958" y="1599053"/>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The CPU initiates the bottom-half when it is free</a:t>
            </a:r>
          </a:p>
        </p:txBody>
      </p:sp>
      <p:sp>
        <p:nvSpPr>
          <p:cNvPr id="14" name="Rectangle 13">
            <a:extLst>
              <a:ext uri="{FF2B5EF4-FFF2-40B4-BE49-F238E27FC236}">
                <a16:creationId xmlns:a16="http://schemas.microsoft.com/office/drawing/2014/main" id="{8A2051A0-C08E-5CD4-43CE-334971F85E82}"/>
              </a:ext>
            </a:extLst>
          </p:cNvPr>
          <p:cNvSpPr/>
          <p:nvPr/>
        </p:nvSpPr>
        <p:spPr>
          <a:xfrm>
            <a:off x="2402958" y="2864953"/>
            <a:ext cx="7208875" cy="71238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Switch from user space to kernel space</a:t>
            </a:r>
          </a:p>
        </p:txBody>
      </p:sp>
      <p:sp>
        <p:nvSpPr>
          <p:cNvPr id="15" name="Arrow: Down 14">
            <a:extLst>
              <a:ext uri="{FF2B5EF4-FFF2-40B4-BE49-F238E27FC236}">
                <a16:creationId xmlns:a16="http://schemas.microsoft.com/office/drawing/2014/main" id="{5F3BC814-758A-420E-F123-D11BA3B82E9C}"/>
              </a:ext>
            </a:extLst>
          </p:cNvPr>
          <p:cNvSpPr/>
          <p:nvPr/>
        </p:nvSpPr>
        <p:spPr>
          <a:xfrm>
            <a:off x="5635256" y="2425553"/>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0EE07A-72B6-1675-5419-AE1896BE441F}"/>
              </a:ext>
            </a:extLst>
          </p:cNvPr>
          <p:cNvSpPr/>
          <p:nvPr/>
        </p:nvSpPr>
        <p:spPr>
          <a:xfrm>
            <a:off x="2402958" y="4082372"/>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Dynamically allocate packet data structure</a:t>
            </a:r>
          </a:p>
        </p:txBody>
      </p:sp>
      <p:sp>
        <p:nvSpPr>
          <p:cNvPr id="17" name="Rectangle 16">
            <a:extLst>
              <a:ext uri="{FF2B5EF4-FFF2-40B4-BE49-F238E27FC236}">
                <a16:creationId xmlns:a16="http://schemas.microsoft.com/office/drawing/2014/main" id="{592D693B-5A2A-3AED-0CBE-232A4360E069}"/>
              </a:ext>
            </a:extLst>
          </p:cNvPr>
          <p:cNvSpPr/>
          <p:nvPr/>
        </p:nvSpPr>
        <p:spPr>
          <a:xfrm>
            <a:off x="2402958" y="5269315"/>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Remove Ethernet header and pass to network stack</a:t>
            </a:r>
          </a:p>
        </p:txBody>
      </p:sp>
      <p:sp>
        <p:nvSpPr>
          <p:cNvPr id="18" name="Arrow: Down 17">
            <a:extLst>
              <a:ext uri="{FF2B5EF4-FFF2-40B4-BE49-F238E27FC236}">
                <a16:creationId xmlns:a16="http://schemas.microsoft.com/office/drawing/2014/main" id="{D0C8C39A-9026-A05A-0283-4BAE6C576B17}"/>
              </a:ext>
            </a:extLst>
          </p:cNvPr>
          <p:cNvSpPr/>
          <p:nvPr/>
        </p:nvSpPr>
        <p:spPr>
          <a:xfrm>
            <a:off x="5635256" y="3632807"/>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4C21AAD9-7BA4-BA92-C22C-836A8FA0AF5F}"/>
              </a:ext>
            </a:extLst>
          </p:cNvPr>
          <p:cNvSpPr/>
          <p:nvPr/>
        </p:nvSpPr>
        <p:spPr>
          <a:xfrm>
            <a:off x="5635256" y="4855434"/>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6AEB3F-C5E9-CC57-DA29-B5E7762602BF}"/>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4" name="Straight Connector 3">
            <a:extLst>
              <a:ext uri="{FF2B5EF4-FFF2-40B4-BE49-F238E27FC236}">
                <a16:creationId xmlns:a16="http://schemas.microsoft.com/office/drawing/2014/main" id="{22965521-BBA9-7ABF-FC80-A6961C5CD052}"/>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162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29</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6620887"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Interrupt processing:</a:t>
            </a:r>
          </a:p>
          <a:p>
            <a:pPr marL="174625" indent="-174625">
              <a:buFont typeface="Arial" panose="020B0604020202020204" pitchFamily="34" charset="0"/>
              <a:buChar char="•"/>
            </a:pPr>
            <a:endParaRPr lang="en-US" altLang="en-US" dirty="0"/>
          </a:p>
        </p:txBody>
      </p:sp>
      <p:cxnSp>
        <p:nvCxnSpPr>
          <p:cNvPr id="5" name="Straight Connector 4">
            <a:extLst>
              <a:ext uri="{FF2B5EF4-FFF2-40B4-BE49-F238E27FC236}">
                <a16:creationId xmlns:a16="http://schemas.microsoft.com/office/drawing/2014/main" id="{6AF7FDE6-993E-3943-E341-89341AE42BA2}"/>
              </a:ext>
            </a:extLst>
          </p:cNvPr>
          <p:cNvCxnSpPr>
            <a:cxnSpLocks/>
          </p:cNvCxnSpPr>
          <p:nvPr/>
        </p:nvCxnSpPr>
        <p:spPr>
          <a:xfrm>
            <a:off x="597550" y="876301"/>
            <a:ext cx="425067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Rectangle 12">
            <a:extLst>
              <a:ext uri="{FF2B5EF4-FFF2-40B4-BE49-F238E27FC236}">
                <a16:creationId xmlns:a16="http://schemas.microsoft.com/office/drawing/2014/main" id="{4BEF2FFC-ECE8-E4EF-FA3F-190EF95FC0D8}"/>
              </a:ext>
            </a:extLst>
          </p:cNvPr>
          <p:cNvSpPr/>
          <p:nvPr/>
        </p:nvSpPr>
        <p:spPr>
          <a:xfrm>
            <a:off x="2402958" y="1599053"/>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The CPU initiates the bottom-half when it is free</a:t>
            </a:r>
          </a:p>
        </p:txBody>
      </p:sp>
      <p:sp>
        <p:nvSpPr>
          <p:cNvPr id="14" name="Rectangle 13">
            <a:extLst>
              <a:ext uri="{FF2B5EF4-FFF2-40B4-BE49-F238E27FC236}">
                <a16:creationId xmlns:a16="http://schemas.microsoft.com/office/drawing/2014/main" id="{8A2051A0-C08E-5CD4-43CE-334971F85E82}"/>
              </a:ext>
            </a:extLst>
          </p:cNvPr>
          <p:cNvSpPr/>
          <p:nvPr/>
        </p:nvSpPr>
        <p:spPr>
          <a:xfrm>
            <a:off x="2402958" y="2864953"/>
            <a:ext cx="7208875" cy="71238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Switch from user space to kernel space</a:t>
            </a:r>
          </a:p>
        </p:txBody>
      </p:sp>
      <p:sp>
        <p:nvSpPr>
          <p:cNvPr id="15" name="Arrow: Down 14">
            <a:extLst>
              <a:ext uri="{FF2B5EF4-FFF2-40B4-BE49-F238E27FC236}">
                <a16:creationId xmlns:a16="http://schemas.microsoft.com/office/drawing/2014/main" id="{5F3BC814-758A-420E-F123-D11BA3B82E9C}"/>
              </a:ext>
            </a:extLst>
          </p:cNvPr>
          <p:cNvSpPr/>
          <p:nvPr/>
        </p:nvSpPr>
        <p:spPr>
          <a:xfrm>
            <a:off x="5635256" y="2425553"/>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0EE07A-72B6-1675-5419-AE1896BE441F}"/>
              </a:ext>
            </a:extLst>
          </p:cNvPr>
          <p:cNvSpPr/>
          <p:nvPr/>
        </p:nvSpPr>
        <p:spPr>
          <a:xfrm>
            <a:off x="2402958" y="4082372"/>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Dynamically allocate packet data structure</a:t>
            </a:r>
          </a:p>
        </p:txBody>
      </p:sp>
      <p:sp>
        <p:nvSpPr>
          <p:cNvPr id="17" name="Rectangle 16">
            <a:extLst>
              <a:ext uri="{FF2B5EF4-FFF2-40B4-BE49-F238E27FC236}">
                <a16:creationId xmlns:a16="http://schemas.microsoft.com/office/drawing/2014/main" id="{592D693B-5A2A-3AED-0CBE-232A4360E069}"/>
              </a:ext>
            </a:extLst>
          </p:cNvPr>
          <p:cNvSpPr/>
          <p:nvPr/>
        </p:nvSpPr>
        <p:spPr>
          <a:xfrm>
            <a:off x="2402958" y="5269315"/>
            <a:ext cx="7208875" cy="7123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lumMod val="75000"/>
                    <a:lumOff val="25000"/>
                  </a:schemeClr>
                </a:solidFill>
              </a:rPr>
              <a:t>Remove Ethernet header and pass to network stack</a:t>
            </a:r>
          </a:p>
        </p:txBody>
      </p:sp>
      <p:sp>
        <p:nvSpPr>
          <p:cNvPr id="18" name="Arrow: Down 17">
            <a:extLst>
              <a:ext uri="{FF2B5EF4-FFF2-40B4-BE49-F238E27FC236}">
                <a16:creationId xmlns:a16="http://schemas.microsoft.com/office/drawing/2014/main" id="{D0C8C39A-9026-A05A-0283-4BAE6C576B17}"/>
              </a:ext>
            </a:extLst>
          </p:cNvPr>
          <p:cNvSpPr/>
          <p:nvPr/>
        </p:nvSpPr>
        <p:spPr>
          <a:xfrm>
            <a:off x="5635256" y="3632807"/>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4C21AAD9-7BA4-BA92-C22C-836A8FA0AF5F}"/>
              </a:ext>
            </a:extLst>
          </p:cNvPr>
          <p:cNvSpPr/>
          <p:nvPr/>
        </p:nvSpPr>
        <p:spPr>
          <a:xfrm>
            <a:off x="5635256" y="4855434"/>
            <a:ext cx="287079" cy="356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nector: Elbow 3">
            <a:extLst>
              <a:ext uri="{FF2B5EF4-FFF2-40B4-BE49-F238E27FC236}">
                <a16:creationId xmlns:a16="http://schemas.microsoft.com/office/drawing/2014/main" id="{8CDBCC62-70FC-5FE6-E710-0B20AF615B7C}"/>
              </a:ext>
            </a:extLst>
          </p:cNvPr>
          <p:cNvCxnSpPr>
            <a:stCxn id="17" idx="1"/>
            <a:endCxn id="16" idx="1"/>
          </p:cNvCxnSpPr>
          <p:nvPr/>
        </p:nvCxnSpPr>
        <p:spPr>
          <a:xfrm rot="10800000">
            <a:off x="2402958" y="4438564"/>
            <a:ext cx="12700" cy="1186943"/>
          </a:xfrm>
          <a:prstGeom prst="bentConnector3">
            <a:avLst>
              <a:gd name="adj1" fmla="val 5065118"/>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19EEB4-E281-89FA-79B5-2663673A302F}"/>
              </a:ext>
            </a:extLst>
          </p:cNvPr>
          <p:cNvSpPr txBox="1"/>
          <p:nvPr/>
        </p:nvSpPr>
        <p:spPr>
          <a:xfrm>
            <a:off x="182879" y="4688300"/>
            <a:ext cx="1582125" cy="646331"/>
          </a:xfrm>
          <a:prstGeom prst="rect">
            <a:avLst/>
          </a:prstGeom>
          <a:noFill/>
        </p:spPr>
        <p:txBody>
          <a:bodyPr wrap="square">
            <a:spAutoFit/>
          </a:bodyPr>
          <a:lstStyle/>
          <a:p>
            <a:pPr algn="ctr"/>
            <a:r>
              <a:rPr lang="en-US" altLang="en-US" sz="1800" dirty="0">
                <a:solidFill>
                  <a:schemeClr val="tx1">
                    <a:lumMod val="75000"/>
                    <a:lumOff val="25000"/>
                  </a:schemeClr>
                </a:solidFill>
              </a:rPr>
              <a:t>For all packets in buffer</a:t>
            </a:r>
            <a:endParaRPr lang="en-US" dirty="0"/>
          </a:p>
        </p:txBody>
      </p:sp>
      <p:sp>
        <p:nvSpPr>
          <p:cNvPr id="3" name="TextBox 2">
            <a:extLst>
              <a:ext uri="{FF2B5EF4-FFF2-40B4-BE49-F238E27FC236}">
                <a16:creationId xmlns:a16="http://schemas.microsoft.com/office/drawing/2014/main" id="{2AE0E2B8-D2B7-1282-4AC9-62EA44BAFABF}"/>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7" name="Straight Connector 6">
            <a:extLst>
              <a:ext uri="{FF2B5EF4-FFF2-40B4-BE49-F238E27FC236}">
                <a16:creationId xmlns:a16="http://schemas.microsoft.com/office/drawing/2014/main" id="{0F3DEFD9-5F4B-3A01-B243-E7AB8FD6BB76}"/>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298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E1A9C-C13D-8CB6-41D9-961410BC760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800DBB-2C93-1495-881F-86AC5717AC7F}"/>
              </a:ext>
            </a:extLst>
          </p:cNvPr>
          <p:cNvSpPr>
            <a:spLocks noGrp="1"/>
          </p:cNvSpPr>
          <p:nvPr>
            <p:ph type="sldNum" sz="quarter" idx="12"/>
          </p:nvPr>
        </p:nvSpPr>
        <p:spPr/>
        <p:txBody>
          <a:bodyPr/>
          <a:lstStyle/>
          <a:p>
            <a:fld id="{38C60F48-EAB5-A54D-B834-7AA360F30939}" type="slidenum">
              <a:rPr lang="en-US" sz="1200" smtClean="0"/>
              <a:t>3</a:t>
            </a:fld>
            <a:endParaRPr lang="en-US" sz="1200"/>
          </a:p>
        </p:txBody>
      </p:sp>
      <p:sp>
        <p:nvSpPr>
          <p:cNvPr id="2" name="Rectangle 1">
            <a:extLst>
              <a:ext uri="{FF2B5EF4-FFF2-40B4-BE49-F238E27FC236}">
                <a16:creationId xmlns:a16="http://schemas.microsoft.com/office/drawing/2014/main" id="{E8A5889C-8404-D7F6-6F19-4D45D64FFBCA}"/>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Need for Accelerated Computing</a:t>
            </a:r>
          </a:p>
        </p:txBody>
      </p:sp>
    </p:spTree>
    <p:extLst>
      <p:ext uri="{BB962C8B-B14F-4D97-AF65-F5344CB8AC3E}">
        <p14:creationId xmlns:p14="http://schemas.microsoft.com/office/powerpoint/2010/main" val="1789741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 Overheads</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30</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984850"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sz="2200" dirty="0"/>
              <a:t>Too many </a:t>
            </a:r>
            <a:r>
              <a:rPr lang="en-US" altLang="en-US" sz="2200" dirty="0">
                <a:solidFill>
                  <a:srgbClr val="C00000"/>
                </a:solidFill>
              </a:rPr>
              <a:t>context switches</a:t>
            </a:r>
            <a:r>
              <a:rPr lang="en-US" altLang="en-US" sz="2200" dirty="0"/>
              <a:t>, polluting CPU cache</a:t>
            </a:r>
          </a:p>
          <a:p>
            <a:pPr marL="174625" indent="-174625">
              <a:buFont typeface="Arial" panose="020B0604020202020204" pitchFamily="34" charset="0"/>
              <a:buChar char="•"/>
            </a:pPr>
            <a:r>
              <a:rPr lang="en-US" altLang="en-US" dirty="0">
                <a:solidFill>
                  <a:srgbClr val="C00000"/>
                </a:solidFill>
              </a:rPr>
              <a:t>Per-packet interrupt </a:t>
            </a:r>
            <a:r>
              <a:rPr lang="en-US" altLang="en-US" dirty="0"/>
              <a:t>overhead</a:t>
            </a:r>
          </a:p>
          <a:p>
            <a:pPr marL="174625" indent="-174625">
              <a:buFont typeface="Arial" panose="020B0604020202020204" pitchFamily="34" charset="0"/>
              <a:buChar char="•"/>
            </a:pPr>
            <a:r>
              <a:rPr lang="en-US" altLang="en-US" dirty="0">
                <a:solidFill>
                  <a:srgbClr val="C00000"/>
                </a:solidFill>
              </a:rPr>
              <a:t>Dynamic allocation </a:t>
            </a:r>
            <a:r>
              <a:rPr lang="en-US" altLang="en-US" dirty="0"/>
              <a:t>of packet data structure</a:t>
            </a:r>
          </a:p>
          <a:p>
            <a:pPr marL="174625" indent="-174625">
              <a:buFont typeface="Arial" panose="020B0604020202020204" pitchFamily="34" charset="0"/>
              <a:buChar char="•"/>
            </a:pPr>
            <a:r>
              <a:rPr lang="en-US" altLang="en-US" dirty="0">
                <a:solidFill>
                  <a:srgbClr val="C00000"/>
                </a:solidFill>
              </a:rPr>
              <a:t>Packet copy </a:t>
            </a:r>
            <a:r>
              <a:rPr lang="en-US" altLang="en-US" dirty="0"/>
              <a:t>between the kernel and user space</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6814927"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4" name="TextBox 3">
            <a:extLst>
              <a:ext uri="{FF2B5EF4-FFF2-40B4-BE49-F238E27FC236}">
                <a16:creationId xmlns:a16="http://schemas.microsoft.com/office/drawing/2014/main" id="{6B3B2CBE-0C4E-C908-2BEB-7D539044CCE9}"/>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5" name="Straight Connector 4">
            <a:extLst>
              <a:ext uri="{FF2B5EF4-FFF2-40B4-BE49-F238E27FC236}">
                <a16:creationId xmlns:a16="http://schemas.microsoft.com/office/drawing/2014/main" id="{AA9B62B4-2E3E-CBFF-FFE1-2F0FC7959F83}"/>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D33474-A52B-58D7-882B-3C4591166868}"/>
              </a:ext>
            </a:extLst>
          </p:cNvPr>
          <p:cNvPicPr>
            <a:picLocks noChangeAspect="1"/>
          </p:cNvPicPr>
          <p:nvPr/>
        </p:nvPicPr>
        <p:blipFill>
          <a:blip r:embed="rId4"/>
          <a:srcRect l="721" t="841" r="917"/>
          <a:stretch>
            <a:fillRect/>
          </a:stretch>
        </p:blipFill>
        <p:spPr>
          <a:xfrm>
            <a:off x="2843914" y="2898777"/>
            <a:ext cx="6094413" cy="3082919"/>
          </a:xfrm>
          <a:prstGeom prst="rect">
            <a:avLst/>
          </a:prstGeom>
          <a:ln>
            <a:solidFill>
              <a:schemeClr val="tx1"/>
            </a:solidFill>
          </a:ln>
        </p:spPr>
      </p:pic>
    </p:spTree>
    <p:extLst>
      <p:ext uri="{BB962C8B-B14F-4D97-AF65-F5344CB8AC3E}">
        <p14:creationId xmlns:p14="http://schemas.microsoft.com/office/powerpoint/2010/main" val="213341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altLang="en-US" sz="4000" dirty="0"/>
              <a:t>Packet Processing Overheads</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31</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984850"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sz="2200" dirty="0"/>
              <a:t>Too many </a:t>
            </a:r>
            <a:r>
              <a:rPr lang="en-US" altLang="en-US" sz="2200" dirty="0">
                <a:solidFill>
                  <a:srgbClr val="C00000"/>
                </a:solidFill>
              </a:rPr>
              <a:t>context switches</a:t>
            </a:r>
            <a:r>
              <a:rPr lang="en-US" altLang="en-US" sz="2200" dirty="0"/>
              <a:t>, polluting CPU cache</a:t>
            </a:r>
          </a:p>
          <a:p>
            <a:pPr marL="174625" indent="-174625">
              <a:buFont typeface="Arial" panose="020B0604020202020204" pitchFamily="34" charset="0"/>
              <a:buChar char="•"/>
            </a:pPr>
            <a:r>
              <a:rPr lang="en-US" altLang="en-US" dirty="0">
                <a:solidFill>
                  <a:srgbClr val="C00000"/>
                </a:solidFill>
              </a:rPr>
              <a:t>Per-packet interrupt </a:t>
            </a:r>
            <a:r>
              <a:rPr lang="en-US" altLang="en-US" dirty="0"/>
              <a:t>overhead</a:t>
            </a:r>
          </a:p>
          <a:p>
            <a:pPr marL="174625" indent="-174625">
              <a:buFont typeface="Arial" panose="020B0604020202020204" pitchFamily="34" charset="0"/>
              <a:buChar char="•"/>
            </a:pPr>
            <a:r>
              <a:rPr lang="en-US" altLang="en-US" dirty="0">
                <a:solidFill>
                  <a:srgbClr val="C00000"/>
                </a:solidFill>
              </a:rPr>
              <a:t>Dynamic allocation </a:t>
            </a:r>
            <a:r>
              <a:rPr lang="en-US" altLang="en-US" dirty="0"/>
              <a:t>of packet data structure</a:t>
            </a:r>
          </a:p>
          <a:p>
            <a:pPr marL="174625" indent="-174625">
              <a:buFont typeface="Arial" panose="020B0604020202020204" pitchFamily="34" charset="0"/>
              <a:buChar char="•"/>
            </a:pPr>
            <a:r>
              <a:rPr lang="en-US" altLang="en-US" dirty="0">
                <a:solidFill>
                  <a:srgbClr val="C00000"/>
                </a:solidFill>
              </a:rPr>
              <a:t>Packet copy </a:t>
            </a:r>
            <a:r>
              <a:rPr lang="en-US" altLang="en-US" dirty="0"/>
              <a:t>between the kernel and user space</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6814927"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graphicFrame>
        <p:nvGraphicFramePr>
          <p:cNvPr id="11" name="Table 10">
            <a:extLst>
              <a:ext uri="{FF2B5EF4-FFF2-40B4-BE49-F238E27FC236}">
                <a16:creationId xmlns:a16="http://schemas.microsoft.com/office/drawing/2014/main" id="{640732F7-6D03-8564-4F6A-1555EDB4FC1E}"/>
              </a:ext>
            </a:extLst>
          </p:cNvPr>
          <p:cNvGraphicFramePr>
            <a:graphicFrameLocks noGrp="1"/>
          </p:cNvGraphicFramePr>
          <p:nvPr/>
        </p:nvGraphicFramePr>
        <p:xfrm>
          <a:off x="1284962" y="3053500"/>
          <a:ext cx="9610023" cy="2963548"/>
        </p:xfrm>
        <a:graphic>
          <a:graphicData uri="http://schemas.openxmlformats.org/drawingml/2006/table">
            <a:tbl>
              <a:tblPr>
                <a:tableStyleId>{21E4AEA4-8DFA-4A89-87EB-49C32662AFE0}</a:tableStyleId>
              </a:tblPr>
              <a:tblGrid>
                <a:gridCol w="2560637">
                  <a:extLst>
                    <a:ext uri="{9D8B030D-6E8A-4147-A177-3AD203B41FA5}">
                      <a16:colId xmlns:a16="http://schemas.microsoft.com/office/drawing/2014/main" val="3343248305"/>
                    </a:ext>
                  </a:extLst>
                </a:gridCol>
                <a:gridCol w="3274828">
                  <a:extLst>
                    <a:ext uri="{9D8B030D-6E8A-4147-A177-3AD203B41FA5}">
                      <a16:colId xmlns:a16="http://schemas.microsoft.com/office/drawing/2014/main" val="2464322239"/>
                    </a:ext>
                  </a:extLst>
                </a:gridCol>
                <a:gridCol w="3774558">
                  <a:extLst>
                    <a:ext uri="{9D8B030D-6E8A-4147-A177-3AD203B41FA5}">
                      <a16:colId xmlns:a16="http://schemas.microsoft.com/office/drawing/2014/main" val="1815861017"/>
                    </a:ext>
                  </a:extLst>
                </a:gridCol>
              </a:tblGrid>
              <a:tr h="481627">
                <a:tc>
                  <a:txBody>
                    <a:bodyPr/>
                    <a:lstStyle/>
                    <a:p>
                      <a:pPr algn="ctr"/>
                      <a:r>
                        <a:rPr lang="en-US" b="0" dirty="0">
                          <a:solidFill>
                            <a:schemeClr val="bg1"/>
                          </a:solidFill>
                        </a:rPr>
                        <a:t>Link 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ctr"/>
                      <a:r>
                        <a:rPr lang="en-US" b="0" dirty="0">
                          <a:solidFill>
                            <a:schemeClr val="bg1"/>
                          </a:solidFill>
                        </a:rPr>
                        <a:t>Packet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ctr"/>
                      <a:r>
                        <a:rPr lang="en-US" b="0" dirty="0">
                          <a:solidFill>
                            <a:schemeClr val="bg1"/>
                          </a:solidFill>
                        </a:rPr>
                        <a:t>Time Budget per Packet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3489183798"/>
                  </a:ext>
                </a:extLst>
              </a:tr>
              <a:tr h="555413">
                <a:tc>
                  <a:txBody>
                    <a:bodyPr/>
                    <a:lstStyle/>
                    <a:p>
                      <a:pPr algn="ctr"/>
                      <a:r>
                        <a:rPr lang="en-US" dirty="0"/>
                        <a:t>10 Mbps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64 bytes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51,200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478829"/>
                  </a:ext>
                </a:extLst>
              </a:tr>
              <a:tr h="481627">
                <a:tc>
                  <a:txBody>
                    <a:bodyPr/>
                    <a:lstStyle/>
                    <a:p>
                      <a:pPr algn="ctr"/>
                      <a:r>
                        <a:rPr lang="en-US" dirty="0"/>
                        <a:t>100 Mbps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64 bytes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5,120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903308"/>
                  </a:ext>
                </a:extLst>
              </a:tr>
              <a:tr h="481627">
                <a:tc>
                  <a:txBody>
                    <a:bodyPr/>
                    <a:lstStyle/>
                    <a:p>
                      <a:pPr algn="ctr"/>
                      <a:r>
                        <a:rPr lang="en-US"/>
                        <a:t>1 Gbps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64 bytes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512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5628461"/>
                  </a:ext>
                </a:extLst>
              </a:tr>
              <a:tr h="481627">
                <a:tc>
                  <a:txBody>
                    <a:bodyPr/>
                    <a:lstStyle/>
                    <a:p>
                      <a:pPr algn="ctr"/>
                      <a:r>
                        <a:rPr lang="en-US"/>
                        <a:t>10 Gbps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64 bytes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51.2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89475"/>
                  </a:ext>
                </a:extLst>
              </a:tr>
              <a:tr h="481627">
                <a:tc>
                  <a:txBody>
                    <a:bodyPr/>
                    <a:lstStyle/>
                    <a:p>
                      <a:pPr algn="ctr"/>
                      <a:r>
                        <a:rPr lang="en-US"/>
                        <a:t>100 Gbps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64 bytes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5.12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0242502"/>
                  </a:ext>
                </a:extLst>
              </a:tr>
            </a:tbl>
          </a:graphicData>
        </a:graphic>
      </p:graphicFrame>
      <p:sp>
        <p:nvSpPr>
          <p:cNvPr id="4" name="TextBox 3">
            <a:extLst>
              <a:ext uri="{FF2B5EF4-FFF2-40B4-BE49-F238E27FC236}">
                <a16:creationId xmlns:a16="http://schemas.microsoft.com/office/drawing/2014/main" id="{1B8155D1-E1CA-56DB-7F28-D71F49FCBA7E}"/>
              </a:ext>
            </a:extLst>
          </p:cNvPr>
          <p:cNvSpPr txBox="1"/>
          <p:nvPr/>
        </p:nvSpPr>
        <p:spPr>
          <a:xfrm>
            <a:off x="436450" y="6464602"/>
            <a:ext cx="11098568" cy="523220"/>
          </a:xfrm>
          <a:prstGeom prst="rect">
            <a:avLst/>
          </a:prstGeom>
          <a:noFill/>
        </p:spPr>
        <p:txBody>
          <a:bodyPr wrap="square">
            <a:spAutoFit/>
          </a:bodyPr>
          <a:lstStyle/>
          <a:p>
            <a:pPr marL="292608" lvl="1"/>
            <a:r>
              <a:rPr lang="en-US" altLang="en-US" sz="1400" dirty="0"/>
              <a:t>Rinku Shah and Priyanka Naik, Kernel-bypass techniques for high-speed network packet processing.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https://tinyurl.com/3bzfehja</a:t>
            </a:r>
            <a:endParaRPr lang="en-US" altLang="en-US" sz="1400" dirty="0">
              <a:solidFill>
                <a:srgbClr val="0070C0"/>
              </a:solidFill>
            </a:endParaRPr>
          </a:p>
          <a:p>
            <a:pPr marL="292608" lvl="1"/>
            <a:r>
              <a:rPr lang="en-US" altLang="en-US" sz="1400" dirty="0"/>
              <a:t> </a:t>
            </a:r>
          </a:p>
        </p:txBody>
      </p:sp>
      <p:cxnSp>
        <p:nvCxnSpPr>
          <p:cNvPr id="5" name="Straight Connector 4">
            <a:extLst>
              <a:ext uri="{FF2B5EF4-FFF2-40B4-BE49-F238E27FC236}">
                <a16:creationId xmlns:a16="http://schemas.microsoft.com/office/drawing/2014/main" id="{50462DBA-F5E5-AAD7-E0F5-9A742281D153}"/>
              </a:ext>
            </a:extLst>
          </p:cNvPr>
          <p:cNvCxnSpPr>
            <a:cxnSpLocks/>
          </p:cNvCxnSpPr>
          <p:nvPr/>
        </p:nvCxnSpPr>
        <p:spPr>
          <a:xfrm>
            <a:off x="811789" y="6456258"/>
            <a:ext cx="924661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148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Kernel-bypass</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32</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One approach to avoid the overhead is to </a:t>
            </a:r>
            <a:r>
              <a:rPr lang="en-US" altLang="en-US" dirty="0">
                <a:solidFill>
                  <a:srgbClr val="C00000"/>
                </a:solidFill>
              </a:rPr>
              <a:t>bypass the kernel</a:t>
            </a:r>
          </a:p>
          <a:p>
            <a:pPr marL="174625" indent="-174625">
              <a:buFont typeface="Arial" panose="020B0604020202020204" pitchFamily="34" charset="0"/>
              <a:buChar char="•"/>
            </a:pPr>
            <a:r>
              <a:rPr lang="en-US" altLang="en-US" dirty="0">
                <a:solidFill>
                  <a:srgbClr val="C00000"/>
                </a:solidFill>
              </a:rPr>
              <a:t>DPDK </a:t>
            </a:r>
            <a:r>
              <a:rPr lang="en-US" altLang="en-US" dirty="0"/>
              <a:t>is a set of optimized libraries for processing packets in the </a:t>
            </a:r>
            <a:r>
              <a:rPr lang="en-US" altLang="en-US" dirty="0">
                <a:solidFill>
                  <a:srgbClr val="C00000"/>
                </a:solidFill>
              </a:rPr>
              <a:t>user space</a:t>
            </a:r>
          </a:p>
          <a:p>
            <a:pPr marL="174625" indent="-174625">
              <a:buFont typeface="Arial" panose="020B0604020202020204" pitchFamily="34" charset="0"/>
              <a:buChar char="•"/>
            </a:pPr>
            <a:r>
              <a:rPr lang="en-US" altLang="en-US" dirty="0"/>
              <a:t>DPDK bypasses the kernel</a:t>
            </a:r>
          </a:p>
          <a:p>
            <a:pPr marL="174625" indent="-174625">
              <a:buFont typeface="Arial" panose="020B0604020202020204" pitchFamily="34" charset="0"/>
              <a:buChar char="•"/>
            </a:pPr>
            <a:r>
              <a:rPr lang="en-US" altLang="en-US" dirty="0"/>
              <a:t>DPDK uses </a:t>
            </a:r>
            <a:r>
              <a:rPr lang="en-US" altLang="en-US" dirty="0">
                <a:solidFill>
                  <a:srgbClr val="C00000"/>
                </a:solidFill>
              </a:rPr>
              <a:t>Poll Mode Drivers (PMD) </a:t>
            </a:r>
            <a:r>
              <a:rPr lang="en-US" altLang="en-US" dirty="0"/>
              <a:t>which constantly poll the NICs for new packets</a:t>
            </a:r>
          </a:p>
          <a:p>
            <a:pPr marL="174625" indent="-174625">
              <a:buFont typeface="Arial" panose="020B0604020202020204" pitchFamily="34" charset="0"/>
              <a:buChar char="•"/>
            </a:pPr>
            <a:r>
              <a:rPr lang="en-US" altLang="en-US" dirty="0"/>
              <a:t>This avoids the overheads resulting from interrupts</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3402950"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7" name="Rectangle 6">
            <a:extLst>
              <a:ext uri="{FF2B5EF4-FFF2-40B4-BE49-F238E27FC236}">
                <a16:creationId xmlns:a16="http://schemas.microsoft.com/office/drawing/2014/main" id="{E81C776C-A85D-3733-DC7B-0F866822E0BD}"/>
              </a:ext>
            </a:extLst>
          </p:cNvPr>
          <p:cNvSpPr/>
          <p:nvPr/>
        </p:nvSpPr>
        <p:spPr>
          <a:xfrm>
            <a:off x="4254303" y="5968999"/>
            <a:ext cx="2338415" cy="481096"/>
          </a:xfrm>
          <a:prstGeom prst="rect">
            <a:avLst/>
          </a:prstGeom>
          <a:solidFill>
            <a:schemeClr val="bg1">
              <a:lumMod val="95000"/>
            </a:schemeClr>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DPDK-supported NIC</a:t>
            </a:r>
          </a:p>
        </p:txBody>
      </p:sp>
      <p:grpSp>
        <p:nvGrpSpPr>
          <p:cNvPr id="4" name="Group 3">
            <a:extLst>
              <a:ext uri="{FF2B5EF4-FFF2-40B4-BE49-F238E27FC236}">
                <a16:creationId xmlns:a16="http://schemas.microsoft.com/office/drawing/2014/main" id="{88EBAB15-5F27-392C-A555-15A2356FDEA4}"/>
              </a:ext>
            </a:extLst>
          </p:cNvPr>
          <p:cNvGrpSpPr/>
          <p:nvPr/>
        </p:nvGrpSpPr>
        <p:grpSpPr>
          <a:xfrm>
            <a:off x="4254303" y="3371162"/>
            <a:ext cx="3363311" cy="2158189"/>
            <a:chOff x="4254303" y="3371162"/>
            <a:chExt cx="3363311" cy="2158189"/>
          </a:xfrm>
          <a:effectLst>
            <a:outerShdw blurRad="50800" dist="38100" dir="2700000" algn="tl" rotWithShape="0">
              <a:prstClr val="black">
                <a:alpha val="40000"/>
              </a:prstClr>
            </a:outerShdw>
          </a:effectLst>
        </p:grpSpPr>
        <p:sp>
          <p:nvSpPr>
            <p:cNvPr id="43" name="Rectangle 42">
              <a:extLst>
                <a:ext uri="{FF2B5EF4-FFF2-40B4-BE49-F238E27FC236}">
                  <a16:creationId xmlns:a16="http://schemas.microsoft.com/office/drawing/2014/main" id="{919B0246-5D91-19D4-200B-AE7D2BD007B7}"/>
                </a:ext>
              </a:extLst>
            </p:cNvPr>
            <p:cNvSpPr/>
            <p:nvPr/>
          </p:nvSpPr>
          <p:spPr>
            <a:xfrm>
              <a:off x="4254303" y="3371162"/>
              <a:ext cx="3363311" cy="1677092"/>
            </a:xfrm>
            <a:prstGeom prst="rect">
              <a:avLst/>
            </a:prstGeom>
            <a:solidFill>
              <a:srgbClr val="EBF6D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 name="Rectangle 7">
              <a:extLst>
                <a:ext uri="{FF2B5EF4-FFF2-40B4-BE49-F238E27FC236}">
                  <a16:creationId xmlns:a16="http://schemas.microsoft.com/office/drawing/2014/main" id="{8C5EDEC8-A577-E249-AE00-C800EC531EA7}"/>
                </a:ext>
              </a:extLst>
            </p:cNvPr>
            <p:cNvSpPr/>
            <p:nvPr/>
          </p:nvSpPr>
          <p:spPr>
            <a:xfrm>
              <a:off x="4254303" y="4895324"/>
              <a:ext cx="3363311" cy="634027"/>
            </a:xfrm>
            <a:prstGeom prst="rect">
              <a:avLst/>
            </a:prstGeom>
            <a:solidFill>
              <a:srgbClr val="FEF4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cxnSp>
        <p:nvCxnSpPr>
          <p:cNvPr id="15" name="Straight Arrow Connector 14">
            <a:extLst>
              <a:ext uri="{FF2B5EF4-FFF2-40B4-BE49-F238E27FC236}">
                <a16:creationId xmlns:a16="http://schemas.microsoft.com/office/drawing/2014/main" id="{B1195448-1F9A-252A-B846-B68CE258B182}"/>
              </a:ext>
            </a:extLst>
          </p:cNvPr>
          <p:cNvCxnSpPr>
            <a:cxnSpLocks/>
          </p:cNvCxnSpPr>
          <p:nvPr/>
        </p:nvCxnSpPr>
        <p:spPr>
          <a:xfrm flipV="1">
            <a:off x="4928211" y="4741002"/>
            <a:ext cx="0" cy="1235752"/>
          </a:xfrm>
          <a:prstGeom prst="straightConnector1">
            <a:avLst/>
          </a:prstGeom>
          <a:ln>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82D57644-6F2F-3D46-3F4D-16DF701CE353}"/>
              </a:ext>
            </a:extLst>
          </p:cNvPr>
          <p:cNvSpPr/>
          <p:nvPr/>
        </p:nvSpPr>
        <p:spPr>
          <a:xfrm>
            <a:off x="4422470" y="3949865"/>
            <a:ext cx="3014438" cy="390950"/>
          </a:xfrm>
          <a:prstGeom prst="rect">
            <a:avLst/>
          </a:prstGeom>
          <a:solidFill>
            <a:srgbClr val="FFFF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Application</a:t>
            </a:r>
          </a:p>
        </p:txBody>
      </p:sp>
      <p:sp>
        <p:nvSpPr>
          <p:cNvPr id="55" name="TextBox 54">
            <a:extLst>
              <a:ext uri="{FF2B5EF4-FFF2-40B4-BE49-F238E27FC236}">
                <a16:creationId xmlns:a16="http://schemas.microsoft.com/office/drawing/2014/main" id="{299FE5CF-6390-C847-04E4-471ACD65BFAE}"/>
              </a:ext>
            </a:extLst>
          </p:cNvPr>
          <p:cNvSpPr txBox="1"/>
          <p:nvPr/>
        </p:nvSpPr>
        <p:spPr>
          <a:xfrm>
            <a:off x="6263234" y="5017910"/>
            <a:ext cx="1768150" cy="369332"/>
          </a:xfrm>
          <a:prstGeom prst="rect">
            <a:avLst/>
          </a:prstGeom>
          <a:noFill/>
        </p:spPr>
        <p:txBody>
          <a:bodyPr wrap="square">
            <a:spAutoFit/>
          </a:bodyPr>
          <a:lstStyle/>
          <a:p>
            <a:r>
              <a:rPr lang="en-US" dirty="0">
                <a:solidFill>
                  <a:schemeClr val="tx1">
                    <a:lumMod val="75000"/>
                    <a:lumOff val="25000"/>
                  </a:schemeClr>
                </a:solidFill>
              </a:rPr>
              <a:t>Kernel space</a:t>
            </a:r>
            <a:endParaRPr lang="en-US" dirty="0"/>
          </a:p>
        </p:txBody>
      </p:sp>
      <p:sp>
        <p:nvSpPr>
          <p:cNvPr id="57" name="TextBox 56">
            <a:extLst>
              <a:ext uri="{FF2B5EF4-FFF2-40B4-BE49-F238E27FC236}">
                <a16:creationId xmlns:a16="http://schemas.microsoft.com/office/drawing/2014/main" id="{271D86DC-BA15-A8E1-E08C-6BC548FDA2B6}"/>
              </a:ext>
            </a:extLst>
          </p:cNvPr>
          <p:cNvSpPr txBox="1"/>
          <p:nvPr/>
        </p:nvSpPr>
        <p:spPr>
          <a:xfrm>
            <a:off x="6369994" y="3414245"/>
            <a:ext cx="1768150" cy="369332"/>
          </a:xfrm>
          <a:prstGeom prst="rect">
            <a:avLst/>
          </a:prstGeom>
          <a:noFill/>
        </p:spPr>
        <p:txBody>
          <a:bodyPr wrap="square">
            <a:spAutoFit/>
          </a:bodyPr>
          <a:lstStyle/>
          <a:p>
            <a:r>
              <a:rPr lang="en-US" dirty="0">
                <a:solidFill>
                  <a:schemeClr val="tx1">
                    <a:lumMod val="75000"/>
                    <a:lumOff val="25000"/>
                  </a:schemeClr>
                </a:solidFill>
              </a:rPr>
              <a:t>User space</a:t>
            </a:r>
            <a:endParaRPr lang="en-US" dirty="0"/>
          </a:p>
        </p:txBody>
      </p:sp>
      <p:sp>
        <p:nvSpPr>
          <p:cNvPr id="19" name="Rectangle 18">
            <a:extLst>
              <a:ext uri="{FF2B5EF4-FFF2-40B4-BE49-F238E27FC236}">
                <a16:creationId xmlns:a16="http://schemas.microsoft.com/office/drawing/2014/main" id="{F7D669D3-1A27-B7D7-4CB4-8FECF6F6926C}"/>
              </a:ext>
            </a:extLst>
          </p:cNvPr>
          <p:cNvSpPr/>
          <p:nvPr/>
        </p:nvSpPr>
        <p:spPr>
          <a:xfrm>
            <a:off x="4422470" y="4331577"/>
            <a:ext cx="3014438" cy="409425"/>
          </a:xfrm>
          <a:prstGeom prst="rect">
            <a:avLst/>
          </a:prstGeom>
          <a:solidFill>
            <a:schemeClr val="bg1">
              <a:lumMod val="9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DPDK Poll Mode Driver (PMD)</a:t>
            </a:r>
          </a:p>
        </p:txBody>
      </p:sp>
      <p:sp>
        <p:nvSpPr>
          <p:cNvPr id="9" name="TextBox 8">
            <a:extLst>
              <a:ext uri="{FF2B5EF4-FFF2-40B4-BE49-F238E27FC236}">
                <a16:creationId xmlns:a16="http://schemas.microsoft.com/office/drawing/2014/main" id="{E4B12982-2DDB-D531-289C-A635481A537C}"/>
              </a:ext>
            </a:extLst>
          </p:cNvPr>
          <p:cNvSpPr txBox="1"/>
          <p:nvPr/>
        </p:nvSpPr>
        <p:spPr>
          <a:xfrm>
            <a:off x="457732" y="6515707"/>
            <a:ext cx="6134986" cy="307777"/>
          </a:xfrm>
          <a:prstGeom prst="rect">
            <a:avLst/>
          </a:prstGeom>
          <a:noFill/>
        </p:spPr>
        <p:txBody>
          <a:bodyPr wrap="square">
            <a:spAutoFit/>
          </a:bodyPr>
          <a:lstStyle/>
          <a:p>
            <a:r>
              <a:rPr lang="en-US" altLang="en-US" sz="1400" dirty="0"/>
              <a:t>DPDK: Data Plane Development Kit</a:t>
            </a:r>
            <a:endParaRPr lang="en-US" sz="1400" dirty="0"/>
          </a:p>
        </p:txBody>
      </p:sp>
      <p:cxnSp>
        <p:nvCxnSpPr>
          <p:cNvPr id="10" name="Straight Connector 9">
            <a:extLst>
              <a:ext uri="{FF2B5EF4-FFF2-40B4-BE49-F238E27FC236}">
                <a16:creationId xmlns:a16="http://schemas.microsoft.com/office/drawing/2014/main" id="{BE8B0A39-5648-FE83-837D-829A11DD0E84}"/>
              </a:ext>
            </a:extLst>
          </p:cNvPr>
          <p:cNvCxnSpPr>
            <a:cxnSpLocks/>
          </p:cNvCxnSpPr>
          <p:nvPr/>
        </p:nvCxnSpPr>
        <p:spPr>
          <a:xfrm>
            <a:off x="597549" y="6515707"/>
            <a:ext cx="244336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06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Multicore CPUs</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33</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DPDK enables packet processing on </a:t>
            </a:r>
            <a:r>
              <a:rPr lang="en-US" altLang="en-US" dirty="0">
                <a:solidFill>
                  <a:srgbClr val="C00000"/>
                </a:solidFill>
              </a:rPr>
              <a:t>multicore CPUs</a:t>
            </a:r>
          </a:p>
          <a:p>
            <a:pPr marL="174625" indent="-174625">
              <a:buFont typeface="Arial" panose="020B0604020202020204" pitchFamily="34" charset="0"/>
              <a:buChar char="•"/>
            </a:pPr>
            <a:r>
              <a:rPr lang="en-US" altLang="en-US" dirty="0"/>
              <a:t>The </a:t>
            </a:r>
            <a:r>
              <a:rPr lang="en-US" altLang="en-US" dirty="0">
                <a:solidFill>
                  <a:srgbClr val="C00000"/>
                </a:solidFill>
              </a:rPr>
              <a:t>Receive Side Scaling (RSS)</a:t>
            </a:r>
            <a:r>
              <a:rPr lang="en-US" altLang="en-US" dirty="0"/>
              <a:t> technique is used to distribute the packets to the CPU cores</a:t>
            </a:r>
          </a:p>
          <a:p>
            <a:pPr marL="174625" indent="-174625">
              <a:buFont typeface="Arial" panose="020B0604020202020204" pitchFamily="34" charset="0"/>
              <a:buChar char="•"/>
            </a:pPr>
            <a:r>
              <a:rPr lang="en-US" altLang="en-US" dirty="0"/>
              <a:t>The CPU cores can run </a:t>
            </a:r>
            <a:r>
              <a:rPr lang="en-US" altLang="en-US" dirty="0">
                <a:solidFill>
                  <a:srgbClr val="C00000"/>
                </a:solidFill>
              </a:rPr>
              <a:t>different packet processing pipelines</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3591678"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grpSp>
        <p:nvGrpSpPr>
          <p:cNvPr id="21" name="Group 20">
            <a:extLst>
              <a:ext uri="{FF2B5EF4-FFF2-40B4-BE49-F238E27FC236}">
                <a16:creationId xmlns:a16="http://schemas.microsoft.com/office/drawing/2014/main" id="{17BB21D9-51A5-DA59-DE81-66DBF58957B8}"/>
              </a:ext>
            </a:extLst>
          </p:cNvPr>
          <p:cNvGrpSpPr/>
          <p:nvPr/>
        </p:nvGrpSpPr>
        <p:grpSpPr>
          <a:xfrm>
            <a:off x="2500864" y="3023203"/>
            <a:ext cx="7178221" cy="3235910"/>
            <a:chOff x="1660979" y="2965452"/>
            <a:chExt cx="7178221" cy="3235910"/>
          </a:xfrm>
        </p:grpSpPr>
        <p:pic>
          <p:nvPicPr>
            <p:cNvPr id="16" name="Picture 15">
              <a:extLst>
                <a:ext uri="{FF2B5EF4-FFF2-40B4-BE49-F238E27FC236}">
                  <a16:creationId xmlns:a16="http://schemas.microsoft.com/office/drawing/2014/main" id="{BDB5A327-058E-88A9-7413-4CA0B5A17C7D}"/>
                </a:ext>
              </a:extLst>
            </p:cNvPr>
            <p:cNvPicPr>
              <a:picLocks noChangeAspect="1"/>
            </p:cNvPicPr>
            <p:nvPr/>
          </p:nvPicPr>
          <p:blipFill>
            <a:blip r:embed="rId3"/>
            <a:stretch>
              <a:fillRect/>
            </a:stretch>
          </p:blipFill>
          <p:spPr>
            <a:xfrm>
              <a:off x="1660979" y="2965452"/>
              <a:ext cx="7178221" cy="3235910"/>
            </a:xfrm>
            <a:prstGeom prst="rect">
              <a:avLst/>
            </a:prstGeom>
          </p:spPr>
        </p:pic>
        <p:sp>
          <p:nvSpPr>
            <p:cNvPr id="17" name="Rectangle 16">
              <a:extLst>
                <a:ext uri="{FF2B5EF4-FFF2-40B4-BE49-F238E27FC236}">
                  <a16:creationId xmlns:a16="http://schemas.microsoft.com/office/drawing/2014/main" id="{F2F4E0E0-DAF0-9648-B082-8BEFCAEEB2E4}"/>
                </a:ext>
              </a:extLst>
            </p:cNvPr>
            <p:cNvSpPr/>
            <p:nvPr/>
          </p:nvSpPr>
          <p:spPr>
            <a:xfrm>
              <a:off x="6470650" y="3336027"/>
              <a:ext cx="2057400" cy="215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51CE15-EB13-3513-4050-9933165AB038}"/>
                </a:ext>
              </a:extLst>
            </p:cNvPr>
            <p:cNvSpPr/>
            <p:nvPr/>
          </p:nvSpPr>
          <p:spPr>
            <a:xfrm>
              <a:off x="6470650" y="5801177"/>
              <a:ext cx="2057400" cy="215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F4C4D7-EC69-9C1D-719D-699133C98417}"/>
                </a:ext>
              </a:extLst>
            </p:cNvPr>
            <p:cNvSpPr/>
            <p:nvPr/>
          </p:nvSpPr>
          <p:spPr>
            <a:xfrm>
              <a:off x="2410732" y="3350541"/>
              <a:ext cx="2057400" cy="215900"/>
            </a:xfrm>
            <a:prstGeom prst="rect">
              <a:avLst/>
            </a:prstGeom>
            <a:solidFill>
              <a:srgbClr val="EBF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2243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DPDK Performance</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34</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Layer-3 forwarding (l3fwd) is implemented in DPDK</a:t>
            </a:r>
            <a:r>
              <a:rPr lang="en-US" altLang="en-US" baseline="30000" dirty="0"/>
              <a:t>1</a:t>
            </a:r>
          </a:p>
          <a:p>
            <a:pPr marL="174625" indent="-174625">
              <a:buFont typeface="Arial" panose="020B0604020202020204" pitchFamily="34" charset="0"/>
              <a:buChar char="•"/>
            </a:pPr>
            <a:r>
              <a:rPr lang="en-US" altLang="en-US" dirty="0"/>
              <a:t>100Gbps line rate for 64 bytes packets</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4527343"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1" name="Picture 10">
            <a:extLst>
              <a:ext uri="{FF2B5EF4-FFF2-40B4-BE49-F238E27FC236}">
                <a16:creationId xmlns:a16="http://schemas.microsoft.com/office/drawing/2014/main" id="{520FD534-6E76-FE90-8724-1453B0B2C6A2}"/>
              </a:ext>
            </a:extLst>
          </p:cNvPr>
          <p:cNvPicPr>
            <a:picLocks noChangeAspect="1"/>
          </p:cNvPicPr>
          <p:nvPr/>
        </p:nvPicPr>
        <p:blipFill>
          <a:blip r:embed="rId3"/>
          <a:stretch>
            <a:fillRect/>
          </a:stretch>
        </p:blipFill>
        <p:spPr>
          <a:xfrm>
            <a:off x="1178139" y="2306953"/>
            <a:ext cx="9556543" cy="3317899"/>
          </a:xfrm>
          <a:prstGeom prst="rect">
            <a:avLst/>
          </a:prstGeom>
        </p:spPr>
      </p:pic>
      <p:sp>
        <p:nvSpPr>
          <p:cNvPr id="13" name="TextBox 12">
            <a:extLst>
              <a:ext uri="{FF2B5EF4-FFF2-40B4-BE49-F238E27FC236}">
                <a16:creationId xmlns:a16="http://schemas.microsoft.com/office/drawing/2014/main" id="{51B07DA5-0676-EF03-5E8F-44D865DB56DB}"/>
              </a:ext>
            </a:extLst>
          </p:cNvPr>
          <p:cNvSpPr txBox="1"/>
          <p:nvPr/>
        </p:nvSpPr>
        <p:spPr>
          <a:xfrm>
            <a:off x="207031" y="6456258"/>
            <a:ext cx="11498758" cy="338554"/>
          </a:xfrm>
          <a:prstGeom prst="rect">
            <a:avLst/>
          </a:prstGeom>
          <a:noFill/>
        </p:spPr>
        <p:txBody>
          <a:bodyPr wrap="square">
            <a:spAutoFit/>
          </a:bodyPr>
          <a:lstStyle/>
          <a:p>
            <a:r>
              <a:rPr lang="en-US" sz="1600" baseline="30000" dirty="0">
                <a:solidFill>
                  <a:schemeClr val="tx1">
                    <a:lumMod val="75000"/>
                    <a:lumOff val="25000"/>
                  </a:schemeClr>
                </a:solidFill>
              </a:rPr>
              <a:t>1</a:t>
            </a:r>
            <a:r>
              <a:rPr lang="en-US" sz="1600" dirty="0">
                <a:solidFill>
                  <a:schemeClr val="tx1">
                    <a:lumMod val="75000"/>
                    <a:lumOff val="25000"/>
                  </a:schemeClr>
                </a:solidFill>
              </a:rPr>
              <a:t>NVIDIA NICs Performance Report with DPDK 23.11. https://fast.dpdk.org/doc/perf/DPDK_23_11_NVIDIA_NIC_performance_report.pdf</a:t>
            </a:r>
          </a:p>
        </p:txBody>
      </p:sp>
      <p:cxnSp>
        <p:nvCxnSpPr>
          <p:cNvPr id="14" name="Straight Connector 13">
            <a:extLst>
              <a:ext uri="{FF2B5EF4-FFF2-40B4-BE49-F238E27FC236}">
                <a16:creationId xmlns:a16="http://schemas.microsoft.com/office/drawing/2014/main" id="{7C4FC9FB-4F2B-6EF4-7D16-2CB850564A4E}"/>
              </a:ext>
            </a:extLst>
          </p:cNvPr>
          <p:cNvCxnSpPr>
            <a:cxnSpLocks/>
          </p:cNvCxnSpPr>
          <p:nvPr/>
        </p:nvCxnSpPr>
        <p:spPr>
          <a:xfrm>
            <a:off x="308344" y="6456258"/>
            <a:ext cx="1119608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15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DPDK Challenges</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35</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DPDK is complex and required deep understanding of C and DPDK libraries</a:t>
            </a:r>
          </a:p>
          <a:p>
            <a:pPr marL="174625" indent="-174625">
              <a:buFont typeface="Arial" panose="020B0604020202020204" pitchFamily="34" charset="0"/>
              <a:buChar char="•"/>
            </a:pPr>
            <a:r>
              <a:rPr lang="en-US" altLang="en-US" dirty="0"/>
              <a:t>DPDK requires millions of lines of code in C to implement a software switch</a:t>
            </a:r>
          </a:p>
          <a:p>
            <a:pPr marL="174625" indent="-174625">
              <a:buFont typeface="Arial" panose="020B0604020202020204" pitchFamily="34" charset="0"/>
              <a:buChar char="•"/>
            </a:pPr>
            <a:r>
              <a:rPr lang="en-US" altLang="en-US" dirty="0"/>
              <a:t>Difficult to add new features to the large code</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417646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827734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dirty="0"/>
              <a:t>P4 Language</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36</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106935"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P4 emerged as domain-specific language to define packet processing:</a:t>
            </a:r>
          </a:p>
          <a:p>
            <a:pPr marL="578358" lvl="1" indent="-285750">
              <a:buFont typeface="Wingdings" panose="05000000000000000000" pitchFamily="2" charset="2"/>
              <a:buChar char="Ø"/>
            </a:pPr>
            <a:r>
              <a:rPr lang="en-US" dirty="0"/>
              <a:t>Define and parse new protocols</a:t>
            </a:r>
          </a:p>
          <a:p>
            <a:pPr marL="578358" lvl="1" indent="-285750">
              <a:buFont typeface="Wingdings" panose="05000000000000000000" pitchFamily="2" charset="2"/>
              <a:buChar char="Ø"/>
            </a:pPr>
            <a:r>
              <a:rPr lang="en-US" dirty="0"/>
              <a:t>Customize packet processing functions</a:t>
            </a:r>
          </a:p>
          <a:p>
            <a:pPr marL="578358" lvl="1" indent="-285750">
              <a:buFont typeface="Wingdings" panose="05000000000000000000" pitchFamily="2" charset="2"/>
              <a:buChar char="Ø"/>
            </a:pPr>
            <a:endParaRPr lang="en-US" altLang="en-US" dirty="0"/>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3102580"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2054" name="Picture 6">
            <a:extLst>
              <a:ext uri="{FF2B5EF4-FFF2-40B4-BE49-F238E27FC236}">
                <a16:creationId xmlns:a16="http://schemas.microsoft.com/office/drawing/2014/main" id="{65FE3166-39D5-2AB7-72A3-9B9D0CB243C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7875" y="2202390"/>
            <a:ext cx="5618379" cy="425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503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52453" y="2895159"/>
            <a:ext cx="1499123" cy="2169168"/>
            <a:chOff x="1485649" y="3204985"/>
            <a:chExt cx="1124341" cy="2169168"/>
          </a:xfrm>
        </p:grpSpPr>
        <p:sp>
          <p:nvSpPr>
            <p:cNvPr id="8" name="Rectangle 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9" name="Rectangle 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0" name="Group 9"/>
          <p:cNvGrpSpPr/>
          <p:nvPr/>
        </p:nvGrpSpPr>
        <p:grpSpPr>
          <a:xfrm>
            <a:off x="4186801" y="2902200"/>
            <a:ext cx="1499123" cy="2169168"/>
            <a:chOff x="1485649" y="3204985"/>
            <a:chExt cx="1124341" cy="2169168"/>
          </a:xfrm>
        </p:grpSpPr>
        <p:sp>
          <p:nvSpPr>
            <p:cNvPr id="11" name="Rectangle 10"/>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Rectangle 11"/>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3" name="Group 12"/>
          <p:cNvGrpSpPr/>
          <p:nvPr/>
        </p:nvGrpSpPr>
        <p:grpSpPr>
          <a:xfrm>
            <a:off x="6120877" y="2910465"/>
            <a:ext cx="1499123" cy="2169168"/>
            <a:chOff x="1485649" y="3204985"/>
            <a:chExt cx="1124341" cy="2169168"/>
          </a:xfrm>
        </p:grpSpPr>
        <p:sp>
          <p:nvSpPr>
            <p:cNvPr id="14" name="Rectangle 13"/>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5" name="Rectangle 14"/>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6" name="Group 15"/>
          <p:cNvGrpSpPr/>
          <p:nvPr/>
        </p:nvGrpSpPr>
        <p:grpSpPr>
          <a:xfrm>
            <a:off x="8026401" y="2922412"/>
            <a:ext cx="1499123" cy="2169168"/>
            <a:chOff x="1485649" y="3204985"/>
            <a:chExt cx="1124341" cy="2169168"/>
          </a:xfrm>
        </p:grpSpPr>
        <p:sp>
          <p:nvSpPr>
            <p:cNvPr id="17" name="Rectangle 16"/>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8" name="Rectangle 17"/>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28" name="Group 27"/>
          <p:cNvGrpSpPr/>
          <p:nvPr/>
        </p:nvGrpSpPr>
        <p:grpSpPr>
          <a:xfrm>
            <a:off x="11086945" y="3229733"/>
            <a:ext cx="519184" cy="1589295"/>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304800" y="3164153"/>
            <a:ext cx="508144" cy="1589295"/>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2445803" y="2997192"/>
            <a:ext cx="1212484" cy="1973109"/>
            <a:chOff x="2449931" y="225721"/>
            <a:chExt cx="909363" cy="1973109"/>
          </a:xfrm>
        </p:grpSpPr>
        <p:sp>
          <p:nvSpPr>
            <p:cNvPr id="53" name="Rectangle 52"/>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4" name="Rectangle 53"/>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 name="Rectangle 54"/>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6" name="Rectangle 55"/>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8" name="Rectangle 57"/>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65" name="Group 64"/>
          <p:cNvGrpSpPr/>
          <p:nvPr/>
        </p:nvGrpSpPr>
        <p:grpSpPr>
          <a:xfrm>
            <a:off x="4311671" y="3019419"/>
            <a:ext cx="1212484" cy="1973109"/>
            <a:chOff x="2449931" y="225721"/>
            <a:chExt cx="909363" cy="1973109"/>
          </a:xfrm>
        </p:grpSpPr>
        <p:sp>
          <p:nvSpPr>
            <p:cNvPr id="66" name="Rectangle 65"/>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7" name="Rectangle 66"/>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8" name="Rectangle 67"/>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9" name="Rectangle 68"/>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0" name="Rectangle 69"/>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1" name="Rectangle 70"/>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78" name="Group 77"/>
          <p:cNvGrpSpPr/>
          <p:nvPr/>
        </p:nvGrpSpPr>
        <p:grpSpPr>
          <a:xfrm>
            <a:off x="6265223" y="3022428"/>
            <a:ext cx="1212484" cy="1973109"/>
            <a:chOff x="2449931" y="225721"/>
            <a:chExt cx="909363" cy="1973109"/>
          </a:xfrm>
        </p:grpSpPr>
        <p:sp>
          <p:nvSpPr>
            <p:cNvPr id="79" name="Rectangle 78"/>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Rectangle 79"/>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Rectangle 80"/>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2" name="Rectangle 81"/>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3" name="Rectangle 82"/>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4" name="Rectangle 83"/>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91" name="Group 90"/>
          <p:cNvGrpSpPr/>
          <p:nvPr/>
        </p:nvGrpSpPr>
        <p:grpSpPr>
          <a:xfrm>
            <a:off x="8173379" y="3050783"/>
            <a:ext cx="1212484" cy="1973109"/>
            <a:chOff x="2449931" y="225721"/>
            <a:chExt cx="909363" cy="1973109"/>
          </a:xfrm>
        </p:grpSpPr>
        <p:sp>
          <p:nvSpPr>
            <p:cNvPr id="92" name="Rectangle 9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3" name="Rectangle 9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4" name="Rectangle 9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5" name="Rectangle 9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6" name="Rectangle 9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7" name="Rectangle 9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04" name="TextBox 103"/>
          <p:cNvSpPr txBox="1"/>
          <p:nvPr/>
        </p:nvSpPr>
        <p:spPr>
          <a:xfrm>
            <a:off x="2270151" y="2331545"/>
            <a:ext cx="1538765" cy="602360"/>
          </a:xfrm>
          <a:prstGeom prst="rect">
            <a:avLst/>
          </a:prstGeom>
          <a:noFill/>
        </p:spPr>
        <p:txBody>
          <a:bodyPr wrap="square" lIns="108852" tIns="54427" rIns="108852" bIns="5442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Match+Action</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Stage</a:t>
            </a:r>
          </a:p>
        </p:txBody>
      </p:sp>
      <p:sp>
        <p:nvSpPr>
          <p:cNvPr id="207" name="Rectangle 206"/>
          <p:cNvSpPr/>
          <p:nvPr/>
        </p:nvSpPr>
        <p:spPr>
          <a:xfrm>
            <a:off x="9971564" y="2922277"/>
            <a:ext cx="1123753" cy="2184475"/>
          </a:xfrm>
          <a:prstGeom prst="rect">
            <a:avLst/>
          </a:prstGeom>
          <a:noFill/>
          <a:ln w="6350">
            <a:solidFill>
              <a:schemeClr val="bg1">
                <a:lumMod val="85000"/>
              </a:schemeClr>
            </a:solidFill>
          </a:ln>
          <a:effectLst/>
        </p:spPr>
        <p:style>
          <a:lnRef idx="1">
            <a:schemeClr val="dk1"/>
          </a:lnRef>
          <a:fillRef idx="2">
            <a:schemeClr val="dk1"/>
          </a:fillRef>
          <a:effectRef idx="1">
            <a:schemeClr val="dk1"/>
          </a:effectRef>
          <a:fontRef idx="minor">
            <a:schemeClr val="dk1"/>
          </a:fontRef>
        </p:style>
        <p:txBody>
          <a:bodyPr lIns="155495" tIns="0" rIns="155495" bIns="77748" rtlCol="0" anchor="ctr"/>
          <a:lstStyle/>
          <a:p>
            <a:pPr marL="0" marR="0" lvl="0" indent="0" algn="ctr" defTabSz="914377"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p>
        </p:txBody>
      </p:sp>
      <p:grpSp>
        <p:nvGrpSpPr>
          <p:cNvPr id="19" name="Group 18"/>
          <p:cNvGrpSpPr/>
          <p:nvPr/>
        </p:nvGrpSpPr>
        <p:grpSpPr>
          <a:xfrm>
            <a:off x="10146843" y="3220644"/>
            <a:ext cx="736445" cy="692189"/>
            <a:chOff x="8131589" y="4009362"/>
            <a:chExt cx="552334" cy="692189"/>
          </a:xfrm>
          <a:noFill/>
        </p:grpSpPr>
        <p:grpSp>
          <p:nvGrpSpPr>
            <p:cNvPr id="20" name="Group 65"/>
            <p:cNvGrpSpPr/>
            <p:nvPr/>
          </p:nvGrpSpPr>
          <p:grpSpPr>
            <a:xfrm>
              <a:off x="8131589" y="4009362"/>
              <a:ext cx="551591" cy="228624"/>
              <a:chOff x="7660968" y="1751777"/>
              <a:chExt cx="1040580" cy="450645"/>
            </a:xfrm>
            <a:grpFill/>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6" name="Straight Connector 25"/>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a:grpFill/>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3" name="Straight Connector 22"/>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10147834" y="4148076"/>
            <a:ext cx="736445" cy="692189"/>
            <a:chOff x="8131589" y="4009362"/>
            <a:chExt cx="552334" cy="692189"/>
          </a:xfrm>
          <a:noFill/>
        </p:grpSpPr>
        <p:grpSp>
          <p:nvGrpSpPr>
            <p:cNvPr id="106" name="Group 65"/>
            <p:cNvGrpSpPr/>
            <p:nvPr/>
          </p:nvGrpSpPr>
          <p:grpSpPr>
            <a:xfrm>
              <a:off x="8131589" y="4009362"/>
              <a:ext cx="551591" cy="228624"/>
              <a:chOff x="7660968" y="1751777"/>
              <a:chExt cx="1040580" cy="450645"/>
            </a:xfrm>
            <a:grpFill/>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112" name="Straight Connector 111"/>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a:grpFill/>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109" name="Straight Connector 108"/>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114" name="Straight Arrow Connector 113"/>
          <p:cNvCxnSpPr>
            <a:stCxn id="121" idx="3"/>
            <a:endCxn id="9" idx="1"/>
          </p:cNvCxnSpPr>
          <p:nvPr/>
        </p:nvCxnSpPr>
        <p:spPr>
          <a:xfrm flipV="1">
            <a:off x="1770880" y="3974000"/>
            <a:ext cx="481573" cy="124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5685924" y="3981042"/>
            <a:ext cx="434955" cy="826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7620000" y="4000797"/>
            <a:ext cx="406400" cy="45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9525525" y="4001252"/>
            <a:ext cx="446039" cy="1326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3751576" y="3981040"/>
            <a:ext cx="435224" cy="444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2436222" y="3022429"/>
            <a:ext cx="720593" cy="215444"/>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Memory</a:t>
            </a:r>
          </a:p>
        </p:txBody>
      </p:sp>
      <p:sp>
        <p:nvSpPr>
          <p:cNvPr id="120" name="TextBox 119"/>
          <p:cNvSpPr txBox="1"/>
          <p:nvPr/>
        </p:nvSpPr>
        <p:spPr>
          <a:xfrm>
            <a:off x="3307100" y="3040694"/>
            <a:ext cx="276871" cy="2051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ALU</a:t>
            </a:r>
          </a:p>
        </p:txBody>
      </p:sp>
      <p:sp>
        <p:nvSpPr>
          <p:cNvPr id="2" name="TextBox 1"/>
          <p:cNvSpPr txBox="1"/>
          <p:nvPr/>
        </p:nvSpPr>
        <p:spPr>
          <a:xfrm>
            <a:off x="406400" y="5150249"/>
            <a:ext cx="1686341"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Programmable</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Parser</a:t>
            </a:r>
          </a:p>
        </p:txBody>
      </p:sp>
      <p:grpSp>
        <p:nvGrpSpPr>
          <p:cNvPr id="222" name="Group 221"/>
          <p:cNvGrpSpPr/>
          <p:nvPr/>
        </p:nvGrpSpPr>
        <p:grpSpPr>
          <a:xfrm>
            <a:off x="807432" y="2908557"/>
            <a:ext cx="963448" cy="2155771"/>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55495" tIns="0" rIns="155495" bIns="77748" rtlCol="0" anchor="ctr"/>
            <a:lstStyle/>
            <a:p>
              <a:pPr marL="0" marR="0" lvl="0" indent="0" algn="ctr" defTabSz="914377"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1" name="Oval 170"/>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4" name="Oval 173"/>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1"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Curved Connector 190"/>
            <p:cNvCxnSpPr>
              <a:stCxn id="171" idx="6"/>
              <a:endCxn id="174"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Curved Connector 192"/>
            <p:cNvCxnSpPr>
              <a:stCxn id="174" idx="4"/>
              <a:endCxn id="173"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24" name="Left Brace 223"/>
          <p:cNvSpPr/>
          <p:nvPr/>
        </p:nvSpPr>
        <p:spPr>
          <a:xfrm rot="5400000" flipH="1">
            <a:off x="5741460" y="1639284"/>
            <a:ext cx="296357" cy="7290325"/>
          </a:xfrm>
          <a:prstGeom prst="leftBrace">
            <a:avLst>
              <a:gd name="adj1" fmla="val 43551"/>
              <a:gd name="adj2" fmla="val 49888"/>
            </a:avLst>
          </a:prstGeom>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25" name="TextBox 224"/>
          <p:cNvSpPr txBox="1"/>
          <p:nvPr/>
        </p:nvSpPr>
        <p:spPr>
          <a:xfrm>
            <a:off x="3392983" y="5385314"/>
            <a:ext cx="478039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Programmable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a:sym typeface="Arial"/>
              </a:rPr>
              <a:t>Match-Action Pipeline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37" name="Title 2"/>
          <p:cNvSpPr txBox="1">
            <a:spLocks/>
          </p:cNvSpPr>
          <p:nvPr/>
        </p:nvSpPr>
        <p:spPr>
          <a:xfrm>
            <a:off x="398814" y="76199"/>
            <a:ext cx="10483484" cy="9106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sym typeface="Arial"/>
              </a:rPr>
              <a:t>PISA: Protocol Independent Switch Architecture</a:t>
            </a:r>
          </a:p>
        </p:txBody>
      </p:sp>
      <p:cxnSp>
        <p:nvCxnSpPr>
          <p:cNvPr id="135" name="Straight Connector 134">
            <a:extLst>
              <a:ext uri="{FF2B5EF4-FFF2-40B4-BE49-F238E27FC236}">
                <a16:creationId xmlns:a16="http://schemas.microsoft.com/office/drawing/2014/main" id="{10F040A0-0080-49EE-B11C-02E975CB8CB4}"/>
              </a:ext>
            </a:extLst>
          </p:cNvPr>
          <p:cNvCxnSpPr>
            <a:cxnSpLocks/>
          </p:cNvCxnSpPr>
          <p:nvPr/>
        </p:nvCxnSpPr>
        <p:spPr>
          <a:xfrm flipV="1">
            <a:off x="507187" y="973623"/>
            <a:ext cx="10233813" cy="13261"/>
          </a:xfrm>
          <a:prstGeom prst="line">
            <a:avLst/>
          </a:prstGeom>
          <a:noFill/>
          <a:ln w="25400" cap="flat" cmpd="sng" algn="ctr">
            <a:solidFill>
              <a:srgbClr val="A20000"/>
            </a:solidFill>
            <a:prstDash val="solid"/>
          </a:ln>
          <a:effectLst>
            <a:outerShdw blurRad="40000" dist="20000" dir="5400000" rotWithShape="0">
              <a:srgbClr val="000000">
                <a:alpha val="38000"/>
              </a:srgbClr>
            </a:outerShdw>
          </a:effectLst>
        </p:spPr>
      </p:cxnSp>
      <p:sp>
        <p:nvSpPr>
          <p:cNvPr id="144" name="Slide Number Placeholder 3">
            <a:extLst>
              <a:ext uri="{FF2B5EF4-FFF2-40B4-BE49-F238E27FC236}">
                <a16:creationId xmlns:a16="http://schemas.microsoft.com/office/drawing/2014/main" id="{2A287967-2932-4A9C-A706-563BE93D415A}"/>
              </a:ext>
            </a:extLst>
          </p:cNvPr>
          <p:cNvSpPr>
            <a:spLocks noGrp="1"/>
          </p:cNvSpPr>
          <p:nvPr>
            <p:ph type="sldNum" sz="quarter" idx="4"/>
          </p:nvPr>
        </p:nvSpPr>
        <p:spPr>
          <a:xfrm>
            <a:off x="10566400" y="6569076"/>
            <a:ext cx="1422400" cy="212725"/>
          </a:xfrm>
          <a:prstGeom prst="rect">
            <a:avLst/>
          </a:prstGeo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8702C-BA5F-8D4B-B23D-DEB8E47CE420}" type="slidenum">
              <a:rPr kumimoji="0" lang="en-US" sz="1100" b="0" i="0" u="none" strike="noStrike" kern="1200" cap="none" spc="0" normalizeH="0" baseline="0" noProof="0">
                <a:ln>
                  <a:noFill/>
                </a:ln>
                <a:solidFill>
                  <a:prstClr val="white"/>
                </a:solidFill>
                <a:effectLst/>
                <a:uLnTx/>
                <a:uFillTx/>
                <a:latin typeface="Calibri" panose="020F0502020204030204"/>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4" name="Google Shape;90;p1">
            <a:extLst>
              <a:ext uri="{FF2B5EF4-FFF2-40B4-BE49-F238E27FC236}">
                <a16:creationId xmlns:a16="http://schemas.microsoft.com/office/drawing/2014/main" id="{C6D50FB5-8D8D-9AB5-E1B6-478E73292D47}"/>
              </a:ext>
            </a:extLst>
          </p:cNvPr>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E6FDBD5E-E57F-10EB-86B1-FC55495A2BF6}"/>
              </a:ext>
            </a:extLst>
          </p:cNvPr>
          <p:cNvSpPr txBox="1"/>
          <p:nvPr/>
        </p:nvSpPr>
        <p:spPr>
          <a:xfrm>
            <a:off x="712768" y="6477376"/>
            <a:ext cx="10648941" cy="27699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9B2D1F"/>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 McKeown. Creating an End-to-End Programming Model for Packet Forwarding. Available</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Arial"/>
              </a:rPr>
              <a:t>: </a:t>
            </a:r>
            <a:r>
              <a:rPr kumimoji="0" lang="en-US" sz="1200" b="0" i="0" u="none" strike="noStrike" kern="1200" cap="none" spc="0" normalizeH="0" baseline="0" noProof="0" dirty="0">
                <a:ln>
                  <a:noFill/>
                </a:ln>
                <a:solidFill>
                  <a:srgbClr val="4473C5"/>
                </a:solidFill>
                <a:effectLst/>
                <a:uLnTx/>
                <a:uFillTx/>
                <a:latin typeface="Arial" panose="020B0604020202020204" pitchFamily="34" charset="0"/>
                <a:ea typeface="+mn-ea"/>
                <a:cs typeface="Arial" panose="020B0604020202020204" pitchFamily="34" charset="0"/>
                <a:sym typeface="Arial"/>
                <a:hlinkClick r:id="rId3">
                  <a:extLst>
                    <a:ext uri="{A12FA001-AC4F-418D-AE19-62706E023703}">
                      <ahyp:hlinkClr xmlns:ahyp="http://schemas.microsoft.com/office/drawing/2018/hyperlinkcolor" val="tx"/>
                    </a:ext>
                  </a:extLst>
                </a:hlinkClick>
              </a:rPr>
              <a:t>https://www.youtube.com/watch?v=fiBuao6YZl0&amp;t=4216s</a:t>
            </a:r>
            <a:r>
              <a:rPr kumimoji="0" lang="en-US" sz="1200" b="0" i="0" u="none" strike="noStrike" kern="1200" cap="none" spc="0" normalizeH="0" baseline="0" noProof="0" dirty="0">
                <a:ln>
                  <a:noFill/>
                </a:ln>
                <a:solidFill>
                  <a:srgbClr val="4473C5"/>
                </a:solidFill>
                <a:effectLst/>
                <a:uLnTx/>
                <a:uFillTx/>
                <a:latin typeface="Arial" panose="020B0604020202020204" pitchFamily="34" charset="0"/>
                <a:ea typeface="+mn-ea"/>
                <a:cs typeface="Arial" panose="020B0604020202020204" pitchFamily="34" charset="0"/>
                <a:sym typeface="Arial"/>
              </a:rPr>
              <a:t> </a:t>
            </a:r>
          </a:p>
        </p:txBody>
      </p:sp>
      <p:cxnSp>
        <p:nvCxnSpPr>
          <p:cNvPr id="6" name="Straight Connector 5">
            <a:extLst>
              <a:ext uri="{FF2B5EF4-FFF2-40B4-BE49-F238E27FC236}">
                <a16:creationId xmlns:a16="http://schemas.microsoft.com/office/drawing/2014/main" id="{866D016F-28CA-6780-AE17-38B9FF978EC2}"/>
              </a:ext>
            </a:extLst>
          </p:cNvPr>
          <p:cNvCxnSpPr>
            <a:cxnSpLocks/>
          </p:cNvCxnSpPr>
          <p:nvPr/>
        </p:nvCxnSpPr>
        <p:spPr>
          <a:xfrm>
            <a:off x="747555" y="6479736"/>
            <a:ext cx="101367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91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0" name="Group 359"/>
          <p:cNvGrpSpPr/>
          <p:nvPr/>
        </p:nvGrpSpPr>
        <p:grpSpPr>
          <a:xfrm>
            <a:off x="10956317" y="3247521"/>
            <a:ext cx="683647" cy="1589295"/>
            <a:chOff x="2488822" y="2403406"/>
            <a:chExt cx="529093" cy="1589294"/>
          </a:xfrm>
        </p:grpSpPr>
        <p:cxnSp>
          <p:nvCxnSpPr>
            <p:cNvPr id="361" name="Straight Arrow Connector 36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2" name="Straight Arrow Connector 36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3" name="Straight Arrow Connector 36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4" name="Straight Arrow Connector 36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8" name="Straight Arrow Connector 36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9" name="Straight Arrow Connector 36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0" name="Straight Arrow Connector 36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84" name="Rectangle 183"/>
          <p:cNvSpPr/>
          <p:nvPr/>
        </p:nvSpPr>
        <p:spPr>
          <a:xfrm>
            <a:off x="9971564" y="2922277"/>
            <a:ext cx="1123753" cy="2184475"/>
          </a:xfrm>
          <a:prstGeom prst="rect">
            <a:avLst/>
          </a:prstGeom>
          <a:solidFill>
            <a:schemeClr val="bg1"/>
          </a:solidFill>
          <a:ln w="6350">
            <a:solidFill>
              <a:schemeClr val="bg1">
                <a:lumMod val="85000"/>
              </a:schemeClr>
            </a:solidFill>
          </a:ln>
          <a:effectLst/>
        </p:spPr>
        <p:style>
          <a:lnRef idx="1">
            <a:schemeClr val="dk1"/>
          </a:lnRef>
          <a:fillRef idx="2">
            <a:schemeClr val="dk1"/>
          </a:fillRef>
          <a:effectRef idx="1">
            <a:schemeClr val="dk1"/>
          </a:effectRef>
          <a:fontRef idx="minor">
            <a:schemeClr val="dk1"/>
          </a:fontRef>
        </p:style>
        <p:txBody>
          <a:bodyPr lIns="155495" tIns="0" rIns="155495" bIns="77748" rtlCol="0" anchor="ctr"/>
          <a:lstStyle/>
          <a:p>
            <a:pPr marL="0" marR="0" lvl="0" indent="0" algn="ctr" defTabSz="914377"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p>
        </p:txBody>
      </p:sp>
      <p:grpSp>
        <p:nvGrpSpPr>
          <p:cNvPr id="437" name="Group 436"/>
          <p:cNvGrpSpPr/>
          <p:nvPr/>
        </p:nvGrpSpPr>
        <p:grpSpPr>
          <a:xfrm>
            <a:off x="10129908" y="4165864"/>
            <a:ext cx="736445" cy="692189"/>
            <a:chOff x="8131589" y="4009362"/>
            <a:chExt cx="552334" cy="692189"/>
          </a:xfrm>
        </p:grpSpPr>
        <p:grpSp>
          <p:nvGrpSpPr>
            <p:cNvPr id="438" name="Group 65"/>
            <p:cNvGrpSpPr/>
            <p:nvPr/>
          </p:nvGrpSpPr>
          <p:grpSpPr>
            <a:xfrm>
              <a:off x="8131589" y="4009362"/>
              <a:ext cx="551591" cy="228624"/>
              <a:chOff x="7660968" y="1751777"/>
              <a:chExt cx="1040580" cy="450645"/>
            </a:xfrm>
          </p:grpSpPr>
          <p:sp>
            <p:nvSpPr>
              <p:cNvPr id="443" name="Freeform 442"/>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444" name="Straight Connector 443"/>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39" name="Group 70"/>
            <p:cNvGrpSpPr/>
            <p:nvPr/>
          </p:nvGrpSpPr>
          <p:grpSpPr>
            <a:xfrm>
              <a:off x="8132332" y="4472927"/>
              <a:ext cx="551591" cy="228624"/>
              <a:chOff x="7660968" y="1751777"/>
              <a:chExt cx="1040580" cy="450645"/>
            </a:xfrm>
          </p:grpSpPr>
          <p:sp>
            <p:nvSpPr>
              <p:cNvPr id="440" name="Freeform 439"/>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441" name="Straight Connector 440"/>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18" name="Group 317"/>
          <p:cNvGrpSpPr/>
          <p:nvPr/>
        </p:nvGrpSpPr>
        <p:grpSpPr>
          <a:xfrm>
            <a:off x="9621748" y="3447085"/>
            <a:ext cx="89297" cy="578721"/>
            <a:chOff x="2682199" y="3319032"/>
            <a:chExt cx="152400" cy="987683"/>
          </a:xfrm>
        </p:grpSpPr>
        <p:sp>
          <p:nvSpPr>
            <p:cNvPr id="319" name="Rectangle 318"/>
            <p:cNvSpPr/>
            <p:nvPr/>
          </p:nvSpPr>
          <p:spPr>
            <a:xfrm>
              <a:off x="2682199" y="3319032"/>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0" name="Rectangle 319"/>
            <p:cNvSpPr/>
            <p:nvPr/>
          </p:nvSpPr>
          <p:spPr>
            <a:xfrm>
              <a:off x="2682199" y="3716850"/>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1" name="Rectangle 320"/>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22" name="Rectangle 321"/>
          <p:cNvSpPr/>
          <p:nvPr/>
        </p:nvSpPr>
        <p:spPr>
          <a:xfrm>
            <a:off x="10196533" y="4210311"/>
            <a:ext cx="593951" cy="1065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3" name="Rectangle 322"/>
          <p:cNvSpPr/>
          <p:nvPr/>
        </p:nvSpPr>
        <p:spPr>
          <a:xfrm>
            <a:off x="9621748" y="3447083"/>
            <a:ext cx="89297" cy="10362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4" name="Rectangle 323"/>
          <p:cNvSpPr/>
          <p:nvPr/>
        </p:nvSpPr>
        <p:spPr>
          <a:xfrm>
            <a:off x="9621748" y="3680177"/>
            <a:ext cx="89297" cy="10362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5" name="Rectangle 324"/>
          <p:cNvSpPr/>
          <p:nvPr/>
        </p:nvSpPr>
        <p:spPr>
          <a:xfrm>
            <a:off x="9621748" y="3922179"/>
            <a:ext cx="89297" cy="10362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38" name="Group 337"/>
          <p:cNvGrpSpPr/>
          <p:nvPr/>
        </p:nvGrpSpPr>
        <p:grpSpPr>
          <a:xfrm>
            <a:off x="2283491" y="2911900"/>
            <a:ext cx="1499123" cy="2169168"/>
            <a:chOff x="1485649" y="3204985"/>
            <a:chExt cx="1124341" cy="2169168"/>
          </a:xfrm>
        </p:grpSpPr>
        <p:sp>
          <p:nvSpPr>
            <p:cNvPr id="339" name="Rectangle 338"/>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340" name="Rectangle 339"/>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341" name="Group 340"/>
          <p:cNvGrpSpPr/>
          <p:nvPr/>
        </p:nvGrpSpPr>
        <p:grpSpPr>
          <a:xfrm>
            <a:off x="4188877" y="2928575"/>
            <a:ext cx="1499123" cy="2169168"/>
            <a:chOff x="1485649" y="3204985"/>
            <a:chExt cx="1124341" cy="2169168"/>
          </a:xfrm>
        </p:grpSpPr>
        <p:sp>
          <p:nvSpPr>
            <p:cNvPr id="342" name="Rectangle 341"/>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343" name="Rectangle 342"/>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344" name="Group 343"/>
          <p:cNvGrpSpPr/>
          <p:nvPr/>
        </p:nvGrpSpPr>
        <p:grpSpPr>
          <a:xfrm>
            <a:off x="6089987" y="2936840"/>
            <a:ext cx="1499123" cy="2169168"/>
            <a:chOff x="1485649" y="3204985"/>
            <a:chExt cx="1124341" cy="2169168"/>
          </a:xfrm>
        </p:grpSpPr>
        <p:sp>
          <p:nvSpPr>
            <p:cNvPr id="345" name="Rectangle 344"/>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346" name="Rectangle 345"/>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347" name="Group 346"/>
          <p:cNvGrpSpPr/>
          <p:nvPr/>
        </p:nvGrpSpPr>
        <p:grpSpPr>
          <a:xfrm>
            <a:off x="7963293" y="2948787"/>
            <a:ext cx="1499123" cy="2169168"/>
            <a:chOff x="1485649" y="3204985"/>
            <a:chExt cx="1124341" cy="2169168"/>
          </a:xfrm>
        </p:grpSpPr>
        <p:sp>
          <p:nvSpPr>
            <p:cNvPr id="348" name="Rectangle 34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349" name="Rectangle 34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350" name="Group 349"/>
          <p:cNvGrpSpPr/>
          <p:nvPr/>
        </p:nvGrpSpPr>
        <p:grpSpPr>
          <a:xfrm>
            <a:off x="10128916" y="3238432"/>
            <a:ext cx="736445" cy="692189"/>
            <a:chOff x="8131589" y="4009362"/>
            <a:chExt cx="552334" cy="692189"/>
          </a:xfrm>
        </p:grpSpPr>
        <p:grpSp>
          <p:nvGrpSpPr>
            <p:cNvPr id="351" name="Group 65"/>
            <p:cNvGrpSpPr/>
            <p:nvPr/>
          </p:nvGrpSpPr>
          <p:grpSpPr>
            <a:xfrm>
              <a:off x="8131589" y="4009362"/>
              <a:ext cx="551591" cy="228624"/>
              <a:chOff x="7660968" y="1751777"/>
              <a:chExt cx="1040580" cy="450645"/>
            </a:xfrm>
          </p:grpSpPr>
          <p:sp>
            <p:nvSpPr>
              <p:cNvPr id="356" name="Freeform 355"/>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357" name="Straight Connector 356"/>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52" name="Group 70"/>
            <p:cNvGrpSpPr/>
            <p:nvPr/>
          </p:nvGrpSpPr>
          <p:grpSpPr>
            <a:xfrm>
              <a:off x="8132332" y="4472927"/>
              <a:ext cx="551591" cy="228624"/>
              <a:chOff x="7660968" y="1751777"/>
              <a:chExt cx="1040580" cy="450645"/>
            </a:xfrm>
          </p:grpSpPr>
          <p:sp>
            <p:nvSpPr>
              <p:cNvPr id="353" name="Freeform 352"/>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354" name="Straight Connector 353"/>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72" name="Group 371"/>
          <p:cNvGrpSpPr/>
          <p:nvPr/>
        </p:nvGrpSpPr>
        <p:grpSpPr>
          <a:xfrm>
            <a:off x="304800" y="3173274"/>
            <a:ext cx="508144" cy="1589295"/>
            <a:chOff x="2488822" y="2403406"/>
            <a:chExt cx="529093" cy="1589294"/>
          </a:xfrm>
        </p:grpSpPr>
        <p:cxnSp>
          <p:nvCxnSpPr>
            <p:cNvPr id="373" name="Straight Arrow Connector 372"/>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4" name="Straight Arrow Connector 373"/>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5" name="Straight Arrow Connector 374"/>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6" name="Straight Arrow Connector 375"/>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7" name="Straight Arrow Connector 376"/>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8" name="Straight Arrow Connector 377"/>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9" name="Straight Arrow Connector 378"/>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0" name="Straight Arrow Connector 379"/>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1" name="Straight Arrow Connector 380"/>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2" name="Straight Arrow Connector 381"/>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3" name="Straight Arrow Connector 382"/>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84" name="Group 383"/>
          <p:cNvGrpSpPr/>
          <p:nvPr/>
        </p:nvGrpSpPr>
        <p:grpSpPr>
          <a:xfrm>
            <a:off x="2430627" y="3006315"/>
            <a:ext cx="1212484" cy="1973109"/>
            <a:chOff x="2449931" y="225721"/>
            <a:chExt cx="909363" cy="1973109"/>
          </a:xfrm>
        </p:grpSpPr>
        <p:sp>
          <p:nvSpPr>
            <p:cNvPr id="385" name="Rectangle 384"/>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86" name="Rectangle 385"/>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87" name="Rectangle 386"/>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88" name="Rectangle 387"/>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89" name="Rectangle 388"/>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0" name="Rectangle 389"/>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1" name="Trapezoid 390"/>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92" name="Trapezoid 391"/>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3" name="Trapezoid 392"/>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4" name="Trapezoid 393"/>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5" name="Trapezoid 394"/>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6" name="Trapezoid 395"/>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97" name="Group 396"/>
          <p:cNvGrpSpPr/>
          <p:nvPr/>
        </p:nvGrpSpPr>
        <p:grpSpPr>
          <a:xfrm>
            <a:off x="4313747" y="3045792"/>
            <a:ext cx="1212484" cy="1973109"/>
            <a:chOff x="2449931" y="225721"/>
            <a:chExt cx="909363" cy="1973109"/>
          </a:xfrm>
        </p:grpSpPr>
        <p:sp>
          <p:nvSpPr>
            <p:cNvPr id="398" name="Rectangle 397"/>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9" name="Rectangle 398"/>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0" name="Rectangle 399"/>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1" name="Rectangle 400"/>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2" name="Rectangle 401"/>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3" name="Rectangle 402"/>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4" name="Trapezoid 403"/>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5" name="Trapezoid 404"/>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6" name="Trapezoid 405"/>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7" name="Trapezoid 406"/>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8" name="Trapezoid 407"/>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9" name="Trapezoid 408"/>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410" name="Group 409"/>
          <p:cNvGrpSpPr/>
          <p:nvPr/>
        </p:nvGrpSpPr>
        <p:grpSpPr>
          <a:xfrm>
            <a:off x="6234333" y="3048804"/>
            <a:ext cx="1212484" cy="1973109"/>
            <a:chOff x="2449931" y="225721"/>
            <a:chExt cx="909363" cy="1973109"/>
          </a:xfrm>
        </p:grpSpPr>
        <p:sp>
          <p:nvSpPr>
            <p:cNvPr id="411" name="Rectangle 410"/>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2" name="Rectangle 411"/>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3" name="Rectangle 412"/>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4" name="Rectangle 413"/>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5" name="Rectangle 414"/>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6" name="Rectangle 415"/>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7" name="Trapezoid 416"/>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8" name="Trapezoid 417"/>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9" name="Trapezoid 418"/>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0" name="Trapezoid 419"/>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1" name="Trapezoid 420"/>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2" name="Trapezoid 421"/>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423" name="Group 422"/>
          <p:cNvGrpSpPr/>
          <p:nvPr/>
        </p:nvGrpSpPr>
        <p:grpSpPr>
          <a:xfrm>
            <a:off x="8110273" y="3077156"/>
            <a:ext cx="1212484" cy="1973109"/>
            <a:chOff x="2449931" y="225721"/>
            <a:chExt cx="909363" cy="1973109"/>
          </a:xfrm>
        </p:grpSpPr>
        <p:sp>
          <p:nvSpPr>
            <p:cNvPr id="424" name="Rectangle 423"/>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5" name="Rectangle 424"/>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6" name="Rectangle 425"/>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7" name="Rectangle 426"/>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8" name="Rectangle 427"/>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29" name="Rectangle 428"/>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30" name="Trapezoid 429"/>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31" name="Trapezoid 430"/>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32" name="Trapezoid 431"/>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33" name="Trapezoid 432"/>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34" name="Trapezoid 433"/>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35" name="Trapezoid 434"/>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446" name="Straight Arrow Connector 445"/>
          <p:cNvCxnSpPr/>
          <p:nvPr/>
        </p:nvCxnSpPr>
        <p:spPr>
          <a:xfrm>
            <a:off x="1757917" y="3994720"/>
            <a:ext cx="542827" cy="56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47" name="Straight Arrow Connector 446"/>
          <p:cNvCxnSpPr/>
          <p:nvPr/>
        </p:nvCxnSpPr>
        <p:spPr>
          <a:xfrm flipV="1">
            <a:off x="5688000" y="4015680"/>
            <a:ext cx="367483" cy="322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48" name="Straight Arrow Connector 447"/>
          <p:cNvCxnSpPr/>
          <p:nvPr/>
        </p:nvCxnSpPr>
        <p:spPr>
          <a:xfrm>
            <a:off x="7589112" y="4027169"/>
            <a:ext cx="374185" cy="45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49" name="Straight Arrow Connector 448"/>
          <p:cNvCxnSpPr/>
          <p:nvPr/>
        </p:nvCxnSpPr>
        <p:spPr>
          <a:xfrm>
            <a:off x="9427912" y="4027630"/>
            <a:ext cx="545729" cy="63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50" name="Straight Arrow Connector 449"/>
          <p:cNvCxnSpPr/>
          <p:nvPr/>
        </p:nvCxnSpPr>
        <p:spPr>
          <a:xfrm>
            <a:off x="3799867" y="3987620"/>
            <a:ext cx="389013" cy="70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nvGrpSpPr>
          <p:cNvPr id="287" name="Group 286"/>
          <p:cNvGrpSpPr/>
          <p:nvPr/>
        </p:nvGrpSpPr>
        <p:grpSpPr>
          <a:xfrm>
            <a:off x="2266954" y="3146145"/>
            <a:ext cx="89297" cy="1080537"/>
            <a:chOff x="2682199" y="3319032"/>
            <a:chExt cx="152400" cy="1844119"/>
          </a:xfrm>
        </p:grpSpPr>
        <p:sp>
          <p:nvSpPr>
            <p:cNvPr id="288" name="Rectangle 287"/>
            <p:cNvSpPr/>
            <p:nvPr/>
          </p:nvSpPr>
          <p:spPr>
            <a:xfrm>
              <a:off x="2682199" y="3319032"/>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9" name="Rectangle 288"/>
            <p:cNvSpPr/>
            <p:nvPr/>
          </p:nvSpPr>
          <p:spPr>
            <a:xfrm>
              <a:off x="2682199" y="3861354"/>
              <a:ext cx="152400" cy="176852"/>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0" name="Rectangle 289"/>
            <p:cNvSpPr/>
            <p:nvPr/>
          </p:nvSpPr>
          <p:spPr>
            <a:xfrm>
              <a:off x="2682199" y="4433320"/>
              <a:ext cx="152400" cy="17685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1" name="Rectangle 290"/>
            <p:cNvSpPr/>
            <p:nvPr/>
          </p:nvSpPr>
          <p:spPr>
            <a:xfrm>
              <a:off x="2682199" y="4986299"/>
              <a:ext cx="152400" cy="17685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293" name="Group 292"/>
          <p:cNvGrpSpPr/>
          <p:nvPr/>
        </p:nvGrpSpPr>
        <p:grpSpPr>
          <a:xfrm>
            <a:off x="3916590" y="3081742"/>
            <a:ext cx="89297" cy="1305983"/>
            <a:chOff x="4743832" y="3340154"/>
            <a:chExt cx="152400" cy="2228879"/>
          </a:xfrm>
        </p:grpSpPr>
        <p:grpSp>
          <p:nvGrpSpPr>
            <p:cNvPr id="294" name="Group 293"/>
            <p:cNvGrpSpPr/>
            <p:nvPr/>
          </p:nvGrpSpPr>
          <p:grpSpPr>
            <a:xfrm>
              <a:off x="4743832" y="3340154"/>
              <a:ext cx="152400" cy="1396159"/>
              <a:chOff x="2682199" y="3319032"/>
              <a:chExt cx="152400" cy="1396159"/>
            </a:xfrm>
          </p:grpSpPr>
          <p:sp>
            <p:nvSpPr>
              <p:cNvPr id="297" name="Rectangle 296"/>
              <p:cNvSpPr/>
              <p:nvPr/>
            </p:nvSpPr>
            <p:spPr>
              <a:xfrm>
                <a:off x="2682199" y="3319032"/>
                <a:ext cx="152400" cy="17685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8" name="Rectangle 297"/>
              <p:cNvSpPr/>
              <p:nvPr/>
            </p:nvSpPr>
            <p:spPr>
              <a:xfrm>
                <a:off x="2682199" y="3716850"/>
                <a:ext cx="152400" cy="176851"/>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9" name="Rectangle 298"/>
              <p:cNvSpPr/>
              <p:nvPr/>
            </p:nvSpPr>
            <p:spPr>
              <a:xfrm>
                <a:off x="2682199" y="4129864"/>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00" name="Rectangle 299"/>
              <p:cNvSpPr/>
              <p:nvPr/>
            </p:nvSpPr>
            <p:spPr>
              <a:xfrm>
                <a:off x="2682199" y="4538340"/>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95" name="Rectangle 294"/>
            <p:cNvSpPr/>
            <p:nvPr/>
          </p:nvSpPr>
          <p:spPr>
            <a:xfrm>
              <a:off x="4743832" y="4994364"/>
              <a:ext cx="152400" cy="176851"/>
            </a:xfrm>
            <a:prstGeom prst="rect">
              <a:avLst/>
            </a:prstGeom>
            <a:solidFill>
              <a:schemeClr val="bg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6" name="Rectangle 295"/>
            <p:cNvSpPr/>
            <p:nvPr/>
          </p:nvSpPr>
          <p:spPr>
            <a:xfrm>
              <a:off x="4743832" y="5392182"/>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5" name="Rectangle 314"/>
          <p:cNvSpPr/>
          <p:nvPr/>
        </p:nvSpPr>
        <p:spPr>
          <a:xfrm>
            <a:off x="4186210" y="2918888"/>
            <a:ext cx="1511097" cy="2160325"/>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01" name="Rectangle 300"/>
          <p:cNvSpPr/>
          <p:nvPr/>
        </p:nvSpPr>
        <p:spPr>
          <a:xfrm>
            <a:off x="2280303" y="2910899"/>
            <a:ext cx="1502309" cy="2142883"/>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6" name="Rectangle 315"/>
          <p:cNvSpPr/>
          <p:nvPr/>
        </p:nvSpPr>
        <p:spPr>
          <a:xfrm>
            <a:off x="6084670" y="2940885"/>
            <a:ext cx="1495132" cy="2153635"/>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7" name="Rectangle 316"/>
          <p:cNvSpPr/>
          <p:nvPr/>
        </p:nvSpPr>
        <p:spPr>
          <a:xfrm>
            <a:off x="7961397" y="2947283"/>
            <a:ext cx="1501020" cy="2138972"/>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26" name="Group 325"/>
          <p:cNvGrpSpPr/>
          <p:nvPr/>
        </p:nvGrpSpPr>
        <p:grpSpPr>
          <a:xfrm>
            <a:off x="10199669" y="4216735"/>
            <a:ext cx="593951" cy="106565"/>
            <a:chOff x="11652632" y="5034593"/>
            <a:chExt cx="1013676" cy="181871"/>
          </a:xfrm>
        </p:grpSpPr>
        <p:sp>
          <p:nvSpPr>
            <p:cNvPr id="327" name="Rectangle 326"/>
            <p:cNvSpPr/>
            <p:nvPr/>
          </p:nvSpPr>
          <p:spPr>
            <a:xfrm>
              <a:off x="11652632" y="5034593"/>
              <a:ext cx="1013676" cy="181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8" name="Rectangle 327"/>
            <p:cNvSpPr/>
            <p:nvPr/>
          </p:nvSpPr>
          <p:spPr>
            <a:xfrm>
              <a:off x="12513908" y="5037046"/>
              <a:ext cx="152400" cy="17685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9" name="Rectangle 328"/>
            <p:cNvSpPr/>
            <p:nvPr/>
          </p:nvSpPr>
          <p:spPr>
            <a:xfrm>
              <a:off x="12361508" y="5039613"/>
              <a:ext cx="152400" cy="176851"/>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0" name="Rectangle 329"/>
            <p:cNvSpPr/>
            <p:nvPr/>
          </p:nvSpPr>
          <p:spPr>
            <a:xfrm>
              <a:off x="12209108" y="5037046"/>
              <a:ext cx="152400" cy="17685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02" name="Group 301"/>
          <p:cNvGrpSpPr/>
          <p:nvPr/>
        </p:nvGrpSpPr>
        <p:grpSpPr>
          <a:xfrm>
            <a:off x="5916372" y="3217851"/>
            <a:ext cx="89297" cy="1072887"/>
            <a:chOff x="4743832" y="3737972"/>
            <a:chExt cx="152400" cy="1831061"/>
          </a:xfrm>
        </p:grpSpPr>
        <p:grpSp>
          <p:nvGrpSpPr>
            <p:cNvPr id="303" name="Group 302"/>
            <p:cNvGrpSpPr/>
            <p:nvPr/>
          </p:nvGrpSpPr>
          <p:grpSpPr>
            <a:xfrm>
              <a:off x="4743832" y="3737972"/>
              <a:ext cx="152400" cy="589865"/>
              <a:chOff x="2682199" y="3716850"/>
              <a:chExt cx="152400" cy="589865"/>
            </a:xfrm>
          </p:grpSpPr>
          <p:sp>
            <p:nvSpPr>
              <p:cNvPr id="306" name="Rectangle 305"/>
              <p:cNvSpPr/>
              <p:nvPr/>
            </p:nvSpPr>
            <p:spPr>
              <a:xfrm>
                <a:off x="2682199" y="3716850"/>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07" name="Rectangle 306"/>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04" name="Rectangle 303"/>
            <p:cNvSpPr/>
            <p:nvPr/>
          </p:nvSpPr>
          <p:spPr>
            <a:xfrm>
              <a:off x="4743832" y="4994364"/>
              <a:ext cx="152400" cy="17685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05" name="Rectangle 304"/>
            <p:cNvSpPr/>
            <p:nvPr/>
          </p:nvSpPr>
          <p:spPr>
            <a:xfrm>
              <a:off x="4743832" y="5392182"/>
              <a:ext cx="152400" cy="176851"/>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08" name="Group 307"/>
          <p:cNvGrpSpPr/>
          <p:nvPr/>
        </p:nvGrpSpPr>
        <p:grpSpPr>
          <a:xfrm>
            <a:off x="7734069" y="3187558"/>
            <a:ext cx="89297" cy="1305983"/>
            <a:chOff x="4743832" y="3340154"/>
            <a:chExt cx="152400" cy="2228879"/>
          </a:xfrm>
        </p:grpSpPr>
        <p:grpSp>
          <p:nvGrpSpPr>
            <p:cNvPr id="309" name="Group 308"/>
            <p:cNvGrpSpPr/>
            <p:nvPr/>
          </p:nvGrpSpPr>
          <p:grpSpPr>
            <a:xfrm>
              <a:off x="4743832" y="3340154"/>
              <a:ext cx="152400" cy="987683"/>
              <a:chOff x="2682199" y="3319032"/>
              <a:chExt cx="152400" cy="987683"/>
            </a:xfrm>
          </p:grpSpPr>
          <p:sp>
            <p:nvSpPr>
              <p:cNvPr id="312" name="Rectangle 311"/>
              <p:cNvSpPr/>
              <p:nvPr/>
            </p:nvSpPr>
            <p:spPr>
              <a:xfrm>
                <a:off x="2682199" y="3319032"/>
                <a:ext cx="152400" cy="17685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3" name="Rectangle 312"/>
              <p:cNvSpPr/>
              <p:nvPr/>
            </p:nvSpPr>
            <p:spPr>
              <a:xfrm>
                <a:off x="2682199" y="3716850"/>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4" name="Rectangle 313"/>
              <p:cNvSpPr/>
              <p:nvPr/>
            </p:nvSpPr>
            <p:spPr>
              <a:xfrm>
                <a:off x="2682199" y="4129864"/>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0" name="Rectangle 309"/>
            <p:cNvSpPr/>
            <p:nvPr/>
          </p:nvSpPr>
          <p:spPr>
            <a:xfrm>
              <a:off x="4743832" y="4994364"/>
              <a:ext cx="152400" cy="176851"/>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1" name="Rectangle 310"/>
            <p:cNvSpPr/>
            <p:nvPr/>
          </p:nvSpPr>
          <p:spPr>
            <a:xfrm>
              <a:off x="4743832" y="5392182"/>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169" name="Group 168"/>
          <p:cNvGrpSpPr/>
          <p:nvPr/>
        </p:nvGrpSpPr>
        <p:grpSpPr>
          <a:xfrm>
            <a:off x="807432" y="2908557"/>
            <a:ext cx="963448" cy="2155771"/>
            <a:chOff x="605574" y="1959131"/>
            <a:chExt cx="722586" cy="1616828"/>
          </a:xfrm>
        </p:grpSpPr>
        <p:sp>
          <p:nvSpPr>
            <p:cNvPr id="171" name="Rectangle 17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55495" tIns="0" rIns="155495" bIns="77748" rtlCol="0" anchor="ctr"/>
            <a:lstStyle/>
            <a:p>
              <a:pPr marL="0" marR="0" lvl="0" indent="0" algn="ctr" defTabSz="914377"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p>
          </p:txBody>
        </p:sp>
        <p:sp>
          <p:nvSpPr>
            <p:cNvPr id="172" name="Oval 171"/>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4" name="Oval 173"/>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5" name="Oval 174"/>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6" name="Oval 175"/>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7" name="Oval 176"/>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178" name="Curved Connector 177"/>
            <p:cNvCxnSpPr>
              <a:stCxn id="171"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9" name="Curved Connector 178"/>
            <p:cNvCxnSpPr>
              <a:stCxn id="171" idx="4"/>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0" name="Curved Connector 179"/>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1" name="Curved Connector 180"/>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3" name="Curved Connector 182"/>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82" name="Rectangle 281"/>
          <p:cNvSpPr/>
          <p:nvPr/>
        </p:nvSpPr>
        <p:spPr>
          <a:xfrm>
            <a:off x="769185" y="2995184"/>
            <a:ext cx="741975" cy="1036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3" name="Rectangle 282"/>
          <p:cNvSpPr/>
          <p:nvPr/>
        </p:nvSpPr>
        <p:spPr>
          <a:xfrm>
            <a:off x="1421861" y="2995184"/>
            <a:ext cx="89297" cy="103624"/>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4" name="Rectangle 283"/>
          <p:cNvSpPr/>
          <p:nvPr/>
        </p:nvSpPr>
        <p:spPr>
          <a:xfrm>
            <a:off x="1332564" y="2995184"/>
            <a:ext cx="89297" cy="103624"/>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5" name="Rectangle 284"/>
          <p:cNvSpPr/>
          <p:nvPr/>
        </p:nvSpPr>
        <p:spPr>
          <a:xfrm>
            <a:off x="1243268" y="2995184"/>
            <a:ext cx="89297" cy="10362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6" name="Rectangle 285"/>
          <p:cNvSpPr/>
          <p:nvPr/>
        </p:nvSpPr>
        <p:spPr>
          <a:xfrm>
            <a:off x="1153970" y="2995184"/>
            <a:ext cx="89297" cy="103624"/>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31" name="Group 330"/>
          <p:cNvGrpSpPr/>
          <p:nvPr/>
        </p:nvGrpSpPr>
        <p:grpSpPr>
          <a:xfrm>
            <a:off x="110441" y="2995184"/>
            <a:ext cx="741975" cy="103624"/>
            <a:chOff x="503996" y="2137991"/>
            <a:chExt cx="1266304" cy="176851"/>
          </a:xfrm>
        </p:grpSpPr>
        <p:sp>
          <p:nvSpPr>
            <p:cNvPr id="332" name="Rectangle 331"/>
            <p:cNvSpPr/>
            <p:nvPr/>
          </p:nvSpPr>
          <p:spPr>
            <a:xfrm>
              <a:off x="503996" y="2137991"/>
              <a:ext cx="1266304" cy="1768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3" name="Rectangle 332"/>
            <p:cNvSpPr/>
            <p:nvPr/>
          </p:nvSpPr>
          <p:spPr>
            <a:xfrm>
              <a:off x="1617899" y="2137991"/>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4" name="Rectangle 333"/>
            <p:cNvSpPr/>
            <p:nvPr/>
          </p:nvSpPr>
          <p:spPr>
            <a:xfrm>
              <a:off x="1465499" y="2137991"/>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5" name="Rectangle 334"/>
            <p:cNvSpPr/>
            <p:nvPr/>
          </p:nvSpPr>
          <p:spPr>
            <a:xfrm>
              <a:off x="1313099" y="2137991"/>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6" name="Rectangle 335"/>
            <p:cNvSpPr/>
            <p:nvPr/>
          </p:nvSpPr>
          <p:spPr>
            <a:xfrm>
              <a:off x="1160699" y="2137991"/>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97"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85" name="Title 2">
            <a:extLst>
              <a:ext uri="{FF2B5EF4-FFF2-40B4-BE49-F238E27FC236}">
                <a16:creationId xmlns:a16="http://schemas.microsoft.com/office/drawing/2014/main" id="{CEBD340D-B0BF-4215-9CC1-14577EB1D468}"/>
              </a:ext>
            </a:extLst>
          </p:cNvPr>
          <p:cNvSpPr txBox="1">
            <a:spLocks/>
          </p:cNvSpPr>
          <p:nvPr/>
        </p:nvSpPr>
        <p:spPr>
          <a:xfrm>
            <a:off x="398814" y="76199"/>
            <a:ext cx="10483484" cy="9106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sym typeface="Arial"/>
              </a:rPr>
              <a:t>PISA: Protocol Independent Switch Architecture</a:t>
            </a:r>
          </a:p>
        </p:txBody>
      </p:sp>
      <p:cxnSp>
        <p:nvCxnSpPr>
          <p:cNvPr id="186" name="Straight Connector 185">
            <a:extLst>
              <a:ext uri="{FF2B5EF4-FFF2-40B4-BE49-F238E27FC236}">
                <a16:creationId xmlns:a16="http://schemas.microsoft.com/office/drawing/2014/main" id="{6BBD7362-0EA6-4752-BCB0-1195361B7CD3}"/>
              </a:ext>
            </a:extLst>
          </p:cNvPr>
          <p:cNvCxnSpPr>
            <a:cxnSpLocks/>
          </p:cNvCxnSpPr>
          <p:nvPr/>
        </p:nvCxnSpPr>
        <p:spPr>
          <a:xfrm flipV="1">
            <a:off x="507187" y="973623"/>
            <a:ext cx="10233813" cy="13261"/>
          </a:xfrm>
          <a:prstGeom prst="line">
            <a:avLst/>
          </a:prstGeom>
          <a:noFill/>
          <a:ln w="25400" cap="flat" cmpd="sng" algn="ctr">
            <a:solidFill>
              <a:srgbClr val="A20000"/>
            </a:solidFill>
            <a:prstDash val="solid"/>
          </a:ln>
          <a:effectLst>
            <a:outerShdw blurRad="40000" dist="20000" dir="5400000" rotWithShape="0">
              <a:srgbClr val="000000">
                <a:alpha val="38000"/>
              </a:srgbClr>
            </a:outerShdw>
          </a:effectLst>
        </p:spPr>
      </p:cxnSp>
      <p:sp>
        <p:nvSpPr>
          <p:cNvPr id="189" name="Slide Number Placeholder 3">
            <a:extLst>
              <a:ext uri="{FF2B5EF4-FFF2-40B4-BE49-F238E27FC236}">
                <a16:creationId xmlns:a16="http://schemas.microsoft.com/office/drawing/2014/main" id="{BD9C886D-0779-43E3-8212-F19580E79957}"/>
              </a:ext>
            </a:extLst>
          </p:cNvPr>
          <p:cNvSpPr txBox="1">
            <a:spLocks/>
          </p:cNvSpPr>
          <p:nvPr/>
        </p:nvSpPr>
        <p:spPr>
          <a:xfrm>
            <a:off x="10687677" y="6484150"/>
            <a:ext cx="1422400" cy="2127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Tx/>
              <a:buSzTx/>
              <a:buFont typeface="Arial"/>
              <a:buNone/>
              <a:tabLst/>
              <a:defRPr/>
            </a:pPr>
            <a:fld id="{7D98702C-BA5F-8D4B-B23D-DEB8E47CE420}" type="slidenum">
              <a:rPr kumimoji="0" lang="en-US" sz="1107" b="0" i="0" u="none" strike="noStrike" kern="1200" cap="none" spc="0" normalizeH="0" baseline="0" noProof="0">
                <a:ln>
                  <a:noFill/>
                </a:ln>
                <a:solidFill>
                  <a:prstClr val="white"/>
                </a:solidFill>
                <a:effectLst/>
                <a:uLnTx/>
                <a:uFillTx/>
                <a:latin typeface="Calibri" panose="020F0502020204030204"/>
                <a:ea typeface="+mn-ea"/>
                <a:cs typeface="Arial"/>
                <a:sym typeface="Arial"/>
              </a:rPr>
              <a:pPr marL="0" marR="0" lvl="0" indent="0" algn="r" defTabSz="914377" rtl="0" eaLnBrk="1" fontAlgn="auto" latinLnBrk="0" hangingPunct="1">
                <a:lnSpc>
                  <a:spcPct val="100000"/>
                </a:lnSpc>
                <a:spcBef>
                  <a:spcPts val="0"/>
                </a:spcBef>
                <a:spcAft>
                  <a:spcPts val="0"/>
                </a:spcAft>
                <a:buClrTx/>
                <a:buSzTx/>
                <a:buFont typeface="Arial"/>
                <a:buNone/>
                <a:tabLst/>
                <a:defRPr/>
              </a:pPr>
              <a:t>38</a:t>
            </a:fld>
            <a:endParaRPr kumimoji="0" lang="en-US" sz="1107"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2" name="Google Shape;90;p1">
            <a:extLst>
              <a:ext uri="{FF2B5EF4-FFF2-40B4-BE49-F238E27FC236}">
                <a16:creationId xmlns:a16="http://schemas.microsoft.com/office/drawing/2014/main" id="{D77ED6D5-1932-7489-C535-F5414545989A}"/>
              </a:ext>
            </a:extLst>
          </p:cNvPr>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BDDEA3BC-4DEB-7983-70CD-C52F49F20BB1}"/>
              </a:ext>
            </a:extLst>
          </p:cNvPr>
          <p:cNvSpPr txBox="1"/>
          <p:nvPr/>
        </p:nvSpPr>
        <p:spPr>
          <a:xfrm>
            <a:off x="712768" y="6477376"/>
            <a:ext cx="10648941" cy="27699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9B2D1F"/>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 McKeown. Creating an End-to-End Programming Model for Packet Forwarding. Available</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Arial"/>
              </a:rPr>
              <a:t>: </a:t>
            </a:r>
            <a:r>
              <a:rPr kumimoji="0" lang="en-US" sz="1200" b="0" i="0" u="none" strike="noStrike" kern="1200" cap="none" spc="0" normalizeH="0" baseline="0" noProof="0" dirty="0">
                <a:ln>
                  <a:noFill/>
                </a:ln>
                <a:solidFill>
                  <a:srgbClr val="4473C5"/>
                </a:solidFill>
                <a:effectLst/>
                <a:uLnTx/>
                <a:uFillTx/>
                <a:latin typeface="Arial" panose="020B0604020202020204" pitchFamily="34" charset="0"/>
                <a:ea typeface="+mn-ea"/>
                <a:cs typeface="Arial" panose="020B0604020202020204" pitchFamily="34" charset="0"/>
                <a:sym typeface="Arial"/>
                <a:hlinkClick r:id="rId3">
                  <a:extLst>
                    <a:ext uri="{A12FA001-AC4F-418D-AE19-62706E023703}">
                      <ahyp:hlinkClr xmlns:ahyp="http://schemas.microsoft.com/office/drawing/2018/hyperlinkcolor" val="tx"/>
                    </a:ext>
                  </a:extLst>
                </a:hlinkClick>
              </a:rPr>
              <a:t>https://www.youtube.com/watch?v=fiBuao6YZl0&amp;t=4216s</a:t>
            </a:r>
            <a:r>
              <a:rPr kumimoji="0" lang="en-US" sz="1200" b="0" i="0" u="none" strike="noStrike" kern="1200" cap="none" spc="0" normalizeH="0" baseline="0" noProof="0" dirty="0">
                <a:ln>
                  <a:noFill/>
                </a:ln>
                <a:solidFill>
                  <a:srgbClr val="4473C5"/>
                </a:solidFill>
                <a:effectLst/>
                <a:uLnTx/>
                <a:uFillTx/>
                <a:latin typeface="Arial" panose="020B0604020202020204" pitchFamily="34" charset="0"/>
                <a:ea typeface="+mn-ea"/>
                <a:cs typeface="Arial" panose="020B0604020202020204" pitchFamily="34" charset="0"/>
                <a:sym typeface="Arial"/>
              </a:rPr>
              <a:t> </a:t>
            </a:r>
          </a:p>
        </p:txBody>
      </p:sp>
      <p:cxnSp>
        <p:nvCxnSpPr>
          <p:cNvPr id="4" name="Straight Connector 3">
            <a:extLst>
              <a:ext uri="{FF2B5EF4-FFF2-40B4-BE49-F238E27FC236}">
                <a16:creationId xmlns:a16="http://schemas.microsoft.com/office/drawing/2014/main" id="{E59A80AC-F287-1E70-5451-9FED592A7C05}"/>
              </a:ext>
            </a:extLst>
          </p:cNvPr>
          <p:cNvCxnSpPr>
            <a:cxnSpLocks/>
          </p:cNvCxnSpPr>
          <p:nvPr/>
        </p:nvCxnSpPr>
        <p:spPr>
          <a:xfrm>
            <a:off x="747555" y="6479736"/>
            <a:ext cx="101367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5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69 -0.00062 L 0.05365 -0.00062 " pathEditMode="relative" rAng="0" ptsTypes="AA">
                                      <p:cBhvr>
                                        <p:cTn id="8" dur="2000" fill="hold"/>
                                        <p:tgtEl>
                                          <p:spTgt spid="331"/>
                                        </p:tgtEl>
                                        <p:attrNameLst>
                                          <p:attrName>ppt_x</p:attrName>
                                          <p:attrName>ppt_y</p:attrName>
                                        </p:attrNameLst>
                                      </p:cBhvr>
                                      <p:rCtr x="2708" y="0"/>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82"/>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283"/>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284"/>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285"/>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28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2.5E-6 4.19753E-6 C 0.00452 0.0074 0.0092 0.01512 0.02118 0.01851 C 0.03299 0.02222 0.05191 0.0216 0.07118 0.02067 " pathEditMode="relative" rAng="0" ptsTypes="AAA">
                                      <p:cBhvr>
                                        <p:cTn id="23" dur="1000" fill="hold"/>
                                        <p:tgtEl>
                                          <p:spTgt spid="283"/>
                                        </p:tgtEl>
                                        <p:attrNameLst>
                                          <p:attrName>ppt_x</p:attrName>
                                          <p:attrName>ppt_y</p:attrName>
                                        </p:attrNameLst>
                                      </p:cBhvr>
                                      <p:rCtr x="3559" y="1049"/>
                                    </p:animMotion>
                                  </p:childTnLst>
                                  <p:subTnLst>
                                    <p:set>
                                      <p:cBhvr override="childStyle">
                                        <p:cTn dur="1" fill="hold" display="0" masterRel="nextClick" afterEffect="1"/>
                                        <p:tgtEl>
                                          <p:spTgt spid="283"/>
                                        </p:tgtEl>
                                        <p:attrNameLst>
                                          <p:attrName>style.visibility</p:attrName>
                                        </p:attrNameLst>
                                      </p:cBhvr>
                                      <p:to>
                                        <p:strVal val="hidden"/>
                                      </p:to>
                                    </p:set>
                                  </p:subTnLst>
                                </p:cTn>
                              </p:par>
                              <p:par>
                                <p:cTn id="24" presetID="0" presetClass="path" presetSubtype="0" accel="50000" decel="50000" fill="hold" grpId="0" nodeType="withEffect">
                                  <p:stCondLst>
                                    <p:cond delay="0"/>
                                  </p:stCondLst>
                                  <p:childTnLst>
                                    <p:animMotion origin="layout" path="M -8.33333E-7 4.19753E-6 C 0.00399 0.02345 0.00851 0.04722 0.0217 0.05864 C 0.03455 0.07067 0.05608 0.07037 0.0783 0.07037 " pathEditMode="relative" rAng="0" ptsTypes="AAA">
                                      <p:cBhvr>
                                        <p:cTn id="25" dur="1000" fill="hold"/>
                                        <p:tgtEl>
                                          <p:spTgt spid="284"/>
                                        </p:tgtEl>
                                        <p:attrNameLst>
                                          <p:attrName>ppt_x</p:attrName>
                                          <p:attrName>ppt_y</p:attrName>
                                        </p:attrNameLst>
                                      </p:cBhvr>
                                      <p:rCtr x="3906" y="3519"/>
                                    </p:animMotion>
                                  </p:childTnLst>
                                  <p:subTnLst>
                                    <p:set>
                                      <p:cBhvr override="childStyle">
                                        <p:cTn dur="1" fill="hold" display="0" masterRel="nextClick" afterEffect="1"/>
                                        <p:tgtEl>
                                          <p:spTgt spid="284"/>
                                        </p:tgtEl>
                                        <p:attrNameLst>
                                          <p:attrName>style.visibility</p:attrName>
                                        </p:attrNameLst>
                                      </p:cBhvr>
                                      <p:to>
                                        <p:strVal val="hidden"/>
                                      </p:to>
                                    </p:set>
                                  </p:subTnLst>
                                </p:cTn>
                              </p:par>
                              <p:par>
                                <p:cTn id="26" presetID="0" presetClass="path" presetSubtype="0" accel="50000" decel="50000" fill="hold" grpId="0" nodeType="withEffect">
                                  <p:stCondLst>
                                    <p:cond delay="0"/>
                                  </p:stCondLst>
                                  <p:childTnLst>
                                    <p:animMotion origin="layout" path="M 0.00364 -0.00031 C 0.0052 0.03888 0.00694 0.07808 0.02066 0.09784 C 0.03454 0.1179 0.06024 0.1179 0.08628 0.11851 " pathEditMode="relative" rAng="0" ptsTypes="AAA">
                                      <p:cBhvr>
                                        <p:cTn id="27" dur="1000" fill="hold"/>
                                        <p:tgtEl>
                                          <p:spTgt spid="285"/>
                                        </p:tgtEl>
                                        <p:attrNameLst>
                                          <p:attrName>ppt_x</p:attrName>
                                          <p:attrName>ppt_y</p:attrName>
                                        </p:attrNameLst>
                                      </p:cBhvr>
                                      <p:rCtr x="4132" y="5926"/>
                                    </p:animMotion>
                                  </p:childTnLst>
                                  <p:subTnLst>
                                    <p:set>
                                      <p:cBhvr override="childStyle">
                                        <p:cTn dur="1" fill="hold" display="0" masterRel="nextClick" afterEffect="1"/>
                                        <p:tgtEl>
                                          <p:spTgt spid="285"/>
                                        </p:tgtEl>
                                        <p:attrNameLst>
                                          <p:attrName>style.visibility</p:attrName>
                                        </p:attrNameLst>
                                      </p:cBhvr>
                                      <p:to>
                                        <p:strVal val="hidden"/>
                                      </p:to>
                                    </p:set>
                                  </p:subTnLst>
                                </p:cTn>
                              </p:par>
                              <p:par>
                                <p:cTn id="28" presetID="0" presetClass="path" presetSubtype="0" accel="50000" decel="50000" fill="hold" grpId="0" nodeType="withEffect">
                                  <p:stCondLst>
                                    <p:cond delay="0"/>
                                  </p:stCondLst>
                                  <p:childTnLst>
                                    <p:animMotion origin="layout" path="M 0.01077 -0.00031 C 0.00973 0.05895 0.00903 0.11882 0.02257 0.14691 C 0.03612 0.1753 0.06424 0.17191 0.09254 0.16851 " pathEditMode="relative" rAng="0" ptsTypes="AAA">
                                      <p:cBhvr>
                                        <p:cTn id="29" dur="1000" fill="hold"/>
                                        <p:tgtEl>
                                          <p:spTgt spid="286"/>
                                        </p:tgtEl>
                                        <p:attrNameLst>
                                          <p:attrName>ppt_x</p:attrName>
                                          <p:attrName>ppt_y</p:attrName>
                                        </p:attrNameLst>
                                      </p:cBhvr>
                                      <p:rCtr x="4062" y="8549"/>
                                    </p:animMotion>
                                  </p:childTnLst>
                                  <p:subTnLst>
                                    <p:set>
                                      <p:cBhvr override="childStyle">
                                        <p:cTn dur="1" fill="hold" display="0" masterRel="nextClick" afterEffect="1"/>
                                        <p:tgtEl>
                                          <p:spTgt spid="28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0013 -0.00023 L 0.13295 0.00069 " pathEditMode="relative" rAng="0" ptsTypes="AA">
                                      <p:cBhvr>
                                        <p:cTn id="37" dur="1000" fill="hold"/>
                                        <p:tgtEl>
                                          <p:spTgt spid="287"/>
                                        </p:tgtEl>
                                        <p:attrNameLst>
                                          <p:attrName>ppt_x</p:attrName>
                                          <p:attrName>ppt_y</p:attrName>
                                        </p:attrNameLst>
                                      </p:cBhvr>
                                      <p:rCtr x="6654" y="46"/>
                                    </p:animMotion>
                                  </p:childTnLst>
                                  <p:subTnLst>
                                    <p:set>
                                      <p:cBhvr override="childStyle">
                                        <p:cTn dur="1" fill="hold" display="0" masterRel="nextClick" afterEffect="1"/>
                                        <p:tgtEl>
                                          <p:spTgt spid="287"/>
                                        </p:tgtEl>
                                        <p:attrNameLst>
                                          <p:attrName>style.visibility</p:attrName>
                                        </p:attrNameLst>
                                      </p:cBhvr>
                                      <p:to>
                                        <p:strVal val="hidden"/>
                                      </p:to>
                                    </p:set>
                                  </p:subTnLst>
                                </p:cTn>
                              </p:par>
                              <p:par>
                                <p:cTn id="38" presetID="10" presetClass="entr" presetSubtype="0" fill="hold" grpId="0" nodeType="withEffect">
                                  <p:stCondLst>
                                    <p:cond delay="0"/>
                                  </p:stCondLst>
                                  <p:childTnLst>
                                    <p:set>
                                      <p:cBhvr>
                                        <p:cTn id="39" dur="1" fill="hold">
                                          <p:stCondLst>
                                            <p:cond delay="0"/>
                                          </p:stCondLst>
                                        </p:cTn>
                                        <p:tgtEl>
                                          <p:spTgt spid="301"/>
                                        </p:tgtEl>
                                        <p:attrNameLst>
                                          <p:attrName>style.visibility</p:attrName>
                                        </p:attrNameLst>
                                      </p:cBhvr>
                                      <p:to>
                                        <p:strVal val="visible"/>
                                      </p:to>
                                    </p:set>
                                    <p:animEffect transition="in" filter="fade">
                                      <p:cBhvr>
                                        <p:cTn id="40" dur="500"/>
                                        <p:tgtEl>
                                          <p:spTgt spid="301"/>
                                        </p:tgtEl>
                                      </p:cBhvr>
                                    </p:animEffect>
                                  </p:childTnLst>
                                </p:cTn>
                              </p:par>
                            </p:childTnLst>
                          </p:cTn>
                        </p:par>
                        <p:par>
                          <p:cTn id="41" fill="hold">
                            <p:stCondLst>
                              <p:cond delay="1000"/>
                            </p:stCondLst>
                            <p:childTnLst>
                              <p:par>
                                <p:cTn id="42" presetID="10" presetClass="exit" presetSubtype="0" fill="hold" grpId="1" nodeType="afterEffect">
                                  <p:stCondLst>
                                    <p:cond delay="0"/>
                                  </p:stCondLst>
                                  <p:childTnLst>
                                    <p:animEffect transition="out" filter="fade">
                                      <p:cBhvr>
                                        <p:cTn id="43" dur="500"/>
                                        <p:tgtEl>
                                          <p:spTgt spid="301"/>
                                        </p:tgtEl>
                                      </p:cBhvr>
                                    </p:animEffect>
                                    <p:set>
                                      <p:cBhvr>
                                        <p:cTn id="44" dur="1" fill="hold">
                                          <p:stCondLst>
                                            <p:cond delay="499"/>
                                          </p:stCondLst>
                                        </p:cTn>
                                        <p:tgtEl>
                                          <p:spTgt spid="30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8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9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5"/>
                                        </p:tgtEl>
                                        <p:attrNameLst>
                                          <p:attrName>style.visibility</p:attrName>
                                        </p:attrNameLst>
                                      </p:cBhvr>
                                      <p:to>
                                        <p:strVal val="visible"/>
                                      </p:to>
                                    </p:set>
                                    <p:animEffect transition="in" filter="fade">
                                      <p:cBhvr>
                                        <p:cTn id="53" dur="500"/>
                                        <p:tgtEl>
                                          <p:spTgt spid="315"/>
                                        </p:tgtEl>
                                      </p:cBhvr>
                                    </p:animEffect>
                                  </p:childTnLst>
                                </p:cTn>
                              </p:par>
                              <p:par>
                                <p:cTn id="54" presetID="0" presetClass="path" presetSubtype="0" accel="50000" decel="50000" fill="hold" nodeType="withEffect">
                                  <p:stCondLst>
                                    <p:cond delay="0"/>
                                  </p:stCondLst>
                                  <p:childTnLst>
                                    <p:animMotion origin="layout" path="M 2.08333E-7 -4.44444E-6 L 0.16315 0.00024 " pathEditMode="relative" rAng="0" ptsTypes="AA">
                                      <p:cBhvr>
                                        <p:cTn id="55" dur="1000" fill="hold"/>
                                        <p:tgtEl>
                                          <p:spTgt spid="293"/>
                                        </p:tgtEl>
                                        <p:attrNameLst>
                                          <p:attrName>ppt_x</p:attrName>
                                          <p:attrName>ppt_y</p:attrName>
                                        </p:attrNameLst>
                                      </p:cBhvr>
                                      <p:rCtr x="8151" y="0"/>
                                    </p:animMotion>
                                  </p:childTnLst>
                                </p:cTn>
                              </p:par>
                            </p:childTnLst>
                          </p:cTn>
                        </p:par>
                        <p:par>
                          <p:cTn id="56" fill="hold">
                            <p:stCondLst>
                              <p:cond delay="1000"/>
                            </p:stCondLst>
                            <p:childTnLst>
                              <p:par>
                                <p:cTn id="57" presetID="10" presetClass="exit" presetSubtype="0" fill="hold" grpId="1" nodeType="afterEffect">
                                  <p:stCondLst>
                                    <p:cond delay="0"/>
                                  </p:stCondLst>
                                  <p:childTnLst>
                                    <p:animEffect transition="out" filter="fade">
                                      <p:cBhvr>
                                        <p:cTn id="58" dur="500"/>
                                        <p:tgtEl>
                                          <p:spTgt spid="315"/>
                                        </p:tgtEl>
                                      </p:cBhvr>
                                    </p:animEffect>
                                    <p:set>
                                      <p:cBhvr>
                                        <p:cTn id="59" dur="1" fill="hold">
                                          <p:stCondLst>
                                            <p:cond delay="499"/>
                                          </p:stCondLst>
                                        </p:cTn>
                                        <p:tgtEl>
                                          <p:spTgt spid="315"/>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93"/>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30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6"/>
                                        </p:tgtEl>
                                        <p:attrNameLst>
                                          <p:attrName>style.visibility</p:attrName>
                                        </p:attrNameLst>
                                      </p:cBhvr>
                                      <p:to>
                                        <p:strVal val="visible"/>
                                      </p:to>
                                    </p:set>
                                    <p:animEffect transition="in" filter="fade">
                                      <p:cBhvr>
                                        <p:cTn id="68" dur="500"/>
                                        <p:tgtEl>
                                          <p:spTgt spid="316"/>
                                        </p:tgtEl>
                                      </p:cBhvr>
                                    </p:animEffect>
                                  </p:childTnLst>
                                </p:cTn>
                              </p:par>
                              <p:par>
                                <p:cTn id="69" presetID="0" presetClass="path" presetSubtype="0" accel="50000" decel="50000" fill="hold" nodeType="withEffect">
                                  <p:stCondLst>
                                    <p:cond delay="0"/>
                                  </p:stCondLst>
                                  <p:childTnLst>
                                    <p:animMotion origin="layout" path="M 0.00196 -3.7037E-6 L 0.15065 -0.00764 " pathEditMode="relative" rAng="0" ptsTypes="AA">
                                      <p:cBhvr>
                                        <p:cTn id="70" dur="1000" fill="hold"/>
                                        <p:tgtEl>
                                          <p:spTgt spid="302"/>
                                        </p:tgtEl>
                                        <p:attrNameLst>
                                          <p:attrName>ppt_x</p:attrName>
                                          <p:attrName>ppt_y</p:attrName>
                                        </p:attrNameLst>
                                      </p:cBhvr>
                                      <p:rCtr x="7435" y="-394"/>
                                    </p:animMotion>
                                  </p:childTnLst>
                                </p:cTn>
                              </p:par>
                            </p:childTnLst>
                          </p:cTn>
                        </p:par>
                        <p:par>
                          <p:cTn id="71" fill="hold">
                            <p:stCondLst>
                              <p:cond delay="1000"/>
                            </p:stCondLst>
                            <p:childTnLst>
                              <p:par>
                                <p:cTn id="72" presetID="10" presetClass="exit" presetSubtype="0" fill="hold" grpId="1" nodeType="afterEffect">
                                  <p:stCondLst>
                                    <p:cond delay="0"/>
                                  </p:stCondLst>
                                  <p:childTnLst>
                                    <p:animEffect transition="out" filter="fade">
                                      <p:cBhvr>
                                        <p:cTn id="73" dur="500"/>
                                        <p:tgtEl>
                                          <p:spTgt spid="316"/>
                                        </p:tgtEl>
                                      </p:cBhvr>
                                    </p:animEffect>
                                    <p:set>
                                      <p:cBhvr>
                                        <p:cTn id="74" dur="1" fill="hold">
                                          <p:stCondLst>
                                            <p:cond delay="499"/>
                                          </p:stCondLst>
                                        </p:cTn>
                                        <p:tgtEl>
                                          <p:spTgt spid="31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08"/>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30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17"/>
                                        </p:tgtEl>
                                        <p:attrNameLst>
                                          <p:attrName>style.visibility</p:attrName>
                                        </p:attrNameLst>
                                      </p:cBhvr>
                                      <p:to>
                                        <p:strVal val="visible"/>
                                      </p:to>
                                    </p:set>
                                    <p:animEffect transition="in" filter="fade">
                                      <p:cBhvr>
                                        <p:cTn id="83" dur="500"/>
                                        <p:tgtEl>
                                          <p:spTgt spid="317"/>
                                        </p:tgtEl>
                                      </p:cBhvr>
                                    </p:animEffect>
                                  </p:childTnLst>
                                </p:cTn>
                              </p:par>
                              <p:par>
                                <p:cTn id="84" presetID="0" presetClass="path" presetSubtype="0" accel="50000" decel="50000" fill="hold" nodeType="withEffect">
                                  <p:stCondLst>
                                    <p:cond delay="0"/>
                                  </p:stCondLst>
                                  <p:childTnLst>
                                    <p:animMotion origin="layout" path="M -8.33333E-7 -3.7037E-6 L 0.1582 0.00301 " pathEditMode="relative" rAng="0" ptsTypes="AA">
                                      <p:cBhvr>
                                        <p:cTn id="85" dur="1000" fill="hold"/>
                                        <p:tgtEl>
                                          <p:spTgt spid="308"/>
                                        </p:tgtEl>
                                        <p:attrNameLst>
                                          <p:attrName>ppt_x</p:attrName>
                                          <p:attrName>ppt_y</p:attrName>
                                        </p:attrNameLst>
                                      </p:cBhvr>
                                      <p:rCtr x="7904" y="139"/>
                                    </p:animMotion>
                                  </p:childTnLst>
                                </p:cTn>
                              </p:par>
                            </p:childTnLst>
                          </p:cTn>
                        </p:par>
                        <p:par>
                          <p:cTn id="86" fill="hold">
                            <p:stCondLst>
                              <p:cond delay="1000"/>
                            </p:stCondLst>
                            <p:childTnLst>
                              <p:par>
                                <p:cTn id="87" presetID="10" presetClass="exit" presetSubtype="0" fill="hold" grpId="1" nodeType="afterEffect">
                                  <p:stCondLst>
                                    <p:cond delay="0"/>
                                  </p:stCondLst>
                                  <p:childTnLst>
                                    <p:animEffect transition="out" filter="fade">
                                      <p:cBhvr>
                                        <p:cTn id="88" dur="500"/>
                                        <p:tgtEl>
                                          <p:spTgt spid="317"/>
                                        </p:tgtEl>
                                      </p:cBhvr>
                                    </p:animEffect>
                                    <p:set>
                                      <p:cBhvr>
                                        <p:cTn id="89" dur="1" fill="hold">
                                          <p:stCondLst>
                                            <p:cond delay="499"/>
                                          </p:stCondLst>
                                        </p:cTn>
                                        <p:tgtEl>
                                          <p:spTgt spid="317"/>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08"/>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31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22"/>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323"/>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324"/>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325"/>
                                        </p:tgtEl>
                                        <p:attrNameLst>
                                          <p:attrName>style.visibility</p:attrName>
                                        </p:attrNameLst>
                                      </p:cBhvr>
                                      <p:to>
                                        <p:strVal val="visible"/>
                                      </p:to>
                                    </p:set>
                                  </p:childTnLst>
                                </p:cTn>
                              </p:par>
                              <p:par>
                                <p:cTn id="104" presetID="0" presetClass="path" presetSubtype="0" accel="50000" decel="50000" fill="hold" grpId="0" nodeType="withEffect">
                                  <p:stCondLst>
                                    <p:cond delay="0"/>
                                  </p:stCondLst>
                                  <p:childTnLst>
                                    <p:animMotion origin="layout" path="M -0.00065 0.00069 C 0.00377 0.02962 0.00833 0.05925 0.02148 0.07708 C 0.03489 0.09537 0.05664 0.10162 0.07864 0.10833 " pathEditMode="relative" rAng="0" ptsTypes="AAA">
                                      <p:cBhvr>
                                        <p:cTn id="105" dur="2000" fill="hold"/>
                                        <p:tgtEl>
                                          <p:spTgt spid="323"/>
                                        </p:tgtEl>
                                        <p:attrNameLst>
                                          <p:attrName>ppt_x</p:attrName>
                                          <p:attrName>ppt_y</p:attrName>
                                        </p:attrNameLst>
                                      </p:cBhvr>
                                      <p:rCtr x="3958" y="5370"/>
                                    </p:animMotion>
                                  </p:childTnLst>
                                </p:cTn>
                              </p:par>
                              <p:par>
                                <p:cTn id="106" presetID="0" presetClass="path" presetSubtype="0" accel="50000" decel="50000" fill="hold" grpId="0" nodeType="withEffect">
                                  <p:stCondLst>
                                    <p:cond delay="0"/>
                                  </p:stCondLst>
                                  <p:childTnLst>
                                    <p:animMotion origin="layout" path="M -0.00039 -0.00069 C 0.00169 0.02338 0.00404 0.04792 0.01549 0.06042 C 0.02708 0.07292 0.04792 0.07338 0.06875 0.07431 " pathEditMode="relative" rAng="0" ptsTypes="AAA">
                                      <p:cBhvr>
                                        <p:cTn id="107" dur="2000" fill="hold"/>
                                        <p:tgtEl>
                                          <p:spTgt spid="324"/>
                                        </p:tgtEl>
                                        <p:attrNameLst>
                                          <p:attrName>ppt_x</p:attrName>
                                          <p:attrName>ppt_y</p:attrName>
                                        </p:attrNameLst>
                                      </p:cBhvr>
                                      <p:rCtr x="3451" y="3750"/>
                                    </p:animMotion>
                                  </p:childTnLst>
                                </p:cTn>
                              </p:par>
                              <p:par>
                                <p:cTn id="108" presetID="0" presetClass="path" presetSubtype="0" accel="50000" decel="50000" fill="hold" grpId="0" nodeType="withEffect">
                                  <p:stCondLst>
                                    <p:cond delay="0"/>
                                  </p:stCondLst>
                                  <p:childTnLst>
                                    <p:animMotion origin="layout" path="M -0.00013 0.00278 C 0.00065 0.01736 0.00169 0.03148 0.01107 0.03889 C 0.0207 0.04606 0.03841 0.0456 0.05625 0.0456 " pathEditMode="relative" rAng="0" ptsTypes="AAA">
                                      <p:cBhvr>
                                        <p:cTn id="109" dur="2000" fill="hold"/>
                                        <p:tgtEl>
                                          <p:spTgt spid="325"/>
                                        </p:tgtEl>
                                        <p:attrNameLst>
                                          <p:attrName>ppt_x</p:attrName>
                                          <p:attrName>ppt_y</p:attrName>
                                        </p:attrNameLst>
                                      </p:cBhvr>
                                      <p:rCtr x="2812" y="2130"/>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23"/>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324"/>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32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22"/>
                                        </p:tgtEl>
                                        <p:attrNameLst>
                                          <p:attrName>style.visibility</p:attrName>
                                        </p:attrNameLst>
                                      </p:cBhvr>
                                      <p:to>
                                        <p:strVal val="hidden"/>
                                      </p:to>
                                    </p:set>
                                  </p:childTnLst>
                                </p:cTn>
                              </p:par>
                              <p:par>
                                <p:cTn id="119" presetID="1" presetClass="entr" presetSubtype="0" fill="hold" nodeType="withEffect">
                                  <p:stCondLst>
                                    <p:cond delay="0"/>
                                  </p:stCondLst>
                                  <p:childTnLst>
                                    <p:set>
                                      <p:cBhvr>
                                        <p:cTn id="120" dur="1" fill="hold">
                                          <p:stCondLst>
                                            <p:cond delay="0"/>
                                          </p:stCondLst>
                                        </p:cTn>
                                        <p:tgtEl>
                                          <p:spTgt spid="326"/>
                                        </p:tgtEl>
                                        <p:attrNameLst>
                                          <p:attrName>style.visibility</p:attrName>
                                        </p:attrNameLst>
                                      </p:cBhvr>
                                      <p:to>
                                        <p:strVal val="visible"/>
                                      </p:to>
                                    </p:set>
                                  </p:childTnLst>
                                </p:cTn>
                              </p:par>
                              <p:par>
                                <p:cTn id="121" presetID="0" presetClass="path" presetSubtype="0" accel="50000" decel="50000" fill="hold" nodeType="withEffect">
                                  <p:stCondLst>
                                    <p:cond delay="0"/>
                                  </p:stCondLst>
                                  <p:childTnLst>
                                    <p:animMotion origin="layout" path="M -0.00013 -0.00023 L 0.14648 0.00209 " pathEditMode="relative" rAng="0" ptsTypes="AA">
                                      <p:cBhvr>
                                        <p:cTn id="122" dur="2000" fill="hold"/>
                                        <p:tgtEl>
                                          <p:spTgt spid="326"/>
                                        </p:tgtEl>
                                        <p:attrNameLst>
                                          <p:attrName>ppt_x</p:attrName>
                                          <p:attrName>ppt_y</p:attrName>
                                        </p:attrNameLst>
                                      </p:cBhvr>
                                      <p:rCtr x="733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P spid="322" grpId="1" animBg="1"/>
      <p:bldP spid="323" grpId="0" animBg="1"/>
      <p:bldP spid="323" grpId="1" animBg="1"/>
      <p:bldP spid="323" grpId="2" animBg="1"/>
      <p:bldP spid="324" grpId="0" animBg="1"/>
      <p:bldP spid="324" grpId="1" animBg="1"/>
      <p:bldP spid="324" grpId="2" animBg="1"/>
      <p:bldP spid="325" grpId="0" animBg="1"/>
      <p:bldP spid="325" grpId="1" animBg="1"/>
      <p:bldP spid="325" grpId="2" animBg="1"/>
      <p:bldP spid="315" grpId="0" animBg="1"/>
      <p:bldP spid="315" grpId="1" animBg="1"/>
      <p:bldP spid="301" grpId="0" animBg="1"/>
      <p:bldP spid="301" grpId="1" animBg="1"/>
      <p:bldP spid="316" grpId="0" animBg="1"/>
      <p:bldP spid="316" grpId="1" animBg="1"/>
      <p:bldP spid="317" grpId="0" animBg="1"/>
      <p:bldP spid="317" grpId="1" animBg="1"/>
      <p:bldP spid="282" grpId="0" animBg="1"/>
      <p:bldP spid="283" grpId="0" animBg="1"/>
      <p:bldP spid="283" grpId="1" animBg="1"/>
      <p:bldP spid="284" grpId="0" animBg="1"/>
      <p:bldP spid="284" grpId="1" animBg="1"/>
      <p:bldP spid="285" grpId="0" animBg="1"/>
      <p:bldP spid="285" grpId="1" animBg="1"/>
      <p:bldP spid="286" grpId="0" animBg="1"/>
      <p:bldP spid="28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4477" y="160297"/>
            <a:ext cx="11221924" cy="639763"/>
          </a:xfrm>
        </p:spPr>
        <p:txBody>
          <a:bodyPr>
            <a:normAutofit/>
          </a:bodyPr>
          <a:lstStyle/>
          <a:p>
            <a:r>
              <a:rPr lang="en-US" sz="3733" dirty="0">
                <a:solidFill>
                  <a:schemeClr val="tx1">
                    <a:lumMod val="75000"/>
                    <a:lumOff val="25000"/>
                  </a:schemeClr>
                </a:solidFill>
                <a:latin typeface="Arial" panose="020B0604020202020204" pitchFamily="34" charset="0"/>
                <a:cs typeface="Arial" panose="020B0604020202020204" pitchFamily="34" charset="0"/>
              </a:rPr>
              <a:t>Example P4 Program</a:t>
            </a:r>
          </a:p>
        </p:txBody>
      </p:sp>
      <p:sp>
        <p:nvSpPr>
          <p:cNvPr id="4" name="Slide Number Placeholder 3"/>
          <p:cNvSpPr>
            <a:spLocks noGrp="1"/>
          </p:cNvSpPr>
          <p:nvPr>
            <p:ph type="sldNum" sz="quarter" idx="4"/>
          </p:nvPr>
        </p:nvSpPr>
        <p:spPr>
          <a:prstGeom prst="rect">
            <a:avLst/>
          </a:prstGeo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8702C-BA5F-8D4B-B23D-DEB8E47CE420}" type="slidenum">
              <a:rPr kumimoji="0" lang="en-US" sz="11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grpSp>
        <p:nvGrpSpPr>
          <p:cNvPr id="7" name="Group 6"/>
          <p:cNvGrpSpPr/>
          <p:nvPr/>
        </p:nvGrpSpPr>
        <p:grpSpPr>
          <a:xfrm>
            <a:off x="2252453" y="3390256"/>
            <a:ext cx="1499123" cy="2169168"/>
            <a:chOff x="1485649" y="3204985"/>
            <a:chExt cx="1124341" cy="2169168"/>
          </a:xfrm>
        </p:grpSpPr>
        <p:sp>
          <p:nvSpPr>
            <p:cNvPr id="8" name="Rectangle 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9" name="Rectangle 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0" name="Group 9"/>
          <p:cNvGrpSpPr/>
          <p:nvPr/>
        </p:nvGrpSpPr>
        <p:grpSpPr>
          <a:xfrm>
            <a:off x="4186801" y="3397297"/>
            <a:ext cx="1499123" cy="2169168"/>
            <a:chOff x="1485649" y="3204985"/>
            <a:chExt cx="1124341" cy="2169168"/>
          </a:xfrm>
        </p:grpSpPr>
        <p:sp>
          <p:nvSpPr>
            <p:cNvPr id="11" name="Rectangle 10"/>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Rectangle 11"/>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3" name="Group 12"/>
          <p:cNvGrpSpPr/>
          <p:nvPr/>
        </p:nvGrpSpPr>
        <p:grpSpPr>
          <a:xfrm>
            <a:off x="6120877" y="3405563"/>
            <a:ext cx="1499123" cy="2169168"/>
            <a:chOff x="1485649" y="3204985"/>
            <a:chExt cx="1124341" cy="2169168"/>
          </a:xfrm>
        </p:grpSpPr>
        <p:sp>
          <p:nvSpPr>
            <p:cNvPr id="14" name="Rectangle 13"/>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5" name="Rectangle 14"/>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6" name="Group 15"/>
          <p:cNvGrpSpPr/>
          <p:nvPr/>
        </p:nvGrpSpPr>
        <p:grpSpPr>
          <a:xfrm>
            <a:off x="8026401" y="3417509"/>
            <a:ext cx="1499123" cy="2169168"/>
            <a:chOff x="1485649" y="3204985"/>
            <a:chExt cx="1124341" cy="2169168"/>
          </a:xfrm>
        </p:grpSpPr>
        <p:sp>
          <p:nvSpPr>
            <p:cNvPr id="17" name="Rectangle 16"/>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7" rIns="108852" bIns="5442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8" name="Rectangle 17"/>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28" name="Group 27"/>
          <p:cNvGrpSpPr/>
          <p:nvPr/>
        </p:nvGrpSpPr>
        <p:grpSpPr>
          <a:xfrm>
            <a:off x="11086945" y="3724830"/>
            <a:ext cx="519184" cy="1589295"/>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304800" y="3659250"/>
            <a:ext cx="508144" cy="1589295"/>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2445803" y="3492290"/>
            <a:ext cx="1212484" cy="1973109"/>
            <a:chOff x="2449931" y="225721"/>
            <a:chExt cx="909363" cy="1973109"/>
          </a:xfrm>
        </p:grpSpPr>
        <p:sp>
          <p:nvSpPr>
            <p:cNvPr id="53" name="Rectangle 52"/>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4" name="Rectangle 53"/>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 name="Rectangle 54"/>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6" name="Rectangle 55"/>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8" name="Rectangle 57"/>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65" name="Group 64"/>
          <p:cNvGrpSpPr/>
          <p:nvPr/>
        </p:nvGrpSpPr>
        <p:grpSpPr>
          <a:xfrm>
            <a:off x="4311671" y="3514516"/>
            <a:ext cx="1212484" cy="1973109"/>
            <a:chOff x="2449931" y="225721"/>
            <a:chExt cx="909363" cy="1973109"/>
          </a:xfrm>
        </p:grpSpPr>
        <p:sp>
          <p:nvSpPr>
            <p:cNvPr id="66" name="Rectangle 65"/>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7" name="Rectangle 66"/>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8" name="Rectangle 67"/>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9" name="Rectangle 68"/>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0" name="Rectangle 69"/>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1" name="Rectangle 70"/>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78" name="Group 77"/>
          <p:cNvGrpSpPr/>
          <p:nvPr/>
        </p:nvGrpSpPr>
        <p:grpSpPr>
          <a:xfrm>
            <a:off x="6265223" y="3517526"/>
            <a:ext cx="1212484" cy="1973109"/>
            <a:chOff x="2449931" y="225721"/>
            <a:chExt cx="909363" cy="1973109"/>
          </a:xfrm>
        </p:grpSpPr>
        <p:sp>
          <p:nvSpPr>
            <p:cNvPr id="79" name="Rectangle 78"/>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Rectangle 79"/>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Rectangle 80"/>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2" name="Rectangle 81"/>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3" name="Rectangle 82"/>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4" name="Rectangle 83"/>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91" name="Group 90"/>
          <p:cNvGrpSpPr/>
          <p:nvPr/>
        </p:nvGrpSpPr>
        <p:grpSpPr>
          <a:xfrm>
            <a:off x="8173379" y="3545880"/>
            <a:ext cx="1212484" cy="1973109"/>
            <a:chOff x="2449931" y="225721"/>
            <a:chExt cx="909363" cy="1973109"/>
          </a:xfrm>
        </p:grpSpPr>
        <p:sp>
          <p:nvSpPr>
            <p:cNvPr id="92" name="Rectangle 9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3" name="Rectangle 9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4" name="Rectangle 9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5" name="Rectangle 9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6" name="Rectangle 9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7" name="Rectangle 9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07" name="Rectangle 206"/>
          <p:cNvSpPr/>
          <p:nvPr/>
        </p:nvSpPr>
        <p:spPr>
          <a:xfrm>
            <a:off x="9971564" y="3417375"/>
            <a:ext cx="1123753" cy="2184475"/>
          </a:xfrm>
          <a:prstGeom prst="rect">
            <a:avLst/>
          </a:prstGeom>
          <a:noFill/>
          <a:ln w="6350">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155495" tIns="0" rIns="155495" bIns="77748" rtlCol="0" anchor="ctr"/>
          <a:lstStyle/>
          <a:p>
            <a:pPr marL="0" marR="0" lvl="0" indent="0" algn="ctr" defTabSz="914377"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p>
        </p:txBody>
      </p:sp>
      <p:grpSp>
        <p:nvGrpSpPr>
          <p:cNvPr id="19" name="Group 18"/>
          <p:cNvGrpSpPr/>
          <p:nvPr/>
        </p:nvGrpSpPr>
        <p:grpSpPr>
          <a:xfrm>
            <a:off x="10146843" y="3715742"/>
            <a:ext cx="736445" cy="692189"/>
            <a:chOff x="8131589" y="4009362"/>
            <a:chExt cx="552334" cy="692189"/>
          </a:xfrm>
          <a:noFill/>
        </p:grpSpPr>
        <p:grpSp>
          <p:nvGrpSpPr>
            <p:cNvPr id="20" name="Group 65"/>
            <p:cNvGrpSpPr/>
            <p:nvPr/>
          </p:nvGrpSpPr>
          <p:grpSpPr>
            <a:xfrm>
              <a:off x="8131589" y="4009362"/>
              <a:ext cx="551591" cy="228624"/>
              <a:chOff x="7660968" y="1751777"/>
              <a:chExt cx="1040580" cy="450645"/>
            </a:xfrm>
            <a:grpFill/>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6" name="Straight Connector 25"/>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a:grpFill/>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3" name="Straight Connector 22"/>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10147834" y="4643174"/>
            <a:ext cx="736445" cy="692189"/>
            <a:chOff x="8131589" y="4009362"/>
            <a:chExt cx="552334" cy="692189"/>
          </a:xfrm>
          <a:noFill/>
        </p:grpSpPr>
        <p:grpSp>
          <p:nvGrpSpPr>
            <p:cNvPr id="106" name="Group 65"/>
            <p:cNvGrpSpPr/>
            <p:nvPr/>
          </p:nvGrpSpPr>
          <p:grpSpPr>
            <a:xfrm>
              <a:off x="8131589" y="4009362"/>
              <a:ext cx="551591" cy="228624"/>
              <a:chOff x="7660968" y="1751777"/>
              <a:chExt cx="1040580" cy="450645"/>
            </a:xfrm>
            <a:grpFill/>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112" name="Straight Connector 111"/>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a:grpFill/>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109" name="Straight Connector 108"/>
              <p:cNvCxnSpPr/>
              <p:nvPr/>
            </p:nvCxnSpPr>
            <p:spPr>
              <a:xfrm>
                <a:off x="8501629"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grpFill/>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114" name="Straight Arrow Connector 113"/>
          <p:cNvCxnSpPr>
            <a:stCxn id="121" idx="3"/>
            <a:endCxn id="9" idx="1"/>
          </p:cNvCxnSpPr>
          <p:nvPr/>
        </p:nvCxnSpPr>
        <p:spPr>
          <a:xfrm flipV="1">
            <a:off x="1770880" y="4469097"/>
            <a:ext cx="481573" cy="124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5685924" y="4476140"/>
            <a:ext cx="434955" cy="826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7620000" y="4495894"/>
            <a:ext cx="406400" cy="45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9525525" y="4496350"/>
            <a:ext cx="446039" cy="1326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3751576" y="4476137"/>
            <a:ext cx="435224" cy="444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2436222" y="3517526"/>
            <a:ext cx="720593" cy="215444"/>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Memory</a:t>
            </a:r>
          </a:p>
        </p:txBody>
      </p:sp>
      <p:sp>
        <p:nvSpPr>
          <p:cNvPr id="120" name="TextBox 119"/>
          <p:cNvSpPr txBox="1"/>
          <p:nvPr/>
        </p:nvSpPr>
        <p:spPr>
          <a:xfrm>
            <a:off x="3307100" y="3535791"/>
            <a:ext cx="276871" cy="2051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ALU</a:t>
            </a:r>
          </a:p>
        </p:txBody>
      </p:sp>
      <p:sp>
        <p:nvSpPr>
          <p:cNvPr id="2" name="TextBox 1"/>
          <p:cNvSpPr txBox="1"/>
          <p:nvPr/>
        </p:nvSpPr>
        <p:spPr>
          <a:xfrm>
            <a:off x="406400" y="5645346"/>
            <a:ext cx="1686341"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Programmable</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Parser</a:t>
            </a:r>
          </a:p>
        </p:txBody>
      </p:sp>
      <p:grpSp>
        <p:nvGrpSpPr>
          <p:cNvPr id="222" name="Group 221"/>
          <p:cNvGrpSpPr/>
          <p:nvPr/>
        </p:nvGrpSpPr>
        <p:grpSpPr>
          <a:xfrm>
            <a:off x="807432" y="3403655"/>
            <a:ext cx="963448" cy="2155771"/>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55495" tIns="0" rIns="155495" bIns="77748" rtlCol="0" anchor="ctr"/>
            <a:lstStyle/>
            <a:p>
              <a:pPr marL="0" marR="0" lvl="0" indent="0" algn="ctr" defTabSz="914377"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1" name="Oval 170"/>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4" name="Oval 173"/>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1"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Curved Connector 190"/>
            <p:cNvCxnSpPr>
              <a:stCxn id="171" idx="6"/>
              <a:endCxn id="174"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Curved Connector 192"/>
            <p:cNvCxnSpPr>
              <a:stCxn id="174" idx="4"/>
              <a:endCxn id="173"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24" name="Left Brace 223"/>
          <p:cNvSpPr/>
          <p:nvPr/>
        </p:nvSpPr>
        <p:spPr>
          <a:xfrm rot="5400000" flipH="1">
            <a:off x="5741460" y="2134382"/>
            <a:ext cx="296357" cy="7290325"/>
          </a:xfrm>
          <a:prstGeom prst="leftBrace">
            <a:avLst>
              <a:gd name="adj1" fmla="val 43551"/>
              <a:gd name="adj2" fmla="val 49888"/>
            </a:avLst>
          </a:prstGeom>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25" name="TextBox 224"/>
          <p:cNvSpPr txBox="1"/>
          <p:nvPr/>
        </p:nvSpPr>
        <p:spPr>
          <a:xfrm>
            <a:off x="3392983" y="5880411"/>
            <a:ext cx="478039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Programmable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a:sym typeface="Arial"/>
              </a:rPr>
              <a:t>Match-Action Pipeline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grpSp>
        <p:nvGrpSpPr>
          <p:cNvPr id="123" name="Group 122"/>
          <p:cNvGrpSpPr/>
          <p:nvPr/>
        </p:nvGrpSpPr>
        <p:grpSpPr>
          <a:xfrm>
            <a:off x="3818858" y="1181293"/>
            <a:ext cx="4017337" cy="1664847"/>
            <a:chOff x="2864142" y="514645"/>
            <a:chExt cx="3013001" cy="1248635"/>
          </a:xfrm>
        </p:grpSpPr>
        <p:sp>
          <p:nvSpPr>
            <p:cNvPr id="137" name="Parallelogram 136"/>
            <p:cNvSpPr/>
            <p:nvPr/>
          </p:nvSpPr>
          <p:spPr>
            <a:xfrm>
              <a:off x="2864142" y="794006"/>
              <a:ext cx="2622258" cy="969274"/>
            </a:xfrm>
            <a:prstGeom prst="parallelogram">
              <a:avLst>
                <a:gd name="adj" fmla="val 0"/>
              </a:avLst>
            </a:prstGeom>
            <a:solidFill>
              <a:schemeClr val="tx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header_type</a:t>
              </a:r>
              <a:r>
                <a:rPr kumimoji="0" lang="en-US" sz="1067"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ethernet_t    { …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header_type</a:t>
              </a:r>
              <a:r>
                <a:rPr kumimoji="0" lang="en-US" sz="1067"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l2_metadata_t { …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header</a:t>
              </a:r>
              <a:r>
                <a:rPr kumimoji="0" lang="en-US" sz="1067"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ethernet_t    ethernet;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header</a:t>
              </a:r>
              <a:r>
                <a:rPr kumimoji="0" lang="en-US" sz="1067"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vlan_tag_t    vlan_tag[2];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metadata </a:t>
              </a:r>
              <a:r>
                <a:rPr kumimoji="0" lang="en-US" sz="1067"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l2_metadata_t l2_meta;</a:t>
              </a:r>
            </a:p>
          </p:txBody>
        </p:sp>
        <p:sp>
          <p:nvSpPr>
            <p:cNvPr id="138" name="TextBox 137"/>
            <p:cNvSpPr txBox="1"/>
            <p:nvPr/>
          </p:nvSpPr>
          <p:spPr>
            <a:xfrm>
              <a:off x="2945301" y="514645"/>
              <a:ext cx="2931842" cy="30008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Narrow"/>
                  <a:sym typeface="Arial"/>
                </a:rPr>
                <a:t>Header and Data Declarations</a:t>
              </a:r>
            </a:p>
          </p:txBody>
        </p:sp>
      </p:grpSp>
      <p:grpSp>
        <p:nvGrpSpPr>
          <p:cNvPr id="6" name="Group 5"/>
          <p:cNvGrpSpPr/>
          <p:nvPr/>
        </p:nvGrpSpPr>
        <p:grpSpPr>
          <a:xfrm>
            <a:off x="254001" y="1153156"/>
            <a:ext cx="3505200" cy="2237101"/>
            <a:chOff x="190500" y="493543"/>
            <a:chExt cx="2628900" cy="1677826"/>
          </a:xfrm>
        </p:grpSpPr>
        <p:cxnSp>
          <p:nvCxnSpPr>
            <p:cNvPr id="122" name="Straight Arrow Connector 121"/>
            <p:cNvCxnSpPr/>
            <p:nvPr/>
          </p:nvCxnSpPr>
          <p:spPr>
            <a:xfrm>
              <a:off x="990600" y="1581150"/>
              <a:ext cx="0" cy="5902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534575" y="493543"/>
              <a:ext cx="1943977" cy="30008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Narrow"/>
                  <a:sym typeface="Arial"/>
                </a:rPr>
                <a:t>Parser Program</a:t>
              </a:r>
            </a:p>
          </p:txBody>
        </p:sp>
        <p:sp>
          <p:nvSpPr>
            <p:cNvPr id="140" name="Parallelogram 139"/>
            <p:cNvSpPr/>
            <p:nvPr/>
          </p:nvSpPr>
          <p:spPr>
            <a:xfrm>
              <a:off x="190500" y="803085"/>
              <a:ext cx="2628900" cy="964666"/>
            </a:xfrm>
            <a:prstGeom prst="parallelogram">
              <a:avLst>
                <a:gd name="adj" fmla="val 0"/>
              </a:avLst>
            </a:prstGeom>
            <a:solidFill>
              <a:schemeClr val="accent6">
                <a:lumMod val="40000"/>
                <a:lumOff val="6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parser</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r>
                <a:rPr kumimoji="0" lang="en-US" sz="933" b="0" i="0" u="none" strike="noStrike" kern="1200" cap="none" spc="0" normalizeH="0" baseline="0" noProof="0" dirty="0" err="1">
                  <a:ln>
                    <a:noFill/>
                  </a:ln>
                  <a:solidFill>
                    <a:prstClr val="black"/>
                  </a:solidFill>
                  <a:effectLst/>
                  <a:uLnTx/>
                  <a:uFillTx/>
                  <a:latin typeface="Courier New" charset="0"/>
                  <a:ea typeface="Courier New" charset="0"/>
                  <a:cs typeface="Courier New" charset="0"/>
                  <a:sym typeface="Arial"/>
                </a:rPr>
                <a:t>parse_ethernet</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extract</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t>
              </a:r>
              <a:r>
                <a:rPr kumimoji="0" lang="en-US" sz="933" b="0" i="0" u="none" strike="noStrike" kern="1200" cap="none" spc="0" normalizeH="0" baseline="0" noProof="0" dirty="0" err="1">
                  <a:ln>
                    <a:noFill/>
                  </a:ln>
                  <a:solidFill>
                    <a:prstClr val="black"/>
                  </a:solidFill>
                  <a:effectLst/>
                  <a:uLnTx/>
                  <a:uFillTx/>
                  <a:latin typeface="Courier New" charset="0"/>
                  <a:ea typeface="Courier New" charset="0"/>
                  <a:cs typeface="Courier New" charset="0"/>
                  <a:sym typeface="Arial"/>
                </a:rPr>
                <a:t>ethernet</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return</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switch</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t>
              </a:r>
              <a:r>
                <a:rPr kumimoji="0" lang="en-US" sz="933" b="0" i="0" u="none" strike="noStrike" kern="1200" cap="none" spc="0" normalizeH="0" baseline="0" noProof="0" dirty="0" err="1">
                  <a:ln>
                    <a:noFill/>
                  </a:ln>
                  <a:solidFill>
                    <a:prstClr val="black"/>
                  </a:solidFill>
                  <a:effectLst/>
                  <a:uLnTx/>
                  <a:uFillTx/>
                  <a:latin typeface="Courier New" charset="0"/>
                  <a:ea typeface="Courier New" charset="0"/>
                  <a:cs typeface="Courier New" charset="0"/>
                  <a:sym typeface="Arial"/>
                </a:rPr>
                <a:t>ethernet.ethertype</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0x8100 : </a:t>
              </a:r>
              <a:r>
                <a:rPr kumimoji="0" lang="en-US" sz="933" b="0" i="0" u="none" strike="noStrike" kern="1200" cap="none" spc="0" normalizeH="0" baseline="0" noProof="0" dirty="0" err="1">
                  <a:ln>
                    <a:noFill/>
                  </a:ln>
                  <a:solidFill>
                    <a:prstClr val="black"/>
                  </a:solidFill>
                  <a:effectLst/>
                  <a:uLnTx/>
                  <a:uFillTx/>
                  <a:latin typeface="Courier New" charset="0"/>
                  <a:ea typeface="Courier New" charset="0"/>
                  <a:cs typeface="Courier New" charset="0"/>
                  <a:sym typeface="Arial"/>
                </a:rPr>
                <a:t>parse_vlan_tag</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0x0800 : parse_ipv4;</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0x8847 : </a:t>
              </a:r>
              <a:r>
                <a:rPr kumimoji="0" lang="en-US" sz="933" b="0" i="0" u="none" strike="noStrike" kern="1200" cap="none" spc="0" normalizeH="0" baseline="0" noProof="0" dirty="0" err="1">
                  <a:ln>
                    <a:noFill/>
                  </a:ln>
                  <a:solidFill>
                    <a:prstClr val="black"/>
                  </a:solidFill>
                  <a:effectLst/>
                  <a:uLnTx/>
                  <a:uFillTx/>
                  <a:latin typeface="Courier New" charset="0"/>
                  <a:ea typeface="Courier New" charset="0"/>
                  <a:cs typeface="Courier New" charset="0"/>
                  <a:sym typeface="Arial"/>
                </a:rPr>
                <a:t>parse_mpls</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default: ingress;</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t>
              </a:r>
            </a:p>
          </p:txBody>
        </p:sp>
      </p:grpSp>
      <p:grpSp>
        <p:nvGrpSpPr>
          <p:cNvPr id="104" name="Group 103"/>
          <p:cNvGrpSpPr/>
          <p:nvPr/>
        </p:nvGrpSpPr>
        <p:grpSpPr>
          <a:xfrm>
            <a:off x="2937538" y="1196835"/>
            <a:ext cx="7956871" cy="2232165"/>
            <a:chOff x="2203152" y="526302"/>
            <a:chExt cx="5967653" cy="1674124"/>
          </a:xfrm>
        </p:grpSpPr>
        <p:sp>
          <p:nvSpPr>
            <p:cNvPr id="141" name="TextBox 140"/>
            <p:cNvSpPr txBox="1"/>
            <p:nvPr/>
          </p:nvSpPr>
          <p:spPr>
            <a:xfrm>
              <a:off x="5715000" y="526302"/>
              <a:ext cx="2257812" cy="30008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Narrow"/>
                  <a:sym typeface="Arial"/>
                </a:rPr>
                <a:t>Tables and Control Flow</a:t>
              </a:r>
            </a:p>
          </p:txBody>
        </p:sp>
        <p:cxnSp>
          <p:nvCxnSpPr>
            <p:cNvPr id="128" name="Straight Arrow Connector 127"/>
            <p:cNvCxnSpPr/>
            <p:nvPr/>
          </p:nvCxnSpPr>
          <p:spPr>
            <a:xfrm>
              <a:off x="6553200" y="1737858"/>
              <a:ext cx="0" cy="4625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1" name="Freeform 130"/>
            <p:cNvSpPr/>
            <p:nvPr/>
          </p:nvSpPr>
          <p:spPr>
            <a:xfrm>
              <a:off x="2203152" y="1926991"/>
              <a:ext cx="4344934" cy="251613"/>
            </a:xfrm>
            <a:custGeom>
              <a:avLst/>
              <a:gdLst>
                <a:gd name="connsiteX0" fmla="*/ 4344934 w 4344934"/>
                <a:gd name="connsiteY0" fmla="*/ 0 h 251613"/>
                <a:gd name="connsiteX1" fmla="*/ 0 w 4344934"/>
                <a:gd name="connsiteY1" fmla="*/ 0 h 251613"/>
                <a:gd name="connsiteX2" fmla="*/ 0 w 4344934"/>
                <a:gd name="connsiteY2" fmla="*/ 251613 h 251613"/>
              </a:gdLst>
              <a:ahLst/>
              <a:cxnLst>
                <a:cxn ang="0">
                  <a:pos x="connsiteX0" y="connsiteY0"/>
                </a:cxn>
                <a:cxn ang="0">
                  <a:pos x="connsiteX1" y="connsiteY1"/>
                </a:cxn>
                <a:cxn ang="0">
                  <a:pos x="connsiteX2" y="connsiteY2"/>
                </a:cxn>
              </a:cxnLst>
              <a:rect l="l" t="t" r="r" b="b"/>
              <a:pathLst>
                <a:path w="4344934" h="251613">
                  <a:moveTo>
                    <a:pt x="4344934" y="0"/>
                  </a:moveTo>
                  <a:lnTo>
                    <a:pt x="0" y="0"/>
                  </a:lnTo>
                  <a:lnTo>
                    <a:pt x="0" y="251613"/>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133" name="Straight Arrow Connector 132"/>
            <p:cNvCxnSpPr>
              <a:cxnSpLocks/>
            </p:cNvCxnSpPr>
            <p:nvPr/>
          </p:nvCxnSpPr>
          <p:spPr>
            <a:xfrm>
              <a:off x="3686711" y="1921236"/>
              <a:ext cx="0" cy="250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5163146" y="1935135"/>
              <a:ext cx="0" cy="250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6" name="Parallelogram 135"/>
            <p:cNvSpPr/>
            <p:nvPr/>
          </p:nvSpPr>
          <p:spPr>
            <a:xfrm>
              <a:off x="5541905" y="787994"/>
              <a:ext cx="2628900" cy="972703"/>
            </a:xfrm>
            <a:prstGeom prst="parallelogram">
              <a:avLst>
                <a:gd name="adj" fmla="val 0"/>
              </a:avLst>
            </a:prstGeom>
            <a:solidFill>
              <a:schemeClr val="accent1">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table</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r>
                <a:rPr kumimoji="0" lang="en-US" sz="933" b="0" i="0" u="none" strike="noStrike" kern="1200" cap="none" spc="0" normalizeH="0" baseline="0" noProof="0" dirty="0" err="1">
                  <a:ln>
                    <a:noFill/>
                  </a:ln>
                  <a:solidFill>
                    <a:prstClr val="black"/>
                  </a:solidFill>
                  <a:effectLst/>
                  <a:uLnTx/>
                  <a:uFillTx/>
                  <a:latin typeface="Courier New" charset="0"/>
                  <a:ea typeface="Courier New" charset="0"/>
                  <a:cs typeface="Courier New" charset="0"/>
                  <a:sym typeface="Arial"/>
                </a:rPr>
                <a:t>port_table</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 … }</a:t>
              </a: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control</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ingress {</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apply</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(port_table);</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r>
                <a:rPr kumimoji="0" lang="en-US" sz="933" b="1"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if</a:t>
              </a: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(l2_meta.vlan_tags == 0) {</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process_assign_vlan();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    }</a:t>
              </a:r>
              <a:b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br>
              <a:r>
                <a:rPr kumimoji="0" lang="en-US" sz="933" b="0" i="0" u="none" strike="noStrike" kern="1200" cap="none" spc="0" normalizeH="0" baseline="0" noProof="0" dirty="0">
                  <a:ln>
                    <a:noFill/>
                  </a:ln>
                  <a:solidFill>
                    <a:prstClr val="black"/>
                  </a:solidFill>
                  <a:effectLst/>
                  <a:uLnTx/>
                  <a:uFillTx/>
                  <a:latin typeface="Courier New" charset="0"/>
                  <a:ea typeface="Courier New" charset="0"/>
                  <a:cs typeface="Courier New" charset="0"/>
                  <a:sym typeface="Arial"/>
                </a:rPr>
                <a:t>}</a:t>
              </a:r>
            </a:p>
          </p:txBody>
        </p:sp>
      </p:grpSp>
      <p:cxnSp>
        <p:nvCxnSpPr>
          <p:cNvPr id="148" name="Straight Connector 147">
            <a:extLst>
              <a:ext uri="{FF2B5EF4-FFF2-40B4-BE49-F238E27FC236}">
                <a16:creationId xmlns:a16="http://schemas.microsoft.com/office/drawing/2014/main" id="{6BD2FA2D-51F8-4775-84F9-24701DBE9694}"/>
              </a:ext>
            </a:extLst>
          </p:cNvPr>
          <p:cNvCxnSpPr>
            <a:cxnSpLocks/>
          </p:cNvCxnSpPr>
          <p:nvPr/>
        </p:nvCxnSpPr>
        <p:spPr>
          <a:xfrm>
            <a:off x="712768" y="800060"/>
            <a:ext cx="4554176" cy="0"/>
          </a:xfrm>
          <a:prstGeom prst="line">
            <a:avLst/>
          </a:prstGeom>
          <a:noFill/>
          <a:ln w="25400" cap="flat" cmpd="sng" algn="ctr">
            <a:solidFill>
              <a:srgbClr val="A20000"/>
            </a:solidFill>
            <a:prstDash val="solid"/>
          </a:ln>
          <a:effectLst>
            <a:outerShdw blurRad="40000" dist="20000" dir="5400000" rotWithShape="0">
              <a:srgbClr val="000000">
                <a:alpha val="38000"/>
              </a:srgbClr>
            </a:outerShdw>
          </a:effectLst>
        </p:spPr>
      </p:cxnSp>
      <p:sp>
        <p:nvSpPr>
          <p:cNvPr id="153" name="Slide Number Placeholder 3">
            <a:extLst>
              <a:ext uri="{FF2B5EF4-FFF2-40B4-BE49-F238E27FC236}">
                <a16:creationId xmlns:a16="http://schemas.microsoft.com/office/drawing/2014/main" id="{A76864BE-02A7-42F2-B57A-ED59508616DA}"/>
              </a:ext>
            </a:extLst>
          </p:cNvPr>
          <p:cNvSpPr txBox="1">
            <a:spLocks/>
          </p:cNvSpPr>
          <p:nvPr/>
        </p:nvSpPr>
        <p:spPr>
          <a:xfrm>
            <a:off x="10687677" y="6484150"/>
            <a:ext cx="1422400" cy="2127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Tx/>
              <a:buSzTx/>
              <a:buFont typeface="Arial"/>
              <a:buNone/>
              <a:tabLst/>
              <a:defRPr/>
            </a:pPr>
            <a:fld id="{7D98702C-BA5F-8D4B-B23D-DEB8E47CE420}" type="slidenum">
              <a:rPr kumimoji="0" lang="en-US" sz="1107" b="0" i="0" u="none" strike="noStrike" kern="1200" cap="none" spc="0" normalizeH="0" baseline="0" noProof="0">
                <a:ln>
                  <a:noFill/>
                </a:ln>
                <a:solidFill>
                  <a:prstClr val="white"/>
                </a:solidFill>
                <a:effectLst/>
                <a:uLnTx/>
                <a:uFillTx/>
                <a:latin typeface="Calibri" panose="020F0502020204030204"/>
                <a:ea typeface="+mn-ea"/>
                <a:cs typeface="Arial"/>
                <a:sym typeface="Arial"/>
              </a:rPr>
              <a:pPr marL="0" marR="0" lvl="0" indent="0" algn="r" defTabSz="914377" rtl="0" eaLnBrk="1" fontAlgn="auto" latinLnBrk="0" hangingPunct="1">
                <a:lnSpc>
                  <a:spcPct val="100000"/>
                </a:lnSpc>
                <a:spcBef>
                  <a:spcPts val="0"/>
                </a:spcBef>
                <a:spcAft>
                  <a:spcPts val="0"/>
                </a:spcAft>
                <a:buClrTx/>
                <a:buSzTx/>
                <a:buFont typeface="Arial"/>
                <a:buNone/>
                <a:tabLst/>
                <a:defRPr/>
              </a:pPr>
              <a:t>39</a:t>
            </a:fld>
            <a:endParaRPr kumimoji="0" lang="en-US" sz="1107"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154" name="TextBox 153">
            <a:extLst>
              <a:ext uri="{FF2B5EF4-FFF2-40B4-BE49-F238E27FC236}">
                <a16:creationId xmlns:a16="http://schemas.microsoft.com/office/drawing/2014/main" id="{A75488E7-E5E1-45CC-B7B5-02585B423F76}"/>
              </a:ext>
            </a:extLst>
          </p:cNvPr>
          <p:cNvSpPr txBox="1"/>
          <p:nvPr/>
        </p:nvSpPr>
        <p:spPr>
          <a:xfrm>
            <a:off x="712768" y="6477376"/>
            <a:ext cx="10648941" cy="27699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9B2D1F"/>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N. McKeown. Creating an End-to-End Programming Model for Packet Forwarding. Available</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Arial"/>
              </a:rPr>
              <a:t>: </a:t>
            </a:r>
            <a:r>
              <a:rPr kumimoji="0" lang="en-US" sz="1200" b="0" i="0" u="none" strike="noStrike" kern="1200" cap="none" spc="0" normalizeH="0" baseline="0" noProof="0" dirty="0">
                <a:ln>
                  <a:noFill/>
                </a:ln>
                <a:solidFill>
                  <a:srgbClr val="4473C5"/>
                </a:solidFill>
                <a:effectLst/>
                <a:uLnTx/>
                <a:uFillTx/>
                <a:latin typeface="Arial" panose="020B0604020202020204" pitchFamily="34" charset="0"/>
                <a:ea typeface="+mn-ea"/>
                <a:cs typeface="Arial" panose="020B0604020202020204" pitchFamily="34" charset="0"/>
                <a:sym typeface="Arial"/>
                <a:hlinkClick r:id="rId3">
                  <a:extLst>
                    <a:ext uri="{A12FA001-AC4F-418D-AE19-62706E023703}">
                      <ahyp:hlinkClr xmlns:ahyp="http://schemas.microsoft.com/office/drawing/2018/hyperlinkcolor" val="tx"/>
                    </a:ext>
                  </a:extLst>
                </a:hlinkClick>
              </a:rPr>
              <a:t>https://www.youtube.com/watch?v=fiBuao6YZl0&amp;t=4216s</a:t>
            </a:r>
            <a:r>
              <a:rPr kumimoji="0" lang="en-US" sz="1200" b="0" i="0" u="none" strike="noStrike" kern="1200" cap="none" spc="0" normalizeH="0" baseline="0" noProof="0" dirty="0">
                <a:ln>
                  <a:noFill/>
                </a:ln>
                <a:solidFill>
                  <a:srgbClr val="4473C5"/>
                </a:solidFill>
                <a:effectLst/>
                <a:uLnTx/>
                <a:uFillTx/>
                <a:latin typeface="Arial" panose="020B0604020202020204" pitchFamily="34" charset="0"/>
                <a:ea typeface="+mn-ea"/>
                <a:cs typeface="Arial" panose="020B0604020202020204" pitchFamily="34" charset="0"/>
                <a:sym typeface="Arial"/>
              </a:rPr>
              <a:t> </a:t>
            </a:r>
          </a:p>
        </p:txBody>
      </p:sp>
      <p:sp>
        <p:nvSpPr>
          <p:cNvPr id="124" name="Google Shape;90;p1">
            <a:extLst>
              <a:ext uri="{FF2B5EF4-FFF2-40B4-BE49-F238E27FC236}">
                <a16:creationId xmlns:a16="http://schemas.microsoft.com/office/drawing/2014/main" id="{31A1D418-C0FF-6942-CF04-B4952FE3081D}"/>
              </a:ext>
            </a:extLst>
          </p:cNvPr>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cxnSp>
        <p:nvCxnSpPr>
          <p:cNvPr id="125" name="Straight Connector 124">
            <a:extLst>
              <a:ext uri="{FF2B5EF4-FFF2-40B4-BE49-F238E27FC236}">
                <a16:creationId xmlns:a16="http://schemas.microsoft.com/office/drawing/2014/main" id="{26344E3D-B250-DA47-C98A-C8140D70CC45}"/>
              </a:ext>
            </a:extLst>
          </p:cNvPr>
          <p:cNvCxnSpPr>
            <a:cxnSpLocks/>
          </p:cNvCxnSpPr>
          <p:nvPr/>
        </p:nvCxnSpPr>
        <p:spPr>
          <a:xfrm>
            <a:off x="747555" y="6479736"/>
            <a:ext cx="101367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03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A4135-7FB2-B282-D09F-DAD5437F7D8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965F8F2-2AB7-B09A-CE81-49E93042CCF6}"/>
              </a:ext>
            </a:extLst>
          </p:cNvPr>
          <p:cNvSpPr>
            <a:spLocks noGrp="1"/>
          </p:cNvSpPr>
          <p:nvPr>
            <p:ph type="sldNum" sz="quarter" idx="12"/>
          </p:nvPr>
        </p:nvSpPr>
        <p:spPr/>
        <p:txBody>
          <a:bodyPr/>
          <a:lstStyle/>
          <a:p>
            <a:fld id="{38C60F48-EAB5-A54D-B834-7AA360F30939}" type="slidenum">
              <a:rPr lang="en-US" sz="1200" smtClean="0"/>
              <a:t>4</a:t>
            </a:fld>
            <a:endParaRPr lang="en-US" sz="1200"/>
          </a:p>
        </p:txBody>
      </p:sp>
      <p:sp>
        <p:nvSpPr>
          <p:cNvPr id="2" name="Rectangle 1">
            <a:extLst>
              <a:ext uri="{FF2B5EF4-FFF2-40B4-BE49-F238E27FC236}">
                <a16:creationId xmlns:a16="http://schemas.microsoft.com/office/drawing/2014/main" id="{04407FC2-F171-8044-F443-3C6454E88CD1}"/>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Performance Bottleneck #1: </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Slowdown in Processor Performance</a:t>
            </a:r>
          </a:p>
        </p:txBody>
      </p:sp>
    </p:spTree>
    <p:extLst>
      <p:ext uri="{BB962C8B-B14F-4D97-AF65-F5344CB8AC3E}">
        <p14:creationId xmlns:p14="http://schemas.microsoft.com/office/powerpoint/2010/main" val="1378842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Why P4 for CPU?</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40</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Processing packets on the server is very similar to a switch pipeline</a:t>
            </a:r>
          </a:p>
          <a:p>
            <a:pPr marL="749808" lvl="1" indent="-457200">
              <a:buFont typeface="+mj-lt"/>
              <a:buAutoNum type="arabicPeriod"/>
            </a:pPr>
            <a:r>
              <a:rPr lang="en-US" altLang="en-US" dirty="0"/>
              <a:t>Packets need to be parsed</a:t>
            </a:r>
          </a:p>
          <a:p>
            <a:pPr marL="749808" lvl="1" indent="-457200">
              <a:buFont typeface="+mj-lt"/>
              <a:buAutoNum type="arabicPeriod"/>
            </a:pPr>
            <a:r>
              <a:rPr lang="en-US" altLang="en-US" dirty="0"/>
              <a:t>Match and action operations are performed on the packets</a:t>
            </a:r>
          </a:p>
          <a:p>
            <a:pPr marL="749808" lvl="1" indent="-457200">
              <a:buFont typeface="+mj-lt"/>
              <a:buAutoNum type="arabicPeriod"/>
            </a:pPr>
            <a:r>
              <a:rPr lang="en-US" altLang="en-US" dirty="0"/>
              <a:t>Packets are sent to the network or the host</a:t>
            </a:r>
          </a:p>
          <a:p>
            <a:pPr marL="749808" lvl="1" indent="-457200">
              <a:buFont typeface="+mj-lt"/>
              <a:buAutoNum type="arabicPeriod"/>
            </a:pPr>
            <a:endParaRPr lang="en-US" altLang="en-US" dirty="0"/>
          </a:p>
          <a:p>
            <a:pPr marL="457200" indent="-457200">
              <a:buFont typeface="+mj-lt"/>
              <a:buAutoNum type="arabicPeriod"/>
            </a:pPr>
            <a:endParaRPr lang="en-US" altLang="en-US" dirty="0"/>
          </a:p>
          <a:p>
            <a:pPr marL="457200" indent="-457200">
              <a:buFont typeface="+mj-lt"/>
              <a:buAutoNum type="arabicPeriod"/>
            </a:pPr>
            <a:endParaRPr lang="en-US" altLang="en-US" dirty="0"/>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4023088"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grpSp>
        <p:nvGrpSpPr>
          <p:cNvPr id="142" name="Group 141">
            <a:extLst>
              <a:ext uri="{FF2B5EF4-FFF2-40B4-BE49-F238E27FC236}">
                <a16:creationId xmlns:a16="http://schemas.microsoft.com/office/drawing/2014/main" id="{6047578D-C7D8-A054-3CC2-0FF910F8DE9B}"/>
              </a:ext>
            </a:extLst>
          </p:cNvPr>
          <p:cNvGrpSpPr/>
          <p:nvPr/>
        </p:nvGrpSpPr>
        <p:grpSpPr>
          <a:xfrm>
            <a:off x="2399166" y="2954284"/>
            <a:ext cx="1499123" cy="2169168"/>
            <a:chOff x="1485649" y="3204985"/>
            <a:chExt cx="1124341" cy="2169168"/>
          </a:xfrm>
        </p:grpSpPr>
        <p:sp>
          <p:nvSpPr>
            <p:cNvPr id="143" name="Rectangle 142">
              <a:extLst>
                <a:ext uri="{FF2B5EF4-FFF2-40B4-BE49-F238E27FC236}">
                  <a16:creationId xmlns:a16="http://schemas.microsoft.com/office/drawing/2014/main" id="{B00365C9-158B-31BF-D8F8-B01DDC3E67CC}"/>
                </a:ext>
              </a:extLst>
            </p:cNvPr>
            <p:cNvSpPr/>
            <p:nvPr/>
          </p:nvSpPr>
          <p:spPr>
            <a:xfrm>
              <a:off x="1492629" y="3216474"/>
              <a:ext cx="1117361" cy="2157679"/>
            </a:xfrm>
            <a:prstGeom prst="rect">
              <a:avLst/>
            </a:prstGeom>
            <a:solidFill>
              <a:srgbClr val="4472C4"/>
            </a:solidFill>
            <a:ln w="12700" cap="flat" cmpd="sng" algn="ctr">
              <a:solidFill>
                <a:srgbClr val="4472C4">
                  <a:shade val="50000"/>
                </a:srgbClr>
              </a:solidFill>
              <a:prstDash val="solid"/>
              <a:miter lim="800000"/>
            </a:ln>
            <a:effectLst/>
          </p:spPr>
          <p:txBody>
            <a:bodyPr lIns="108852" tIns="54427" rIns="108852" bIns="54427"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44" name="Rectangle 143">
              <a:extLst>
                <a:ext uri="{FF2B5EF4-FFF2-40B4-BE49-F238E27FC236}">
                  <a16:creationId xmlns:a16="http://schemas.microsoft.com/office/drawing/2014/main" id="{28FFCE1E-0E92-F9A2-3F14-0B9F2213AFC3}"/>
                </a:ext>
              </a:extLst>
            </p:cNvPr>
            <p:cNvSpPr/>
            <p:nvPr/>
          </p:nvSpPr>
          <p:spPr>
            <a:xfrm>
              <a:off x="1485649" y="3204985"/>
              <a:ext cx="1124341" cy="2157680"/>
            </a:xfrm>
            <a:prstGeom prst="rect">
              <a:avLst/>
            </a:prstGeom>
            <a:solidFill>
              <a:sysClr val="window" lastClr="FFFFFF">
                <a:alpha val="70000"/>
              </a:sysClr>
            </a:solidFill>
            <a:ln w="1270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45" name="Group 144">
            <a:extLst>
              <a:ext uri="{FF2B5EF4-FFF2-40B4-BE49-F238E27FC236}">
                <a16:creationId xmlns:a16="http://schemas.microsoft.com/office/drawing/2014/main" id="{6D69F8BC-B623-FA5F-2F64-926BE8319FF7}"/>
              </a:ext>
            </a:extLst>
          </p:cNvPr>
          <p:cNvGrpSpPr/>
          <p:nvPr/>
        </p:nvGrpSpPr>
        <p:grpSpPr>
          <a:xfrm>
            <a:off x="4333514" y="2961325"/>
            <a:ext cx="1499123" cy="2169168"/>
            <a:chOff x="1485649" y="3204985"/>
            <a:chExt cx="1124341" cy="2169168"/>
          </a:xfrm>
        </p:grpSpPr>
        <p:sp>
          <p:nvSpPr>
            <p:cNvPr id="146" name="Rectangle 145">
              <a:extLst>
                <a:ext uri="{FF2B5EF4-FFF2-40B4-BE49-F238E27FC236}">
                  <a16:creationId xmlns:a16="http://schemas.microsoft.com/office/drawing/2014/main" id="{15691C04-BEA1-AF89-EAC2-DE40A53F10F4}"/>
                </a:ext>
              </a:extLst>
            </p:cNvPr>
            <p:cNvSpPr/>
            <p:nvPr/>
          </p:nvSpPr>
          <p:spPr>
            <a:xfrm>
              <a:off x="1492629" y="3216474"/>
              <a:ext cx="1117361" cy="2157679"/>
            </a:xfrm>
            <a:prstGeom prst="rect">
              <a:avLst/>
            </a:prstGeom>
            <a:solidFill>
              <a:srgbClr val="4472C4"/>
            </a:solidFill>
            <a:ln w="12700" cap="flat" cmpd="sng" algn="ctr">
              <a:solidFill>
                <a:srgbClr val="4472C4">
                  <a:shade val="50000"/>
                </a:srgbClr>
              </a:solidFill>
              <a:prstDash val="solid"/>
              <a:miter lim="800000"/>
            </a:ln>
            <a:effectLst/>
          </p:spPr>
          <p:txBody>
            <a:bodyPr lIns="108852" tIns="54427" rIns="108852" bIns="54427"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47" name="Rectangle 146">
              <a:extLst>
                <a:ext uri="{FF2B5EF4-FFF2-40B4-BE49-F238E27FC236}">
                  <a16:creationId xmlns:a16="http://schemas.microsoft.com/office/drawing/2014/main" id="{8D4E7BBA-A93D-3DD1-74D1-2AC35D98CE3D}"/>
                </a:ext>
              </a:extLst>
            </p:cNvPr>
            <p:cNvSpPr/>
            <p:nvPr/>
          </p:nvSpPr>
          <p:spPr>
            <a:xfrm>
              <a:off x="1485649" y="3204985"/>
              <a:ext cx="1124341" cy="2157680"/>
            </a:xfrm>
            <a:prstGeom prst="rect">
              <a:avLst/>
            </a:prstGeom>
            <a:solidFill>
              <a:sysClr val="window" lastClr="FFFFFF">
                <a:alpha val="70000"/>
              </a:sysClr>
            </a:solidFill>
            <a:ln w="1270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48" name="Group 147">
            <a:extLst>
              <a:ext uri="{FF2B5EF4-FFF2-40B4-BE49-F238E27FC236}">
                <a16:creationId xmlns:a16="http://schemas.microsoft.com/office/drawing/2014/main" id="{02CCC661-C0F9-E6B3-C0A0-A855CE803054}"/>
              </a:ext>
            </a:extLst>
          </p:cNvPr>
          <p:cNvGrpSpPr/>
          <p:nvPr/>
        </p:nvGrpSpPr>
        <p:grpSpPr>
          <a:xfrm>
            <a:off x="6267590" y="2969591"/>
            <a:ext cx="1499123" cy="2169168"/>
            <a:chOff x="1485649" y="3204985"/>
            <a:chExt cx="1124341" cy="2169168"/>
          </a:xfrm>
        </p:grpSpPr>
        <p:sp>
          <p:nvSpPr>
            <p:cNvPr id="149" name="Rectangle 148">
              <a:extLst>
                <a:ext uri="{FF2B5EF4-FFF2-40B4-BE49-F238E27FC236}">
                  <a16:creationId xmlns:a16="http://schemas.microsoft.com/office/drawing/2014/main" id="{D248AD0E-F60D-CE62-BAD4-351A23F2D74C}"/>
                </a:ext>
              </a:extLst>
            </p:cNvPr>
            <p:cNvSpPr/>
            <p:nvPr/>
          </p:nvSpPr>
          <p:spPr>
            <a:xfrm>
              <a:off x="1492629" y="3216474"/>
              <a:ext cx="1117361" cy="2157679"/>
            </a:xfrm>
            <a:prstGeom prst="rect">
              <a:avLst/>
            </a:prstGeom>
            <a:solidFill>
              <a:srgbClr val="4472C4"/>
            </a:solidFill>
            <a:ln w="12700" cap="flat" cmpd="sng" algn="ctr">
              <a:solidFill>
                <a:srgbClr val="4472C4">
                  <a:shade val="50000"/>
                </a:srgbClr>
              </a:solidFill>
              <a:prstDash val="solid"/>
              <a:miter lim="800000"/>
            </a:ln>
            <a:effectLst/>
          </p:spPr>
          <p:txBody>
            <a:bodyPr lIns="108852" tIns="54427" rIns="108852" bIns="54427"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50" name="Rectangle 149">
              <a:extLst>
                <a:ext uri="{FF2B5EF4-FFF2-40B4-BE49-F238E27FC236}">
                  <a16:creationId xmlns:a16="http://schemas.microsoft.com/office/drawing/2014/main" id="{EF805CB6-E09A-BD15-5D50-9447B7E35961}"/>
                </a:ext>
              </a:extLst>
            </p:cNvPr>
            <p:cNvSpPr/>
            <p:nvPr/>
          </p:nvSpPr>
          <p:spPr>
            <a:xfrm>
              <a:off x="1485649" y="3204985"/>
              <a:ext cx="1124341" cy="2157680"/>
            </a:xfrm>
            <a:prstGeom prst="rect">
              <a:avLst/>
            </a:prstGeom>
            <a:solidFill>
              <a:sysClr val="window" lastClr="FFFFFF">
                <a:alpha val="70000"/>
              </a:sysClr>
            </a:solidFill>
            <a:ln w="1270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51" name="Group 150">
            <a:extLst>
              <a:ext uri="{FF2B5EF4-FFF2-40B4-BE49-F238E27FC236}">
                <a16:creationId xmlns:a16="http://schemas.microsoft.com/office/drawing/2014/main" id="{6C09CFF1-6B40-D965-0DF4-C2C6707A2AFC}"/>
              </a:ext>
            </a:extLst>
          </p:cNvPr>
          <p:cNvGrpSpPr/>
          <p:nvPr/>
        </p:nvGrpSpPr>
        <p:grpSpPr>
          <a:xfrm>
            <a:off x="8173114" y="2981537"/>
            <a:ext cx="1499123" cy="2169168"/>
            <a:chOff x="1485649" y="3204985"/>
            <a:chExt cx="1124341" cy="2169168"/>
          </a:xfrm>
        </p:grpSpPr>
        <p:sp>
          <p:nvSpPr>
            <p:cNvPr id="152" name="Rectangle 151">
              <a:extLst>
                <a:ext uri="{FF2B5EF4-FFF2-40B4-BE49-F238E27FC236}">
                  <a16:creationId xmlns:a16="http://schemas.microsoft.com/office/drawing/2014/main" id="{4CC7C52F-3FF9-23B8-29D3-235AB1AF3DD0}"/>
                </a:ext>
              </a:extLst>
            </p:cNvPr>
            <p:cNvSpPr/>
            <p:nvPr/>
          </p:nvSpPr>
          <p:spPr>
            <a:xfrm>
              <a:off x="1492629" y="3216474"/>
              <a:ext cx="1117361" cy="2157679"/>
            </a:xfrm>
            <a:prstGeom prst="rect">
              <a:avLst/>
            </a:prstGeom>
            <a:solidFill>
              <a:srgbClr val="4472C4"/>
            </a:solidFill>
            <a:ln w="12700" cap="flat" cmpd="sng" algn="ctr">
              <a:solidFill>
                <a:srgbClr val="4472C4">
                  <a:shade val="50000"/>
                </a:srgbClr>
              </a:solidFill>
              <a:prstDash val="solid"/>
              <a:miter lim="800000"/>
            </a:ln>
            <a:effectLst/>
          </p:spPr>
          <p:txBody>
            <a:bodyPr lIns="108852" tIns="54427" rIns="108852" bIns="54427"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53" name="Rectangle 152">
              <a:extLst>
                <a:ext uri="{FF2B5EF4-FFF2-40B4-BE49-F238E27FC236}">
                  <a16:creationId xmlns:a16="http://schemas.microsoft.com/office/drawing/2014/main" id="{5FD7D2F4-5301-E410-E4E7-B1B42D51BF83}"/>
                </a:ext>
              </a:extLst>
            </p:cNvPr>
            <p:cNvSpPr/>
            <p:nvPr/>
          </p:nvSpPr>
          <p:spPr>
            <a:xfrm>
              <a:off x="1485649" y="3204985"/>
              <a:ext cx="1124341" cy="2157680"/>
            </a:xfrm>
            <a:prstGeom prst="rect">
              <a:avLst/>
            </a:prstGeom>
            <a:solidFill>
              <a:sysClr val="window" lastClr="FFFFFF">
                <a:alpha val="70000"/>
              </a:sysClr>
            </a:solidFill>
            <a:ln w="1270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154" name="Group 153">
            <a:extLst>
              <a:ext uri="{FF2B5EF4-FFF2-40B4-BE49-F238E27FC236}">
                <a16:creationId xmlns:a16="http://schemas.microsoft.com/office/drawing/2014/main" id="{24B75A52-B684-6B9A-0A09-E82E67C8639F}"/>
              </a:ext>
            </a:extLst>
          </p:cNvPr>
          <p:cNvGrpSpPr/>
          <p:nvPr/>
        </p:nvGrpSpPr>
        <p:grpSpPr>
          <a:xfrm>
            <a:off x="11233658" y="3288858"/>
            <a:ext cx="519184" cy="1589295"/>
            <a:chOff x="2488822" y="2403406"/>
            <a:chExt cx="529093" cy="1589294"/>
          </a:xfrm>
        </p:grpSpPr>
        <p:cxnSp>
          <p:nvCxnSpPr>
            <p:cNvPr id="155" name="Straight Arrow Connector 154">
              <a:extLst>
                <a:ext uri="{FF2B5EF4-FFF2-40B4-BE49-F238E27FC236}">
                  <a16:creationId xmlns:a16="http://schemas.microsoft.com/office/drawing/2014/main" id="{F86262D1-B791-4A32-3F4E-89F5E66C91B3}"/>
                </a:ext>
              </a:extLst>
            </p:cNvPr>
            <p:cNvCxnSpPr/>
            <p:nvPr/>
          </p:nvCxnSpPr>
          <p:spPr>
            <a:xfrm flipV="1">
              <a:off x="2493656" y="2403406"/>
              <a:ext cx="522113" cy="0"/>
            </a:xfrm>
            <a:prstGeom prst="straightConnector1">
              <a:avLst/>
            </a:prstGeom>
            <a:noFill/>
            <a:ln w="25400" cap="flat" cmpd="sng" algn="ctr">
              <a:solidFill>
                <a:srgbClr val="C00000"/>
              </a:solidFill>
              <a:prstDash val="solid"/>
              <a:miter lim="800000"/>
              <a:tailEnd type="arrow"/>
            </a:ln>
            <a:effectLst/>
          </p:spPr>
        </p:cxnSp>
        <p:cxnSp>
          <p:nvCxnSpPr>
            <p:cNvPr id="156" name="Straight Arrow Connector 155">
              <a:extLst>
                <a:ext uri="{FF2B5EF4-FFF2-40B4-BE49-F238E27FC236}">
                  <a16:creationId xmlns:a16="http://schemas.microsoft.com/office/drawing/2014/main" id="{3FC22421-126D-BC12-4528-A0CFCC1EFD32}"/>
                </a:ext>
              </a:extLst>
            </p:cNvPr>
            <p:cNvCxnSpPr/>
            <p:nvPr/>
          </p:nvCxnSpPr>
          <p:spPr>
            <a:xfrm flipV="1">
              <a:off x="2490064" y="2555806"/>
              <a:ext cx="522113" cy="0"/>
            </a:xfrm>
            <a:prstGeom prst="straightConnector1">
              <a:avLst/>
            </a:prstGeom>
            <a:noFill/>
            <a:ln w="25400" cap="flat" cmpd="sng" algn="ctr">
              <a:solidFill>
                <a:srgbClr val="C00000"/>
              </a:solidFill>
              <a:prstDash val="solid"/>
              <a:miter lim="800000"/>
              <a:tailEnd type="arrow"/>
            </a:ln>
            <a:effectLst/>
          </p:spPr>
        </p:cxnSp>
        <p:cxnSp>
          <p:nvCxnSpPr>
            <p:cNvPr id="157" name="Straight Arrow Connector 156">
              <a:extLst>
                <a:ext uri="{FF2B5EF4-FFF2-40B4-BE49-F238E27FC236}">
                  <a16:creationId xmlns:a16="http://schemas.microsoft.com/office/drawing/2014/main" id="{B9F4518B-F8F5-99D6-36A9-643BE01D200E}"/>
                </a:ext>
              </a:extLst>
            </p:cNvPr>
            <p:cNvCxnSpPr/>
            <p:nvPr/>
          </p:nvCxnSpPr>
          <p:spPr>
            <a:xfrm flipV="1">
              <a:off x="2493656" y="2717444"/>
              <a:ext cx="522113" cy="0"/>
            </a:xfrm>
            <a:prstGeom prst="straightConnector1">
              <a:avLst/>
            </a:prstGeom>
            <a:noFill/>
            <a:ln w="25400" cap="flat" cmpd="sng" algn="ctr">
              <a:solidFill>
                <a:srgbClr val="C00000"/>
              </a:solidFill>
              <a:prstDash val="solid"/>
              <a:miter lim="800000"/>
              <a:tailEnd type="arrow"/>
            </a:ln>
            <a:effectLst/>
          </p:spPr>
        </p:cxnSp>
        <p:cxnSp>
          <p:nvCxnSpPr>
            <p:cNvPr id="158" name="Straight Arrow Connector 157">
              <a:extLst>
                <a:ext uri="{FF2B5EF4-FFF2-40B4-BE49-F238E27FC236}">
                  <a16:creationId xmlns:a16="http://schemas.microsoft.com/office/drawing/2014/main" id="{37B53D71-E027-F7BD-D483-54C994C6B295}"/>
                </a:ext>
              </a:extLst>
            </p:cNvPr>
            <p:cNvCxnSpPr/>
            <p:nvPr/>
          </p:nvCxnSpPr>
          <p:spPr>
            <a:xfrm flipV="1">
              <a:off x="2493656" y="2871548"/>
              <a:ext cx="522113" cy="0"/>
            </a:xfrm>
            <a:prstGeom prst="straightConnector1">
              <a:avLst/>
            </a:prstGeom>
            <a:noFill/>
            <a:ln w="25400" cap="flat" cmpd="sng" algn="ctr">
              <a:solidFill>
                <a:srgbClr val="C00000"/>
              </a:solidFill>
              <a:prstDash val="solid"/>
              <a:miter lim="800000"/>
              <a:tailEnd type="arrow"/>
            </a:ln>
            <a:effectLst/>
          </p:spPr>
        </p:cxnSp>
        <p:cxnSp>
          <p:nvCxnSpPr>
            <p:cNvPr id="159" name="Straight Arrow Connector 158">
              <a:extLst>
                <a:ext uri="{FF2B5EF4-FFF2-40B4-BE49-F238E27FC236}">
                  <a16:creationId xmlns:a16="http://schemas.microsoft.com/office/drawing/2014/main" id="{9CA57EA7-527D-2315-6F67-7C444FD786AD}"/>
                </a:ext>
              </a:extLst>
            </p:cNvPr>
            <p:cNvCxnSpPr/>
            <p:nvPr/>
          </p:nvCxnSpPr>
          <p:spPr>
            <a:xfrm flipV="1">
              <a:off x="2493656" y="3031695"/>
              <a:ext cx="522113" cy="0"/>
            </a:xfrm>
            <a:prstGeom prst="straightConnector1">
              <a:avLst/>
            </a:prstGeom>
            <a:noFill/>
            <a:ln w="25400" cap="flat" cmpd="sng" algn="ctr">
              <a:solidFill>
                <a:srgbClr val="C00000"/>
              </a:solidFill>
              <a:prstDash val="solid"/>
              <a:miter lim="800000"/>
              <a:tailEnd type="arrow"/>
            </a:ln>
            <a:effectLst/>
          </p:spPr>
        </p:cxnSp>
        <p:cxnSp>
          <p:nvCxnSpPr>
            <p:cNvPr id="160" name="Straight Arrow Connector 159">
              <a:extLst>
                <a:ext uri="{FF2B5EF4-FFF2-40B4-BE49-F238E27FC236}">
                  <a16:creationId xmlns:a16="http://schemas.microsoft.com/office/drawing/2014/main" id="{159A4D6C-7729-7D08-A6B3-F6688FEFA711}"/>
                </a:ext>
              </a:extLst>
            </p:cNvPr>
            <p:cNvCxnSpPr/>
            <p:nvPr/>
          </p:nvCxnSpPr>
          <p:spPr>
            <a:xfrm flipV="1">
              <a:off x="2494729" y="3190805"/>
              <a:ext cx="522113" cy="0"/>
            </a:xfrm>
            <a:prstGeom prst="straightConnector1">
              <a:avLst/>
            </a:prstGeom>
            <a:noFill/>
            <a:ln w="25400" cap="flat" cmpd="sng" algn="ctr">
              <a:solidFill>
                <a:srgbClr val="C00000"/>
              </a:solidFill>
              <a:prstDash val="solid"/>
              <a:miter lim="800000"/>
              <a:tailEnd type="arrow"/>
            </a:ln>
            <a:effectLst/>
          </p:spPr>
        </p:cxnSp>
        <p:cxnSp>
          <p:nvCxnSpPr>
            <p:cNvPr id="161" name="Straight Arrow Connector 160">
              <a:extLst>
                <a:ext uri="{FF2B5EF4-FFF2-40B4-BE49-F238E27FC236}">
                  <a16:creationId xmlns:a16="http://schemas.microsoft.com/office/drawing/2014/main" id="{AE3C190B-C643-A397-0630-3946F4674270}"/>
                </a:ext>
              </a:extLst>
            </p:cNvPr>
            <p:cNvCxnSpPr/>
            <p:nvPr/>
          </p:nvCxnSpPr>
          <p:spPr>
            <a:xfrm flipV="1">
              <a:off x="2493656" y="3352442"/>
              <a:ext cx="522113" cy="0"/>
            </a:xfrm>
            <a:prstGeom prst="straightConnector1">
              <a:avLst/>
            </a:prstGeom>
            <a:noFill/>
            <a:ln w="25400" cap="flat" cmpd="sng" algn="ctr">
              <a:solidFill>
                <a:srgbClr val="C00000"/>
              </a:solidFill>
              <a:prstDash val="solid"/>
              <a:miter lim="800000"/>
              <a:tailEnd type="arrow"/>
            </a:ln>
            <a:effectLst/>
          </p:spPr>
        </p:cxnSp>
        <p:cxnSp>
          <p:nvCxnSpPr>
            <p:cNvPr id="162" name="Straight Arrow Connector 161">
              <a:extLst>
                <a:ext uri="{FF2B5EF4-FFF2-40B4-BE49-F238E27FC236}">
                  <a16:creationId xmlns:a16="http://schemas.microsoft.com/office/drawing/2014/main" id="{5EBFCE3F-8FC6-4D63-6848-23DBB2EE19C2}"/>
                </a:ext>
              </a:extLst>
            </p:cNvPr>
            <p:cNvCxnSpPr/>
            <p:nvPr/>
          </p:nvCxnSpPr>
          <p:spPr>
            <a:xfrm flipV="1">
              <a:off x="2494729" y="3512589"/>
              <a:ext cx="522113" cy="0"/>
            </a:xfrm>
            <a:prstGeom prst="straightConnector1">
              <a:avLst/>
            </a:prstGeom>
            <a:noFill/>
            <a:ln w="25400" cap="flat" cmpd="sng" algn="ctr">
              <a:solidFill>
                <a:srgbClr val="C00000"/>
              </a:solidFill>
              <a:prstDash val="solid"/>
              <a:miter lim="800000"/>
              <a:tailEnd type="arrow"/>
            </a:ln>
            <a:effectLst/>
          </p:spPr>
        </p:cxnSp>
        <p:cxnSp>
          <p:nvCxnSpPr>
            <p:cNvPr id="163" name="Straight Arrow Connector 162">
              <a:extLst>
                <a:ext uri="{FF2B5EF4-FFF2-40B4-BE49-F238E27FC236}">
                  <a16:creationId xmlns:a16="http://schemas.microsoft.com/office/drawing/2014/main" id="{31A75AAD-ED33-F509-CD70-63E74901A87A}"/>
                </a:ext>
              </a:extLst>
            </p:cNvPr>
            <p:cNvCxnSpPr/>
            <p:nvPr/>
          </p:nvCxnSpPr>
          <p:spPr>
            <a:xfrm flipV="1">
              <a:off x="2495802" y="3671699"/>
              <a:ext cx="522113" cy="0"/>
            </a:xfrm>
            <a:prstGeom prst="straightConnector1">
              <a:avLst/>
            </a:prstGeom>
            <a:noFill/>
            <a:ln w="25400" cap="flat" cmpd="sng" algn="ctr">
              <a:solidFill>
                <a:srgbClr val="C00000"/>
              </a:solidFill>
              <a:prstDash val="solid"/>
              <a:miter lim="800000"/>
              <a:tailEnd type="arrow"/>
            </a:ln>
            <a:effectLst/>
          </p:spPr>
        </p:cxnSp>
        <p:cxnSp>
          <p:nvCxnSpPr>
            <p:cNvPr id="164" name="Straight Arrow Connector 163">
              <a:extLst>
                <a:ext uri="{FF2B5EF4-FFF2-40B4-BE49-F238E27FC236}">
                  <a16:creationId xmlns:a16="http://schemas.microsoft.com/office/drawing/2014/main" id="{7998135D-B774-4CAA-8FFE-9FEEAC2A5036}"/>
                </a:ext>
              </a:extLst>
            </p:cNvPr>
            <p:cNvCxnSpPr/>
            <p:nvPr/>
          </p:nvCxnSpPr>
          <p:spPr>
            <a:xfrm flipV="1">
              <a:off x="2493656" y="3833590"/>
              <a:ext cx="522113" cy="0"/>
            </a:xfrm>
            <a:prstGeom prst="straightConnector1">
              <a:avLst/>
            </a:prstGeom>
            <a:noFill/>
            <a:ln w="25400" cap="flat" cmpd="sng" algn="ctr">
              <a:solidFill>
                <a:srgbClr val="C00000"/>
              </a:solidFill>
              <a:prstDash val="solid"/>
              <a:miter lim="800000"/>
              <a:tailEnd type="arrow"/>
            </a:ln>
            <a:effectLst/>
          </p:spPr>
        </p:cxnSp>
        <p:cxnSp>
          <p:nvCxnSpPr>
            <p:cNvPr id="165" name="Straight Arrow Connector 164">
              <a:extLst>
                <a:ext uri="{FF2B5EF4-FFF2-40B4-BE49-F238E27FC236}">
                  <a16:creationId xmlns:a16="http://schemas.microsoft.com/office/drawing/2014/main" id="{92E327E8-2F4F-70F3-6CA2-6382557B40AD}"/>
                </a:ext>
              </a:extLst>
            </p:cNvPr>
            <p:cNvCxnSpPr/>
            <p:nvPr/>
          </p:nvCxnSpPr>
          <p:spPr>
            <a:xfrm flipV="1">
              <a:off x="2488822" y="3992700"/>
              <a:ext cx="522113" cy="0"/>
            </a:xfrm>
            <a:prstGeom prst="straightConnector1">
              <a:avLst/>
            </a:prstGeom>
            <a:noFill/>
            <a:ln w="25400" cap="flat" cmpd="sng" algn="ctr">
              <a:solidFill>
                <a:srgbClr val="C00000"/>
              </a:solidFill>
              <a:prstDash val="solid"/>
              <a:miter lim="800000"/>
              <a:tailEnd type="arrow"/>
            </a:ln>
            <a:effectLst/>
          </p:spPr>
        </p:cxnSp>
      </p:grpSp>
      <p:grpSp>
        <p:nvGrpSpPr>
          <p:cNvPr id="166" name="Group 165">
            <a:extLst>
              <a:ext uri="{FF2B5EF4-FFF2-40B4-BE49-F238E27FC236}">
                <a16:creationId xmlns:a16="http://schemas.microsoft.com/office/drawing/2014/main" id="{5F84C5AB-ABCA-C2A8-0F55-8455DA933F58}"/>
              </a:ext>
            </a:extLst>
          </p:cNvPr>
          <p:cNvGrpSpPr/>
          <p:nvPr/>
        </p:nvGrpSpPr>
        <p:grpSpPr>
          <a:xfrm>
            <a:off x="451513" y="3223278"/>
            <a:ext cx="508144" cy="1589295"/>
            <a:chOff x="2488822" y="2403406"/>
            <a:chExt cx="529093" cy="1589294"/>
          </a:xfrm>
        </p:grpSpPr>
        <p:cxnSp>
          <p:nvCxnSpPr>
            <p:cNvPr id="167" name="Straight Arrow Connector 166">
              <a:extLst>
                <a:ext uri="{FF2B5EF4-FFF2-40B4-BE49-F238E27FC236}">
                  <a16:creationId xmlns:a16="http://schemas.microsoft.com/office/drawing/2014/main" id="{C3BF60B1-6637-C22E-BC88-E4928E6F59FF}"/>
                </a:ext>
              </a:extLst>
            </p:cNvPr>
            <p:cNvCxnSpPr/>
            <p:nvPr/>
          </p:nvCxnSpPr>
          <p:spPr>
            <a:xfrm flipV="1">
              <a:off x="2493656" y="2403406"/>
              <a:ext cx="522113" cy="0"/>
            </a:xfrm>
            <a:prstGeom prst="straightConnector1">
              <a:avLst/>
            </a:prstGeom>
            <a:noFill/>
            <a:ln w="25400" cap="flat" cmpd="sng" algn="ctr">
              <a:solidFill>
                <a:srgbClr val="C00000"/>
              </a:solidFill>
              <a:prstDash val="solid"/>
              <a:miter lim="800000"/>
              <a:tailEnd type="arrow"/>
            </a:ln>
            <a:effectLst/>
          </p:spPr>
        </p:cxnSp>
        <p:cxnSp>
          <p:nvCxnSpPr>
            <p:cNvPr id="168" name="Straight Arrow Connector 167">
              <a:extLst>
                <a:ext uri="{FF2B5EF4-FFF2-40B4-BE49-F238E27FC236}">
                  <a16:creationId xmlns:a16="http://schemas.microsoft.com/office/drawing/2014/main" id="{89CFDCD8-39A6-64E2-5424-76C54FB63730}"/>
                </a:ext>
              </a:extLst>
            </p:cNvPr>
            <p:cNvCxnSpPr/>
            <p:nvPr/>
          </p:nvCxnSpPr>
          <p:spPr>
            <a:xfrm flipV="1">
              <a:off x="2490064" y="2555806"/>
              <a:ext cx="522113" cy="0"/>
            </a:xfrm>
            <a:prstGeom prst="straightConnector1">
              <a:avLst/>
            </a:prstGeom>
            <a:noFill/>
            <a:ln w="25400" cap="flat" cmpd="sng" algn="ctr">
              <a:solidFill>
                <a:srgbClr val="C00000"/>
              </a:solidFill>
              <a:prstDash val="solid"/>
              <a:miter lim="800000"/>
              <a:tailEnd type="arrow"/>
            </a:ln>
            <a:effectLst/>
          </p:spPr>
        </p:cxnSp>
        <p:cxnSp>
          <p:nvCxnSpPr>
            <p:cNvPr id="169" name="Straight Arrow Connector 168">
              <a:extLst>
                <a:ext uri="{FF2B5EF4-FFF2-40B4-BE49-F238E27FC236}">
                  <a16:creationId xmlns:a16="http://schemas.microsoft.com/office/drawing/2014/main" id="{482FA57B-6C44-DA94-37C4-AB72A5CB241A}"/>
                </a:ext>
              </a:extLst>
            </p:cNvPr>
            <p:cNvCxnSpPr/>
            <p:nvPr/>
          </p:nvCxnSpPr>
          <p:spPr>
            <a:xfrm flipV="1">
              <a:off x="2493656" y="2717444"/>
              <a:ext cx="522113" cy="0"/>
            </a:xfrm>
            <a:prstGeom prst="straightConnector1">
              <a:avLst/>
            </a:prstGeom>
            <a:noFill/>
            <a:ln w="25400" cap="flat" cmpd="sng" algn="ctr">
              <a:solidFill>
                <a:srgbClr val="C00000"/>
              </a:solidFill>
              <a:prstDash val="solid"/>
              <a:miter lim="800000"/>
              <a:tailEnd type="arrow"/>
            </a:ln>
            <a:effectLst/>
          </p:spPr>
        </p:cxnSp>
        <p:cxnSp>
          <p:nvCxnSpPr>
            <p:cNvPr id="170" name="Straight Arrow Connector 169">
              <a:extLst>
                <a:ext uri="{FF2B5EF4-FFF2-40B4-BE49-F238E27FC236}">
                  <a16:creationId xmlns:a16="http://schemas.microsoft.com/office/drawing/2014/main" id="{B167D09D-3A4C-A1C1-71DA-D8D8E0643588}"/>
                </a:ext>
              </a:extLst>
            </p:cNvPr>
            <p:cNvCxnSpPr/>
            <p:nvPr/>
          </p:nvCxnSpPr>
          <p:spPr>
            <a:xfrm flipV="1">
              <a:off x="2493656" y="2871548"/>
              <a:ext cx="522113" cy="0"/>
            </a:xfrm>
            <a:prstGeom prst="straightConnector1">
              <a:avLst/>
            </a:prstGeom>
            <a:noFill/>
            <a:ln w="25400" cap="flat" cmpd="sng" algn="ctr">
              <a:solidFill>
                <a:srgbClr val="C00000"/>
              </a:solidFill>
              <a:prstDash val="solid"/>
              <a:miter lim="800000"/>
              <a:tailEnd type="arrow"/>
            </a:ln>
            <a:effectLst/>
          </p:spPr>
        </p:cxnSp>
        <p:cxnSp>
          <p:nvCxnSpPr>
            <p:cNvPr id="171" name="Straight Arrow Connector 170">
              <a:extLst>
                <a:ext uri="{FF2B5EF4-FFF2-40B4-BE49-F238E27FC236}">
                  <a16:creationId xmlns:a16="http://schemas.microsoft.com/office/drawing/2014/main" id="{1C7B0011-F22B-6DBD-3DA8-A45B931EFF1C}"/>
                </a:ext>
              </a:extLst>
            </p:cNvPr>
            <p:cNvCxnSpPr/>
            <p:nvPr/>
          </p:nvCxnSpPr>
          <p:spPr>
            <a:xfrm flipV="1">
              <a:off x="2493656" y="3031695"/>
              <a:ext cx="522113" cy="0"/>
            </a:xfrm>
            <a:prstGeom prst="straightConnector1">
              <a:avLst/>
            </a:prstGeom>
            <a:noFill/>
            <a:ln w="25400" cap="flat" cmpd="sng" algn="ctr">
              <a:solidFill>
                <a:srgbClr val="C00000"/>
              </a:solidFill>
              <a:prstDash val="solid"/>
              <a:miter lim="800000"/>
              <a:tailEnd type="arrow"/>
            </a:ln>
            <a:effectLst/>
          </p:spPr>
        </p:cxnSp>
        <p:cxnSp>
          <p:nvCxnSpPr>
            <p:cNvPr id="172" name="Straight Arrow Connector 171">
              <a:extLst>
                <a:ext uri="{FF2B5EF4-FFF2-40B4-BE49-F238E27FC236}">
                  <a16:creationId xmlns:a16="http://schemas.microsoft.com/office/drawing/2014/main" id="{22E59A6C-966F-6F4E-375F-07DE0B16F675}"/>
                </a:ext>
              </a:extLst>
            </p:cNvPr>
            <p:cNvCxnSpPr/>
            <p:nvPr/>
          </p:nvCxnSpPr>
          <p:spPr>
            <a:xfrm flipV="1">
              <a:off x="2494729" y="3190805"/>
              <a:ext cx="522113" cy="0"/>
            </a:xfrm>
            <a:prstGeom prst="straightConnector1">
              <a:avLst/>
            </a:prstGeom>
            <a:noFill/>
            <a:ln w="25400" cap="flat" cmpd="sng" algn="ctr">
              <a:solidFill>
                <a:srgbClr val="C00000"/>
              </a:solidFill>
              <a:prstDash val="solid"/>
              <a:miter lim="800000"/>
              <a:tailEnd type="arrow"/>
            </a:ln>
            <a:effectLst/>
          </p:spPr>
        </p:cxnSp>
        <p:cxnSp>
          <p:nvCxnSpPr>
            <p:cNvPr id="173" name="Straight Arrow Connector 172">
              <a:extLst>
                <a:ext uri="{FF2B5EF4-FFF2-40B4-BE49-F238E27FC236}">
                  <a16:creationId xmlns:a16="http://schemas.microsoft.com/office/drawing/2014/main" id="{1CCF3A1A-74C4-AFE3-0F67-A5F41C7068EF}"/>
                </a:ext>
              </a:extLst>
            </p:cNvPr>
            <p:cNvCxnSpPr/>
            <p:nvPr/>
          </p:nvCxnSpPr>
          <p:spPr>
            <a:xfrm flipV="1">
              <a:off x="2493656" y="3352442"/>
              <a:ext cx="522113" cy="0"/>
            </a:xfrm>
            <a:prstGeom prst="straightConnector1">
              <a:avLst/>
            </a:prstGeom>
            <a:noFill/>
            <a:ln w="25400" cap="flat" cmpd="sng" algn="ctr">
              <a:solidFill>
                <a:srgbClr val="C00000"/>
              </a:solidFill>
              <a:prstDash val="solid"/>
              <a:miter lim="800000"/>
              <a:tailEnd type="arrow"/>
            </a:ln>
            <a:effectLst/>
          </p:spPr>
        </p:cxnSp>
        <p:cxnSp>
          <p:nvCxnSpPr>
            <p:cNvPr id="174" name="Straight Arrow Connector 173">
              <a:extLst>
                <a:ext uri="{FF2B5EF4-FFF2-40B4-BE49-F238E27FC236}">
                  <a16:creationId xmlns:a16="http://schemas.microsoft.com/office/drawing/2014/main" id="{D9A9AE49-D0BB-54C2-5015-D72F187EACDF}"/>
                </a:ext>
              </a:extLst>
            </p:cNvPr>
            <p:cNvCxnSpPr/>
            <p:nvPr/>
          </p:nvCxnSpPr>
          <p:spPr>
            <a:xfrm flipV="1">
              <a:off x="2494729" y="3512589"/>
              <a:ext cx="522113" cy="0"/>
            </a:xfrm>
            <a:prstGeom prst="straightConnector1">
              <a:avLst/>
            </a:prstGeom>
            <a:noFill/>
            <a:ln w="25400" cap="flat" cmpd="sng" algn="ctr">
              <a:solidFill>
                <a:srgbClr val="C00000"/>
              </a:solidFill>
              <a:prstDash val="solid"/>
              <a:miter lim="800000"/>
              <a:tailEnd type="arrow"/>
            </a:ln>
            <a:effectLst/>
          </p:spPr>
        </p:cxnSp>
        <p:cxnSp>
          <p:nvCxnSpPr>
            <p:cNvPr id="175" name="Straight Arrow Connector 174">
              <a:extLst>
                <a:ext uri="{FF2B5EF4-FFF2-40B4-BE49-F238E27FC236}">
                  <a16:creationId xmlns:a16="http://schemas.microsoft.com/office/drawing/2014/main" id="{9DF33A15-16B2-2E62-E611-19FC9C6E1E5A}"/>
                </a:ext>
              </a:extLst>
            </p:cNvPr>
            <p:cNvCxnSpPr/>
            <p:nvPr/>
          </p:nvCxnSpPr>
          <p:spPr>
            <a:xfrm flipV="1">
              <a:off x="2495802" y="3671699"/>
              <a:ext cx="522113" cy="0"/>
            </a:xfrm>
            <a:prstGeom prst="straightConnector1">
              <a:avLst/>
            </a:prstGeom>
            <a:noFill/>
            <a:ln w="25400" cap="flat" cmpd="sng" algn="ctr">
              <a:solidFill>
                <a:srgbClr val="C00000"/>
              </a:solidFill>
              <a:prstDash val="solid"/>
              <a:miter lim="800000"/>
              <a:tailEnd type="arrow"/>
            </a:ln>
            <a:effectLst/>
          </p:spPr>
        </p:cxnSp>
        <p:cxnSp>
          <p:nvCxnSpPr>
            <p:cNvPr id="176" name="Straight Arrow Connector 175">
              <a:extLst>
                <a:ext uri="{FF2B5EF4-FFF2-40B4-BE49-F238E27FC236}">
                  <a16:creationId xmlns:a16="http://schemas.microsoft.com/office/drawing/2014/main" id="{CAFD7941-CF23-C5A9-9212-3258CA32B3FB}"/>
                </a:ext>
              </a:extLst>
            </p:cNvPr>
            <p:cNvCxnSpPr/>
            <p:nvPr/>
          </p:nvCxnSpPr>
          <p:spPr>
            <a:xfrm flipV="1">
              <a:off x="2493656" y="3833590"/>
              <a:ext cx="522113" cy="0"/>
            </a:xfrm>
            <a:prstGeom prst="straightConnector1">
              <a:avLst/>
            </a:prstGeom>
            <a:noFill/>
            <a:ln w="25400" cap="flat" cmpd="sng" algn="ctr">
              <a:solidFill>
                <a:srgbClr val="C00000"/>
              </a:solidFill>
              <a:prstDash val="solid"/>
              <a:miter lim="800000"/>
              <a:tailEnd type="arrow"/>
            </a:ln>
            <a:effectLst/>
          </p:spPr>
        </p:cxnSp>
        <p:cxnSp>
          <p:nvCxnSpPr>
            <p:cNvPr id="177" name="Straight Arrow Connector 176">
              <a:extLst>
                <a:ext uri="{FF2B5EF4-FFF2-40B4-BE49-F238E27FC236}">
                  <a16:creationId xmlns:a16="http://schemas.microsoft.com/office/drawing/2014/main" id="{109F9EFA-401E-4C64-0185-D038C548060F}"/>
                </a:ext>
              </a:extLst>
            </p:cNvPr>
            <p:cNvCxnSpPr/>
            <p:nvPr/>
          </p:nvCxnSpPr>
          <p:spPr>
            <a:xfrm flipV="1">
              <a:off x="2488822" y="3992700"/>
              <a:ext cx="522113" cy="0"/>
            </a:xfrm>
            <a:prstGeom prst="straightConnector1">
              <a:avLst/>
            </a:prstGeom>
            <a:noFill/>
            <a:ln w="25400" cap="flat" cmpd="sng" algn="ctr">
              <a:solidFill>
                <a:srgbClr val="C00000"/>
              </a:solidFill>
              <a:prstDash val="solid"/>
              <a:miter lim="800000"/>
              <a:tailEnd type="arrow"/>
            </a:ln>
            <a:effectLst/>
          </p:spPr>
        </p:cxnSp>
      </p:grpSp>
      <p:grpSp>
        <p:nvGrpSpPr>
          <p:cNvPr id="178" name="Group 177">
            <a:extLst>
              <a:ext uri="{FF2B5EF4-FFF2-40B4-BE49-F238E27FC236}">
                <a16:creationId xmlns:a16="http://schemas.microsoft.com/office/drawing/2014/main" id="{1595831B-DF77-E93D-0AD9-2F31F62D1DF7}"/>
              </a:ext>
            </a:extLst>
          </p:cNvPr>
          <p:cNvGrpSpPr/>
          <p:nvPr/>
        </p:nvGrpSpPr>
        <p:grpSpPr>
          <a:xfrm>
            <a:off x="2592516" y="3056318"/>
            <a:ext cx="1212484" cy="1973109"/>
            <a:chOff x="2449931" y="225721"/>
            <a:chExt cx="909363" cy="1973109"/>
          </a:xfrm>
        </p:grpSpPr>
        <p:sp>
          <p:nvSpPr>
            <p:cNvPr id="179" name="Rectangle 178">
              <a:extLst>
                <a:ext uri="{FF2B5EF4-FFF2-40B4-BE49-F238E27FC236}">
                  <a16:creationId xmlns:a16="http://schemas.microsoft.com/office/drawing/2014/main" id="{764AC593-705F-7241-26B5-B615832829E2}"/>
                </a:ext>
              </a:extLst>
            </p:cNvPr>
            <p:cNvSpPr/>
            <p:nvPr/>
          </p:nvSpPr>
          <p:spPr>
            <a:xfrm>
              <a:off x="2449931" y="225721"/>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80" name="Rectangle 179">
              <a:extLst>
                <a:ext uri="{FF2B5EF4-FFF2-40B4-BE49-F238E27FC236}">
                  <a16:creationId xmlns:a16="http://schemas.microsoft.com/office/drawing/2014/main" id="{EC518AE3-57E8-16EC-F998-70FEF29C072C}"/>
                </a:ext>
              </a:extLst>
            </p:cNvPr>
            <p:cNvSpPr/>
            <p:nvPr/>
          </p:nvSpPr>
          <p:spPr>
            <a:xfrm>
              <a:off x="2449931" y="56313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1" name="Rectangle 180">
              <a:extLst>
                <a:ext uri="{FF2B5EF4-FFF2-40B4-BE49-F238E27FC236}">
                  <a16:creationId xmlns:a16="http://schemas.microsoft.com/office/drawing/2014/main" id="{67A0D284-079C-8842-6CF9-14A53A78C579}"/>
                </a:ext>
              </a:extLst>
            </p:cNvPr>
            <p:cNvSpPr/>
            <p:nvPr/>
          </p:nvSpPr>
          <p:spPr>
            <a:xfrm>
              <a:off x="2449931" y="902860"/>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2" name="Rectangle 181">
              <a:extLst>
                <a:ext uri="{FF2B5EF4-FFF2-40B4-BE49-F238E27FC236}">
                  <a16:creationId xmlns:a16="http://schemas.microsoft.com/office/drawing/2014/main" id="{0E419B49-6C45-7F90-C770-5E9FC7DD3DEF}"/>
                </a:ext>
              </a:extLst>
            </p:cNvPr>
            <p:cNvSpPr/>
            <p:nvPr/>
          </p:nvSpPr>
          <p:spPr>
            <a:xfrm>
              <a:off x="2449931" y="1244322"/>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3" name="Rectangle 182">
              <a:extLst>
                <a:ext uri="{FF2B5EF4-FFF2-40B4-BE49-F238E27FC236}">
                  <a16:creationId xmlns:a16="http://schemas.microsoft.com/office/drawing/2014/main" id="{9636682F-E221-29D5-7D45-D0AE611B1519}"/>
                </a:ext>
              </a:extLst>
            </p:cNvPr>
            <p:cNvSpPr/>
            <p:nvPr/>
          </p:nvSpPr>
          <p:spPr>
            <a:xfrm>
              <a:off x="2449931" y="191914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4" name="Rectangle 183">
              <a:extLst>
                <a:ext uri="{FF2B5EF4-FFF2-40B4-BE49-F238E27FC236}">
                  <a16:creationId xmlns:a16="http://schemas.microsoft.com/office/drawing/2014/main" id="{EE3E35DD-A36E-6B36-E472-48AE40C3214B}"/>
                </a:ext>
              </a:extLst>
            </p:cNvPr>
            <p:cNvSpPr/>
            <p:nvPr/>
          </p:nvSpPr>
          <p:spPr>
            <a:xfrm>
              <a:off x="2449931" y="1581733"/>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5" name="Trapezoid 184">
              <a:extLst>
                <a:ext uri="{FF2B5EF4-FFF2-40B4-BE49-F238E27FC236}">
                  <a16:creationId xmlns:a16="http://schemas.microsoft.com/office/drawing/2014/main" id="{76D907F5-B7B4-5EB1-356B-99AE300946CE}"/>
                </a:ext>
              </a:extLst>
            </p:cNvPr>
            <p:cNvSpPr/>
            <p:nvPr/>
          </p:nvSpPr>
          <p:spPr>
            <a:xfrm rot="5400000">
              <a:off x="3080394" y="231171"/>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86" name="Trapezoid 185">
              <a:extLst>
                <a:ext uri="{FF2B5EF4-FFF2-40B4-BE49-F238E27FC236}">
                  <a16:creationId xmlns:a16="http://schemas.microsoft.com/office/drawing/2014/main" id="{63027A45-DCF6-DBAB-1BE9-57FD4DE88B04}"/>
                </a:ext>
              </a:extLst>
            </p:cNvPr>
            <p:cNvSpPr/>
            <p:nvPr/>
          </p:nvSpPr>
          <p:spPr>
            <a:xfrm rot="5400000">
              <a:off x="3085058" y="56858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7" name="Trapezoid 186">
              <a:extLst>
                <a:ext uri="{FF2B5EF4-FFF2-40B4-BE49-F238E27FC236}">
                  <a16:creationId xmlns:a16="http://schemas.microsoft.com/office/drawing/2014/main" id="{B89CA340-93FC-5354-B72D-E0554E48EC4B}"/>
                </a:ext>
              </a:extLst>
            </p:cNvPr>
            <p:cNvSpPr/>
            <p:nvPr/>
          </p:nvSpPr>
          <p:spPr>
            <a:xfrm rot="5400000">
              <a:off x="3085058" y="908310"/>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8" name="Trapezoid 187">
              <a:extLst>
                <a:ext uri="{FF2B5EF4-FFF2-40B4-BE49-F238E27FC236}">
                  <a16:creationId xmlns:a16="http://schemas.microsoft.com/office/drawing/2014/main" id="{D3E6E378-FA5B-CBCA-F6E6-381FD1329614}"/>
                </a:ext>
              </a:extLst>
            </p:cNvPr>
            <p:cNvSpPr/>
            <p:nvPr/>
          </p:nvSpPr>
          <p:spPr>
            <a:xfrm rot="5400000">
              <a:off x="3080394" y="125872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9" name="Trapezoid 188">
              <a:extLst>
                <a:ext uri="{FF2B5EF4-FFF2-40B4-BE49-F238E27FC236}">
                  <a16:creationId xmlns:a16="http://schemas.microsoft.com/office/drawing/2014/main" id="{3DA10678-BF45-0C24-F7B6-7A3218A4FC85}"/>
                </a:ext>
              </a:extLst>
            </p:cNvPr>
            <p:cNvSpPr/>
            <p:nvPr/>
          </p:nvSpPr>
          <p:spPr>
            <a:xfrm rot="5400000">
              <a:off x="3080394" y="158718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0" name="Trapezoid 189">
              <a:extLst>
                <a:ext uri="{FF2B5EF4-FFF2-40B4-BE49-F238E27FC236}">
                  <a16:creationId xmlns:a16="http://schemas.microsoft.com/office/drawing/2014/main" id="{B5EC6EF3-6212-878C-0210-FBF380434BEC}"/>
                </a:ext>
              </a:extLst>
            </p:cNvPr>
            <p:cNvSpPr/>
            <p:nvPr/>
          </p:nvSpPr>
          <p:spPr>
            <a:xfrm rot="5400000">
              <a:off x="3080394" y="192459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191" name="Group 190">
            <a:extLst>
              <a:ext uri="{FF2B5EF4-FFF2-40B4-BE49-F238E27FC236}">
                <a16:creationId xmlns:a16="http://schemas.microsoft.com/office/drawing/2014/main" id="{E443C41A-70D5-9F6D-4050-9D9A75A15232}"/>
              </a:ext>
            </a:extLst>
          </p:cNvPr>
          <p:cNvGrpSpPr/>
          <p:nvPr/>
        </p:nvGrpSpPr>
        <p:grpSpPr>
          <a:xfrm>
            <a:off x="4458384" y="3078544"/>
            <a:ext cx="1212484" cy="1973109"/>
            <a:chOff x="2449931" y="225721"/>
            <a:chExt cx="909363" cy="1973109"/>
          </a:xfrm>
        </p:grpSpPr>
        <p:sp>
          <p:nvSpPr>
            <p:cNvPr id="192" name="Rectangle 191">
              <a:extLst>
                <a:ext uri="{FF2B5EF4-FFF2-40B4-BE49-F238E27FC236}">
                  <a16:creationId xmlns:a16="http://schemas.microsoft.com/office/drawing/2014/main" id="{80D5FBA0-BFCA-C6AD-3128-CAB8BE72C2BD}"/>
                </a:ext>
              </a:extLst>
            </p:cNvPr>
            <p:cNvSpPr/>
            <p:nvPr/>
          </p:nvSpPr>
          <p:spPr>
            <a:xfrm>
              <a:off x="2449931" y="225721"/>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3" name="Rectangle 192">
              <a:extLst>
                <a:ext uri="{FF2B5EF4-FFF2-40B4-BE49-F238E27FC236}">
                  <a16:creationId xmlns:a16="http://schemas.microsoft.com/office/drawing/2014/main" id="{BDBFD9CE-493E-C06E-AA9E-EB3EA1BD209B}"/>
                </a:ext>
              </a:extLst>
            </p:cNvPr>
            <p:cNvSpPr/>
            <p:nvPr/>
          </p:nvSpPr>
          <p:spPr>
            <a:xfrm>
              <a:off x="2449931" y="56313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4" name="Rectangle 193">
              <a:extLst>
                <a:ext uri="{FF2B5EF4-FFF2-40B4-BE49-F238E27FC236}">
                  <a16:creationId xmlns:a16="http://schemas.microsoft.com/office/drawing/2014/main" id="{CBD9E0E7-6768-449E-B560-FFD3F7DD3780}"/>
                </a:ext>
              </a:extLst>
            </p:cNvPr>
            <p:cNvSpPr/>
            <p:nvPr/>
          </p:nvSpPr>
          <p:spPr>
            <a:xfrm>
              <a:off x="2449931" y="902860"/>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5" name="Rectangle 194">
              <a:extLst>
                <a:ext uri="{FF2B5EF4-FFF2-40B4-BE49-F238E27FC236}">
                  <a16:creationId xmlns:a16="http://schemas.microsoft.com/office/drawing/2014/main" id="{7C4534CD-CE7F-8434-D5C7-2370FD25DAA3}"/>
                </a:ext>
              </a:extLst>
            </p:cNvPr>
            <p:cNvSpPr/>
            <p:nvPr/>
          </p:nvSpPr>
          <p:spPr>
            <a:xfrm>
              <a:off x="2449931" y="1244322"/>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6" name="Rectangle 195">
              <a:extLst>
                <a:ext uri="{FF2B5EF4-FFF2-40B4-BE49-F238E27FC236}">
                  <a16:creationId xmlns:a16="http://schemas.microsoft.com/office/drawing/2014/main" id="{74E1A56B-F1C5-B022-0D48-535E788998EA}"/>
                </a:ext>
              </a:extLst>
            </p:cNvPr>
            <p:cNvSpPr/>
            <p:nvPr/>
          </p:nvSpPr>
          <p:spPr>
            <a:xfrm>
              <a:off x="2449931" y="191914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7" name="Rectangle 196">
              <a:extLst>
                <a:ext uri="{FF2B5EF4-FFF2-40B4-BE49-F238E27FC236}">
                  <a16:creationId xmlns:a16="http://schemas.microsoft.com/office/drawing/2014/main" id="{B258B66D-266E-CD1D-922A-115424B3A216}"/>
                </a:ext>
              </a:extLst>
            </p:cNvPr>
            <p:cNvSpPr/>
            <p:nvPr/>
          </p:nvSpPr>
          <p:spPr>
            <a:xfrm>
              <a:off x="2449931" y="1581733"/>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8" name="Trapezoid 197">
              <a:extLst>
                <a:ext uri="{FF2B5EF4-FFF2-40B4-BE49-F238E27FC236}">
                  <a16:creationId xmlns:a16="http://schemas.microsoft.com/office/drawing/2014/main" id="{16C1205F-BB7B-EB61-9B27-B85A6155983D}"/>
                </a:ext>
              </a:extLst>
            </p:cNvPr>
            <p:cNvSpPr/>
            <p:nvPr/>
          </p:nvSpPr>
          <p:spPr>
            <a:xfrm rot="5400000">
              <a:off x="3080394" y="231171"/>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9" name="Trapezoid 198">
              <a:extLst>
                <a:ext uri="{FF2B5EF4-FFF2-40B4-BE49-F238E27FC236}">
                  <a16:creationId xmlns:a16="http://schemas.microsoft.com/office/drawing/2014/main" id="{165E5EB2-6AB5-7C82-5CCF-40CB7A2D1FEE}"/>
                </a:ext>
              </a:extLst>
            </p:cNvPr>
            <p:cNvSpPr/>
            <p:nvPr/>
          </p:nvSpPr>
          <p:spPr>
            <a:xfrm rot="5400000">
              <a:off x="3085058" y="56858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0" name="Trapezoid 199">
              <a:extLst>
                <a:ext uri="{FF2B5EF4-FFF2-40B4-BE49-F238E27FC236}">
                  <a16:creationId xmlns:a16="http://schemas.microsoft.com/office/drawing/2014/main" id="{9F1CE5E5-BE8D-34D6-40E4-93D2641EE876}"/>
                </a:ext>
              </a:extLst>
            </p:cNvPr>
            <p:cNvSpPr/>
            <p:nvPr/>
          </p:nvSpPr>
          <p:spPr>
            <a:xfrm rot="5400000">
              <a:off x="3085058" y="908310"/>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1" name="Trapezoid 200">
              <a:extLst>
                <a:ext uri="{FF2B5EF4-FFF2-40B4-BE49-F238E27FC236}">
                  <a16:creationId xmlns:a16="http://schemas.microsoft.com/office/drawing/2014/main" id="{55A3F720-63B2-23CA-ED8D-2AD8BC872AD2}"/>
                </a:ext>
              </a:extLst>
            </p:cNvPr>
            <p:cNvSpPr/>
            <p:nvPr/>
          </p:nvSpPr>
          <p:spPr>
            <a:xfrm rot="5400000">
              <a:off x="3080394" y="125872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2" name="Trapezoid 201">
              <a:extLst>
                <a:ext uri="{FF2B5EF4-FFF2-40B4-BE49-F238E27FC236}">
                  <a16:creationId xmlns:a16="http://schemas.microsoft.com/office/drawing/2014/main" id="{C73DF99A-A3A7-00AD-0267-100DC2906D9C}"/>
                </a:ext>
              </a:extLst>
            </p:cNvPr>
            <p:cNvSpPr/>
            <p:nvPr/>
          </p:nvSpPr>
          <p:spPr>
            <a:xfrm rot="5400000">
              <a:off x="3080394" y="158718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3" name="Trapezoid 202">
              <a:extLst>
                <a:ext uri="{FF2B5EF4-FFF2-40B4-BE49-F238E27FC236}">
                  <a16:creationId xmlns:a16="http://schemas.microsoft.com/office/drawing/2014/main" id="{7E5D8895-35DC-2499-7BAE-80714262B317}"/>
                </a:ext>
              </a:extLst>
            </p:cNvPr>
            <p:cNvSpPr/>
            <p:nvPr/>
          </p:nvSpPr>
          <p:spPr>
            <a:xfrm rot="5400000">
              <a:off x="3080394" y="192459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204" name="Group 203">
            <a:extLst>
              <a:ext uri="{FF2B5EF4-FFF2-40B4-BE49-F238E27FC236}">
                <a16:creationId xmlns:a16="http://schemas.microsoft.com/office/drawing/2014/main" id="{071B7A12-6661-AD2E-AA61-26FB80EFB6F2}"/>
              </a:ext>
            </a:extLst>
          </p:cNvPr>
          <p:cNvGrpSpPr/>
          <p:nvPr/>
        </p:nvGrpSpPr>
        <p:grpSpPr>
          <a:xfrm>
            <a:off x="6411936" y="3081554"/>
            <a:ext cx="1212484" cy="1973109"/>
            <a:chOff x="2449931" y="225721"/>
            <a:chExt cx="909363" cy="1973109"/>
          </a:xfrm>
        </p:grpSpPr>
        <p:sp>
          <p:nvSpPr>
            <p:cNvPr id="205" name="Rectangle 204">
              <a:extLst>
                <a:ext uri="{FF2B5EF4-FFF2-40B4-BE49-F238E27FC236}">
                  <a16:creationId xmlns:a16="http://schemas.microsoft.com/office/drawing/2014/main" id="{7AAED5A1-2CFA-0A30-BD0E-C452D955E656}"/>
                </a:ext>
              </a:extLst>
            </p:cNvPr>
            <p:cNvSpPr/>
            <p:nvPr/>
          </p:nvSpPr>
          <p:spPr>
            <a:xfrm>
              <a:off x="2449931" y="225721"/>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6" name="Rectangle 205">
              <a:extLst>
                <a:ext uri="{FF2B5EF4-FFF2-40B4-BE49-F238E27FC236}">
                  <a16:creationId xmlns:a16="http://schemas.microsoft.com/office/drawing/2014/main" id="{ECA2FE4F-9798-04F2-25F9-F65EA24D24DC}"/>
                </a:ext>
              </a:extLst>
            </p:cNvPr>
            <p:cNvSpPr/>
            <p:nvPr/>
          </p:nvSpPr>
          <p:spPr>
            <a:xfrm>
              <a:off x="2449931" y="56313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7" name="Rectangle 206">
              <a:extLst>
                <a:ext uri="{FF2B5EF4-FFF2-40B4-BE49-F238E27FC236}">
                  <a16:creationId xmlns:a16="http://schemas.microsoft.com/office/drawing/2014/main" id="{8F7E92B4-67B9-C1AF-6600-B70064562CEF}"/>
                </a:ext>
              </a:extLst>
            </p:cNvPr>
            <p:cNvSpPr/>
            <p:nvPr/>
          </p:nvSpPr>
          <p:spPr>
            <a:xfrm>
              <a:off x="2449931" y="902860"/>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8" name="Rectangle 207">
              <a:extLst>
                <a:ext uri="{FF2B5EF4-FFF2-40B4-BE49-F238E27FC236}">
                  <a16:creationId xmlns:a16="http://schemas.microsoft.com/office/drawing/2014/main" id="{93EBDC4B-1619-1B3A-1BB6-97A185E894BE}"/>
                </a:ext>
              </a:extLst>
            </p:cNvPr>
            <p:cNvSpPr/>
            <p:nvPr/>
          </p:nvSpPr>
          <p:spPr>
            <a:xfrm>
              <a:off x="2449931" y="1244322"/>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9" name="Rectangle 208">
              <a:extLst>
                <a:ext uri="{FF2B5EF4-FFF2-40B4-BE49-F238E27FC236}">
                  <a16:creationId xmlns:a16="http://schemas.microsoft.com/office/drawing/2014/main" id="{246953DE-526E-F69F-4CA1-ABD85CC643A9}"/>
                </a:ext>
              </a:extLst>
            </p:cNvPr>
            <p:cNvSpPr/>
            <p:nvPr/>
          </p:nvSpPr>
          <p:spPr>
            <a:xfrm>
              <a:off x="2449931" y="191914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0" name="Rectangle 209">
              <a:extLst>
                <a:ext uri="{FF2B5EF4-FFF2-40B4-BE49-F238E27FC236}">
                  <a16:creationId xmlns:a16="http://schemas.microsoft.com/office/drawing/2014/main" id="{F04C946F-042E-FA36-F5B8-84FBA2925191}"/>
                </a:ext>
              </a:extLst>
            </p:cNvPr>
            <p:cNvSpPr/>
            <p:nvPr/>
          </p:nvSpPr>
          <p:spPr>
            <a:xfrm>
              <a:off x="2449931" y="1581733"/>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1" name="Trapezoid 210">
              <a:extLst>
                <a:ext uri="{FF2B5EF4-FFF2-40B4-BE49-F238E27FC236}">
                  <a16:creationId xmlns:a16="http://schemas.microsoft.com/office/drawing/2014/main" id="{9123309F-1054-E94A-BD3F-C14043F0AD20}"/>
                </a:ext>
              </a:extLst>
            </p:cNvPr>
            <p:cNvSpPr/>
            <p:nvPr/>
          </p:nvSpPr>
          <p:spPr>
            <a:xfrm rot="5400000">
              <a:off x="3080394" y="231171"/>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2" name="Trapezoid 211">
              <a:extLst>
                <a:ext uri="{FF2B5EF4-FFF2-40B4-BE49-F238E27FC236}">
                  <a16:creationId xmlns:a16="http://schemas.microsoft.com/office/drawing/2014/main" id="{BE087247-5592-4758-5868-370A5337C354}"/>
                </a:ext>
              </a:extLst>
            </p:cNvPr>
            <p:cNvSpPr/>
            <p:nvPr/>
          </p:nvSpPr>
          <p:spPr>
            <a:xfrm rot="5400000">
              <a:off x="3085058" y="56858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3" name="Trapezoid 212">
              <a:extLst>
                <a:ext uri="{FF2B5EF4-FFF2-40B4-BE49-F238E27FC236}">
                  <a16:creationId xmlns:a16="http://schemas.microsoft.com/office/drawing/2014/main" id="{3307F399-D32B-406A-7493-BF8E1423BB07}"/>
                </a:ext>
              </a:extLst>
            </p:cNvPr>
            <p:cNvSpPr/>
            <p:nvPr/>
          </p:nvSpPr>
          <p:spPr>
            <a:xfrm rot="5400000">
              <a:off x="3085058" y="908310"/>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4" name="Trapezoid 213">
              <a:extLst>
                <a:ext uri="{FF2B5EF4-FFF2-40B4-BE49-F238E27FC236}">
                  <a16:creationId xmlns:a16="http://schemas.microsoft.com/office/drawing/2014/main" id="{36A2C6B8-5C54-C0C7-B4AB-FB20934030E7}"/>
                </a:ext>
              </a:extLst>
            </p:cNvPr>
            <p:cNvSpPr/>
            <p:nvPr/>
          </p:nvSpPr>
          <p:spPr>
            <a:xfrm rot="5400000">
              <a:off x="3080394" y="125872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5" name="Trapezoid 214">
              <a:extLst>
                <a:ext uri="{FF2B5EF4-FFF2-40B4-BE49-F238E27FC236}">
                  <a16:creationId xmlns:a16="http://schemas.microsoft.com/office/drawing/2014/main" id="{A458BAA5-44D3-BBEA-AC9E-DCC2466E1894}"/>
                </a:ext>
              </a:extLst>
            </p:cNvPr>
            <p:cNvSpPr/>
            <p:nvPr/>
          </p:nvSpPr>
          <p:spPr>
            <a:xfrm rot="5400000">
              <a:off x="3080394" y="158718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6" name="Trapezoid 215">
              <a:extLst>
                <a:ext uri="{FF2B5EF4-FFF2-40B4-BE49-F238E27FC236}">
                  <a16:creationId xmlns:a16="http://schemas.microsoft.com/office/drawing/2014/main" id="{0CEB5943-50A3-E262-F4D6-096DF194D385}"/>
                </a:ext>
              </a:extLst>
            </p:cNvPr>
            <p:cNvSpPr/>
            <p:nvPr/>
          </p:nvSpPr>
          <p:spPr>
            <a:xfrm rot="5400000">
              <a:off x="3080394" y="192459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217" name="Group 216">
            <a:extLst>
              <a:ext uri="{FF2B5EF4-FFF2-40B4-BE49-F238E27FC236}">
                <a16:creationId xmlns:a16="http://schemas.microsoft.com/office/drawing/2014/main" id="{65B6AF16-5847-6ACC-523F-D644A34DD0E4}"/>
              </a:ext>
            </a:extLst>
          </p:cNvPr>
          <p:cNvGrpSpPr/>
          <p:nvPr/>
        </p:nvGrpSpPr>
        <p:grpSpPr>
          <a:xfrm>
            <a:off x="8320092" y="3109908"/>
            <a:ext cx="1212484" cy="1973109"/>
            <a:chOff x="2449931" y="225721"/>
            <a:chExt cx="909363" cy="1973109"/>
          </a:xfrm>
        </p:grpSpPr>
        <p:sp>
          <p:nvSpPr>
            <p:cNvPr id="218" name="Rectangle 217">
              <a:extLst>
                <a:ext uri="{FF2B5EF4-FFF2-40B4-BE49-F238E27FC236}">
                  <a16:creationId xmlns:a16="http://schemas.microsoft.com/office/drawing/2014/main" id="{5DD4742C-88C7-BA30-BCBD-2570550243BC}"/>
                </a:ext>
              </a:extLst>
            </p:cNvPr>
            <p:cNvSpPr/>
            <p:nvPr/>
          </p:nvSpPr>
          <p:spPr>
            <a:xfrm>
              <a:off x="2449931" y="225721"/>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9" name="Rectangle 218">
              <a:extLst>
                <a:ext uri="{FF2B5EF4-FFF2-40B4-BE49-F238E27FC236}">
                  <a16:creationId xmlns:a16="http://schemas.microsoft.com/office/drawing/2014/main" id="{3C9CD441-81E7-9176-6988-15BD404A7B7F}"/>
                </a:ext>
              </a:extLst>
            </p:cNvPr>
            <p:cNvSpPr/>
            <p:nvPr/>
          </p:nvSpPr>
          <p:spPr>
            <a:xfrm>
              <a:off x="2449931" y="56313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0" name="Rectangle 219">
              <a:extLst>
                <a:ext uri="{FF2B5EF4-FFF2-40B4-BE49-F238E27FC236}">
                  <a16:creationId xmlns:a16="http://schemas.microsoft.com/office/drawing/2014/main" id="{AA03FDF9-50E6-18C1-98CE-93E1C731F3AC}"/>
                </a:ext>
              </a:extLst>
            </p:cNvPr>
            <p:cNvSpPr/>
            <p:nvPr/>
          </p:nvSpPr>
          <p:spPr>
            <a:xfrm>
              <a:off x="2449931" y="902860"/>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1" name="Rectangle 220">
              <a:extLst>
                <a:ext uri="{FF2B5EF4-FFF2-40B4-BE49-F238E27FC236}">
                  <a16:creationId xmlns:a16="http://schemas.microsoft.com/office/drawing/2014/main" id="{D522B9A3-2D31-0813-9482-65432C5B88A2}"/>
                </a:ext>
              </a:extLst>
            </p:cNvPr>
            <p:cNvSpPr/>
            <p:nvPr/>
          </p:nvSpPr>
          <p:spPr>
            <a:xfrm>
              <a:off x="2449931" y="1244322"/>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2" name="Rectangle 221">
              <a:extLst>
                <a:ext uri="{FF2B5EF4-FFF2-40B4-BE49-F238E27FC236}">
                  <a16:creationId xmlns:a16="http://schemas.microsoft.com/office/drawing/2014/main" id="{75C520A1-3825-E8FE-037F-FD2F3533BA79}"/>
                </a:ext>
              </a:extLst>
            </p:cNvPr>
            <p:cNvSpPr/>
            <p:nvPr/>
          </p:nvSpPr>
          <p:spPr>
            <a:xfrm>
              <a:off x="2449931" y="1919144"/>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3" name="Rectangle 222">
              <a:extLst>
                <a:ext uri="{FF2B5EF4-FFF2-40B4-BE49-F238E27FC236}">
                  <a16:creationId xmlns:a16="http://schemas.microsoft.com/office/drawing/2014/main" id="{A36DA32E-9475-6422-B3D8-95E287266870}"/>
                </a:ext>
              </a:extLst>
            </p:cNvPr>
            <p:cNvSpPr/>
            <p:nvPr/>
          </p:nvSpPr>
          <p:spPr>
            <a:xfrm>
              <a:off x="2449931" y="1581733"/>
              <a:ext cx="527194" cy="27968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4" name="Trapezoid 223">
              <a:extLst>
                <a:ext uri="{FF2B5EF4-FFF2-40B4-BE49-F238E27FC236}">
                  <a16:creationId xmlns:a16="http://schemas.microsoft.com/office/drawing/2014/main" id="{BAFA295E-B64B-C214-F44B-8C079913CB39}"/>
                </a:ext>
              </a:extLst>
            </p:cNvPr>
            <p:cNvSpPr/>
            <p:nvPr/>
          </p:nvSpPr>
          <p:spPr>
            <a:xfrm rot="5400000">
              <a:off x="3080394" y="231171"/>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5" name="Trapezoid 224">
              <a:extLst>
                <a:ext uri="{FF2B5EF4-FFF2-40B4-BE49-F238E27FC236}">
                  <a16:creationId xmlns:a16="http://schemas.microsoft.com/office/drawing/2014/main" id="{269BB462-9D8F-FEBC-DFBD-E87156D0D1A5}"/>
                </a:ext>
              </a:extLst>
            </p:cNvPr>
            <p:cNvSpPr/>
            <p:nvPr/>
          </p:nvSpPr>
          <p:spPr>
            <a:xfrm rot="5400000">
              <a:off x="3085058" y="56858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6" name="Trapezoid 225">
              <a:extLst>
                <a:ext uri="{FF2B5EF4-FFF2-40B4-BE49-F238E27FC236}">
                  <a16:creationId xmlns:a16="http://schemas.microsoft.com/office/drawing/2014/main" id="{0938FD4F-D6AA-2699-E253-995613D08B0E}"/>
                </a:ext>
              </a:extLst>
            </p:cNvPr>
            <p:cNvSpPr/>
            <p:nvPr/>
          </p:nvSpPr>
          <p:spPr>
            <a:xfrm rot="5400000">
              <a:off x="3085058" y="908310"/>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7" name="Trapezoid 226">
              <a:extLst>
                <a:ext uri="{FF2B5EF4-FFF2-40B4-BE49-F238E27FC236}">
                  <a16:creationId xmlns:a16="http://schemas.microsoft.com/office/drawing/2014/main" id="{7E9936A8-42B4-E51A-58A3-996E2B1E69FA}"/>
                </a:ext>
              </a:extLst>
            </p:cNvPr>
            <p:cNvSpPr/>
            <p:nvPr/>
          </p:nvSpPr>
          <p:spPr>
            <a:xfrm rot="5400000">
              <a:off x="3080394" y="125872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8" name="Trapezoid 227">
              <a:extLst>
                <a:ext uri="{FF2B5EF4-FFF2-40B4-BE49-F238E27FC236}">
                  <a16:creationId xmlns:a16="http://schemas.microsoft.com/office/drawing/2014/main" id="{5155CB89-9858-4AA1-B8C9-D674AC14BFEC}"/>
                </a:ext>
              </a:extLst>
            </p:cNvPr>
            <p:cNvSpPr/>
            <p:nvPr/>
          </p:nvSpPr>
          <p:spPr>
            <a:xfrm rot="5400000">
              <a:off x="3080394" y="1587183"/>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9" name="Trapezoid 228">
              <a:extLst>
                <a:ext uri="{FF2B5EF4-FFF2-40B4-BE49-F238E27FC236}">
                  <a16:creationId xmlns:a16="http://schemas.microsoft.com/office/drawing/2014/main" id="{CF74BF36-C5E6-9EE0-F84B-B908A470436B}"/>
                </a:ext>
              </a:extLst>
            </p:cNvPr>
            <p:cNvSpPr/>
            <p:nvPr/>
          </p:nvSpPr>
          <p:spPr>
            <a:xfrm rot="5400000">
              <a:off x="3080394" y="1924594"/>
              <a:ext cx="279686" cy="268786"/>
            </a:xfrm>
            <a:prstGeom prst="trapezoid">
              <a:avLst>
                <a:gd name="adj" fmla="val 30807"/>
              </a:avLst>
            </a:prstGeom>
            <a:solidFill>
              <a:srgbClr val="ED7D31">
                <a:lumMod val="60000"/>
                <a:lumOff val="40000"/>
              </a:srgbClr>
            </a:solidFill>
            <a:ln w="635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30" name="Rectangle 229">
            <a:extLst>
              <a:ext uri="{FF2B5EF4-FFF2-40B4-BE49-F238E27FC236}">
                <a16:creationId xmlns:a16="http://schemas.microsoft.com/office/drawing/2014/main" id="{A272BFED-D3CF-1E58-8DF7-45618D90DF81}"/>
              </a:ext>
            </a:extLst>
          </p:cNvPr>
          <p:cNvSpPr/>
          <p:nvPr/>
        </p:nvSpPr>
        <p:spPr>
          <a:xfrm>
            <a:off x="10118277" y="2981403"/>
            <a:ext cx="1123753" cy="2184475"/>
          </a:xfrm>
          <a:prstGeom prst="rect">
            <a:avLst/>
          </a:prstGeom>
          <a:noFill/>
          <a:ln w="6350" cap="flat" cmpd="sng" algn="ctr">
            <a:solidFill>
              <a:sysClr val="window" lastClr="FFFFFF">
                <a:lumMod val="85000"/>
              </a:sysClr>
            </a:solidFill>
            <a:prstDash val="solid"/>
            <a:miter lim="800000"/>
          </a:ln>
          <a:effectLst/>
        </p:spPr>
        <p:txBody>
          <a:bodyPr lIns="155495" tIns="0" rIns="155495" bIns="77748" rtlCol="0" anchor="ctr"/>
          <a:lstStyle/>
          <a:p>
            <a:pPr marL="0" marR="0" lvl="0" indent="0" algn="ctr" defTabSz="914377" eaLnBrk="1" fontAlgn="auto" latinLnBrk="0" hangingPunct="1">
              <a:lnSpc>
                <a:spcPts val="19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a:ea typeface="+mn-ea"/>
                <a:cs typeface="+mn-cs"/>
                <a:sym typeface="Arial"/>
              </a:rPr>
              <a:t> </a:t>
            </a:r>
          </a:p>
        </p:txBody>
      </p:sp>
      <p:grpSp>
        <p:nvGrpSpPr>
          <p:cNvPr id="231" name="Group 230">
            <a:extLst>
              <a:ext uri="{FF2B5EF4-FFF2-40B4-BE49-F238E27FC236}">
                <a16:creationId xmlns:a16="http://schemas.microsoft.com/office/drawing/2014/main" id="{9A5DC45F-DE44-0234-08F2-2675E54F84E3}"/>
              </a:ext>
            </a:extLst>
          </p:cNvPr>
          <p:cNvGrpSpPr/>
          <p:nvPr/>
        </p:nvGrpSpPr>
        <p:grpSpPr>
          <a:xfrm>
            <a:off x="10293556" y="3279770"/>
            <a:ext cx="736445" cy="692189"/>
            <a:chOff x="8131589" y="4009362"/>
            <a:chExt cx="552334" cy="692189"/>
          </a:xfrm>
          <a:noFill/>
        </p:grpSpPr>
        <p:grpSp>
          <p:nvGrpSpPr>
            <p:cNvPr id="232" name="Group 65">
              <a:extLst>
                <a:ext uri="{FF2B5EF4-FFF2-40B4-BE49-F238E27FC236}">
                  <a16:creationId xmlns:a16="http://schemas.microsoft.com/office/drawing/2014/main" id="{9F203BC6-5965-AEB1-CA00-5A7A82A26124}"/>
                </a:ext>
              </a:extLst>
            </p:cNvPr>
            <p:cNvGrpSpPr/>
            <p:nvPr/>
          </p:nvGrpSpPr>
          <p:grpSpPr>
            <a:xfrm>
              <a:off x="8131589" y="4009362"/>
              <a:ext cx="551591" cy="228624"/>
              <a:chOff x="7660968" y="1751777"/>
              <a:chExt cx="1040580" cy="450645"/>
            </a:xfrm>
            <a:grpFill/>
          </p:grpSpPr>
          <p:sp>
            <p:nvSpPr>
              <p:cNvPr id="237" name="Freeform 24">
                <a:extLst>
                  <a:ext uri="{FF2B5EF4-FFF2-40B4-BE49-F238E27FC236}">
                    <a16:creationId xmlns:a16="http://schemas.microsoft.com/office/drawing/2014/main" id="{7EC9360A-D093-202C-DFE9-5BA1983108D4}"/>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38" name="Straight Connector 237">
                <a:extLst>
                  <a:ext uri="{FF2B5EF4-FFF2-40B4-BE49-F238E27FC236}">
                    <a16:creationId xmlns:a16="http://schemas.microsoft.com/office/drawing/2014/main" id="{6B79E185-9B7E-91FF-A76A-21F5EE9641BB}"/>
                  </a:ext>
                </a:extLst>
              </p:cNvPr>
              <p:cNvCxnSpPr/>
              <p:nvPr/>
            </p:nvCxnSpPr>
            <p:spPr>
              <a:xfrm>
                <a:off x="8501629" y="1751777"/>
                <a:ext cx="0" cy="450645"/>
              </a:xfrm>
              <a:prstGeom prst="line">
                <a:avLst/>
              </a:prstGeom>
              <a:grpFill/>
              <a:ln w="9525" cap="flat" cmpd="sng" algn="ctr">
                <a:solidFill>
                  <a:sysClr val="windowText" lastClr="000000"/>
                </a:solidFill>
                <a:prstDash val="solid"/>
                <a:miter lim="800000"/>
              </a:ln>
              <a:effectLst/>
            </p:spPr>
          </p:cxnSp>
          <p:cxnSp>
            <p:nvCxnSpPr>
              <p:cNvPr id="239" name="Straight Connector 238">
                <a:extLst>
                  <a:ext uri="{FF2B5EF4-FFF2-40B4-BE49-F238E27FC236}">
                    <a16:creationId xmlns:a16="http://schemas.microsoft.com/office/drawing/2014/main" id="{3200ADB9-A77B-08C7-17FE-1EADEEDF99DB}"/>
                  </a:ext>
                </a:extLst>
              </p:cNvPr>
              <p:cNvCxnSpPr/>
              <p:nvPr/>
            </p:nvCxnSpPr>
            <p:spPr>
              <a:xfrm>
                <a:off x="8268933" y="1751777"/>
                <a:ext cx="0" cy="450645"/>
              </a:xfrm>
              <a:prstGeom prst="line">
                <a:avLst/>
              </a:prstGeom>
              <a:grpFill/>
              <a:ln w="9525" cap="flat" cmpd="sng" algn="ctr">
                <a:solidFill>
                  <a:sysClr val="windowText" lastClr="000000"/>
                </a:solidFill>
                <a:prstDash val="solid"/>
                <a:miter lim="800000"/>
              </a:ln>
              <a:effectLst/>
            </p:spPr>
          </p:cxnSp>
        </p:grpSp>
        <p:grpSp>
          <p:nvGrpSpPr>
            <p:cNvPr id="233" name="Group 70">
              <a:extLst>
                <a:ext uri="{FF2B5EF4-FFF2-40B4-BE49-F238E27FC236}">
                  <a16:creationId xmlns:a16="http://schemas.microsoft.com/office/drawing/2014/main" id="{20EF4B7E-4E23-FEBB-D42E-5643C5B3483F}"/>
                </a:ext>
              </a:extLst>
            </p:cNvPr>
            <p:cNvGrpSpPr/>
            <p:nvPr/>
          </p:nvGrpSpPr>
          <p:grpSpPr>
            <a:xfrm>
              <a:off x="8132332" y="4472927"/>
              <a:ext cx="551591" cy="228624"/>
              <a:chOff x="7660968" y="1751777"/>
              <a:chExt cx="1040580" cy="450645"/>
            </a:xfrm>
            <a:grpFill/>
          </p:grpSpPr>
          <p:sp>
            <p:nvSpPr>
              <p:cNvPr id="234" name="Freeform 21">
                <a:extLst>
                  <a:ext uri="{FF2B5EF4-FFF2-40B4-BE49-F238E27FC236}">
                    <a16:creationId xmlns:a16="http://schemas.microsoft.com/office/drawing/2014/main" id="{05C82202-6D6F-DC3A-086F-6240F04EC046}"/>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35" name="Straight Connector 234">
                <a:extLst>
                  <a:ext uri="{FF2B5EF4-FFF2-40B4-BE49-F238E27FC236}">
                    <a16:creationId xmlns:a16="http://schemas.microsoft.com/office/drawing/2014/main" id="{AECF9CEB-BEA7-D3FD-F4B3-F52FB3E3DEF2}"/>
                  </a:ext>
                </a:extLst>
              </p:cNvPr>
              <p:cNvCxnSpPr/>
              <p:nvPr/>
            </p:nvCxnSpPr>
            <p:spPr>
              <a:xfrm>
                <a:off x="8501629" y="1751777"/>
                <a:ext cx="0" cy="450645"/>
              </a:xfrm>
              <a:prstGeom prst="line">
                <a:avLst/>
              </a:prstGeom>
              <a:grpFill/>
              <a:ln w="9525" cap="flat" cmpd="sng" algn="ctr">
                <a:solidFill>
                  <a:sysClr val="windowText" lastClr="000000"/>
                </a:solidFill>
                <a:prstDash val="solid"/>
                <a:miter lim="800000"/>
              </a:ln>
              <a:effectLst/>
            </p:spPr>
          </p:cxnSp>
          <p:cxnSp>
            <p:nvCxnSpPr>
              <p:cNvPr id="236" name="Straight Connector 235">
                <a:extLst>
                  <a:ext uri="{FF2B5EF4-FFF2-40B4-BE49-F238E27FC236}">
                    <a16:creationId xmlns:a16="http://schemas.microsoft.com/office/drawing/2014/main" id="{1E707C4A-C131-3E9F-D46F-C31486F247D5}"/>
                  </a:ext>
                </a:extLst>
              </p:cNvPr>
              <p:cNvCxnSpPr/>
              <p:nvPr/>
            </p:nvCxnSpPr>
            <p:spPr>
              <a:xfrm>
                <a:off x="8268933" y="1751777"/>
                <a:ext cx="0" cy="450645"/>
              </a:xfrm>
              <a:prstGeom prst="line">
                <a:avLst/>
              </a:prstGeom>
              <a:grpFill/>
              <a:ln w="9525" cap="flat" cmpd="sng" algn="ctr">
                <a:solidFill>
                  <a:sysClr val="windowText" lastClr="000000"/>
                </a:solidFill>
                <a:prstDash val="solid"/>
                <a:miter lim="800000"/>
              </a:ln>
              <a:effectLst/>
            </p:spPr>
          </p:cxnSp>
        </p:grpSp>
      </p:grpSp>
      <p:grpSp>
        <p:nvGrpSpPr>
          <p:cNvPr id="240" name="Group 239">
            <a:extLst>
              <a:ext uri="{FF2B5EF4-FFF2-40B4-BE49-F238E27FC236}">
                <a16:creationId xmlns:a16="http://schemas.microsoft.com/office/drawing/2014/main" id="{3051FD8F-879C-ACBC-5A73-FD4881412289}"/>
              </a:ext>
            </a:extLst>
          </p:cNvPr>
          <p:cNvGrpSpPr/>
          <p:nvPr/>
        </p:nvGrpSpPr>
        <p:grpSpPr>
          <a:xfrm>
            <a:off x="10294547" y="4207202"/>
            <a:ext cx="736445" cy="692189"/>
            <a:chOff x="8131589" y="4009362"/>
            <a:chExt cx="552334" cy="692189"/>
          </a:xfrm>
          <a:noFill/>
        </p:grpSpPr>
        <p:grpSp>
          <p:nvGrpSpPr>
            <p:cNvPr id="241" name="Group 65">
              <a:extLst>
                <a:ext uri="{FF2B5EF4-FFF2-40B4-BE49-F238E27FC236}">
                  <a16:creationId xmlns:a16="http://schemas.microsoft.com/office/drawing/2014/main" id="{0B6F306C-0C90-1B45-FB60-83727B1C328A}"/>
                </a:ext>
              </a:extLst>
            </p:cNvPr>
            <p:cNvGrpSpPr/>
            <p:nvPr/>
          </p:nvGrpSpPr>
          <p:grpSpPr>
            <a:xfrm>
              <a:off x="8131589" y="4009362"/>
              <a:ext cx="551591" cy="228624"/>
              <a:chOff x="7660968" y="1751777"/>
              <a:chExt cx="1040580" cy="450645"/>
            </a:xfrm>
            <a:grpFill/>
          </p:grpSpPr>
          <p:sp>
            <p:nvSpPr>
              <p:cNvPr id="246" name="Freeform 110">
                <a:extLst>
                  <a:ext uri="{FF2B5EF4-FFF2-40B4-BE49-F238E27FC236}">
                    <a16:creationId xmlns:a16="http://schemas.microsoft.com/office/drawing/2014/main" id="{6FD4CEFB-708F-889B-91A9-C4E600936433}"/>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47" name="Straight Connector 246">
                <a:extLst>
                  <a:ext uri="{FF2B5EF4-FFF2-40B4-BE49-F238E27FC236}">
                    <a16:creationId xmlns:a16="http://schemas.microsoft.com/office/drawing/2014/main" id="{5BD0E1F1-FE22-F1C0-C070-5C7B6179C690}"/>
                  </a:ext>
                </a:extLst>
              </p:cNvPr>
              <p:cNvCxnSpPr/>
              <p:nvPr/>
            </p:nvCxnSpPr>
            <p:spPr>
              <a:xfrm>
                <a:off x="8501629" y="1751777"/>
                <a:ext cx="0" cy="450645"/>
              </a:xfrm>
              <a:prstGeom prst="line">
                <a:avLst/>
              </a:prstGeom>
              <a:grpFill/>
              <a:ln w="9525" cap="flat" cmpd="sng" algn="ctr">
                <a:solidFill>
                  <a:sysClr val="windowText" lastClr="000000"/>
                </a:solidFill>
                <a:prstDash val="solid"/>
                <a:miter lim="800000"/>
              </a:ln>
              <a:effectLst/>
            </p:spPr>
          </p:cxnSp>
          <p:cxnSp>
            <p:nvCxnSpPr>
              <p:cNvPr id="248" name="Straight Connector 247">
                <a:extLst>
                  <a:ext uri="{FF2B5EF4-FFF2-40B4-BE49-F238E27FC236}">
                    <a16:creationId xmlns:a16="http://schemas.microsoft.com/office/drawing/2014/main" id="{CB0BA6EE-B513-3922-F4EC-16AF952AD51C}"/>
                  </a:ext>
                </a:extLst>
              </p:cNvPr>
              <p:cNvCxnSpPr/>
              <p:nvPr/>
            </p:nvCxnSpPr>
            <p:spPr>
              <a:xfrm>
                <a:off x="8268933" y="1751777"/>
                <a:ext cx="0" cy="450645"/>
              </a:xfrm>
              <a:prstGeom prst="line">
                <a:avLst/>
              </a:prstGeom>
              <a:grpFill/>
              <a:ln w="9525" cap="flat" cmpd="sng" algn="ctr">
                <a:solidFill>
                  <a:sysClr val="windowText" lastClr="000000"/>
                </a:solidFill>
                <a:prstDash val="solid"/>
                <a:miter lim="800000"/>
              </a:ln>
              <a:effectLst/>
            </p:spPr>
          </p:cxnSp>
        </p:grpSp>
        <p:grpSp>
          <p:nvGrpSpPr>
            <p:cNvPr id="242" name="Group 70">
              <a:extLst>
                <a:ext uri="{FF2B5EF4-FFF2-40B4-BE49-F238E27FC236}">
                  <a16:creationId xmlns:a16="http://schemas.microsoft.com/office/drawing/2014/main" id="{4544A91A-36CF-C2AA-6687-FDC7A674DEF1}"/>
                </a:ext>
              </a:extLst>
            </p:cNvPr>
            <p:cNvGrpSpPr/>
            <p:nvPr/>
          </p:nvGrpSpPr>
          <p:grpSpPr>
            <a:xfrm>
              <a:off x="8132332" y="4472927"/>
              <a:ext cx="551591" cy="228624"/>
              <a:chOff x="7660968" y="1751777"/>
              <a:chExt cx="1040580" cy="450645"/>
            </a:xfrm>
            <a:grpFill/>
          </p:grpSpPr>
          <p:sp>
            <p:nvSpPr>
              <p:cNvPr id="243" name="Freeform 107">
                <a:extLst>
                  <a:ext uri="{FF2B5EF4-FFF2-40B4-BE49-F238E27FC236}">
                    <a16:creationId xmlns:a16="http://schemas.microsoft.com/office/drawing/2014/main" id="{37DFA483-F31A-2C5E-0BBC-C9F687957A71}"/>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grpFill/>
              <a:ln w="9525"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44" name="Straight Connector 243">
                <a:extLst>
                  <a:ext uri="{FF2B5EF4-FFF2-40B4-BE49-F238E27FC236}">
                    <a16:creationId xmlns:a16="http://schemas.microsoft.com/office/drawing/2014/main" id="{8E506D80-2560-C67D-32EC-5BB97B643306}"/>
                  </a:ext>
                </a:extLst>
              </p:cNvPr>
              <p:cNvCxnSpPr/>
              <p:nvPr/>
            </p:nvCxnSpPr>
            <p:spPr>
              <a:xfrm>
                <a:off x="8501629" y="1751777"/>
                <a:ext cx="0" cy="450645"/>
              </a:xfrm>
              <a:prstGeom prst="line">
                <a:avLst/>
              </a:prstGeom>
              <a:grpFill/>
              <a:ln w="9525" cap="flat" cmpd="sng" algn="ctr">
                <a:solidFill>
                  <a:sysClr val="windowText" lastClr="000000"/>
                </a:solidFill>
                <a:prstDash val="solid"/>
                <a:miter lim="800000"/>
              </a:ln>
              <a:effectLst/>
            </p:spPr>
          </p:cxnSp>
          <p:cxnSp>
            <p:nvCxnSpPr>
              <p:cNvPr id="245" name="Straight Connector 244">
                <a:extLst>
                  <a:ext uri="{FF2B5EF4-FFF2-40B4-BE49-F238E27FC236}">
                    <a16:creationId xmlns:a16="http://schemas.microsoft.com/office/drawing/2014/main" id="{1122F71B-A739-67E7-8E31-70AEFCC797F4}"/>
                  </a:ext>
                </a:extLst>
              </p:cNvPr>
              <p:cNvCxnSpPr/>
              <p:nvPr/>
            </p:nvCxnSpPr>
            <p:spPr>
              <a:xfrm>
                <a:off x="8268933" y="1751777"/>
                <a:ext cx="0" cy="450645"/>
              </a:xfrm>
              <a:prstGeom prst="line">
                <a:avLst/>
              </a:prstGeom>
              <a:grpFill/>
              <a:ln w="9525" cap="flat" cmpd="sng" algn="ctr">
                <a:solidFill>
                  <a:sysClr val="windowText" lastClr="000000"/>
                </a:solidFill>
                <a:prstDash val="solid"/>
                <a:miter lim="800000"/>
              </a:ln>
              <a:effectLst/>
            </p:spPr>
          </p:cxnSp>
        </p:grpSp>
      </p:grpSp>
      <p:cxnSp>
        <p:nvCxnSpPr>
          <p:cNvPr id="249" name="Straight Arrow Connector 248">
            <a:extLst>
              <a:ext uri="{FF2B5EF4-FFF2-40B4-BE49-F238E27FC236}">
                <a16:creationId xmlns:a16="http://schemas.microsoft.com/office/drawing/2014/main" id="{8CA53687-61C8-0B18-1316-76DB20188BF3}"/>
              </a:ext>
            </a:extLst>
          </p:cNvPr>
          <p:cNvCxnSpPr>
            <a:stCxn id="258" idx="3"/>
            <a:endCxn id="144" idx="1"/>
          </p:cNvCxnSpPr>
          <p:nvPr/>
        </p:nvCxnSpPr>
        <p:spPr>
          <a:xfrm flipV="1">
            <a:off x="1917593" y="4033125"/>
            <a:ext cx="481573" cy="12443"/>
          </a:xfrm>
          <a:prstGeom prst="straightConnector1">
            <a:avLst/>
          </a:prstGeom>
          <a:noFill/>
          <a:ln w="57150" cap="flat" cmpd="sng" algn="ctr">
            <a:solidFill>
              <a:srgbClr val="4472C4"/>
            </a:solidFill>
            <a:prstDash val="solid"/>
            <a:miter lim="800000"/>
            <a:tailEnd type="arrow"/>
          </a:ln>
          <a:effectLst/>
        </p:spPr>
      </p:cxnSp>
      <p:cxnSp>
        <p:nvCxnSpPr>
          <p:cNvPr id="250" name="Straight Arrow Connector 249">
            <a:extLst>
              <a:ext uri="{FF2B5EF4-FFF2-40B4-BE49-F238E27FC236}">
                <a16:creationId xmlns:a16="http://schemas.microsoft.com/office/drawing/2014/main" id="{EDCC5276-3A43-A084-38FC-AE6A3E820246}"/>
              </a:ext>
            </a:extLst>
          </p:cNvPr>
          <p:cNvCxnSpPr>
            <a:stCxn id="147" idx="3"/>
            <a:endCxn id="150" idx="1"/>
          </p:cNvCxnSpPr>
          <p:nvPr/>
        </p:nvCxnSpPr>
        <p:spPr>
          <a:xfrm>
            <a:off x="5832637" y="4040168"/>
            <a:ext cx="434955" cy="8265"/>
          </a:xfrm>
          <a:prstGeom prst="straightConnector1">
            <a:avLst/>
          </a:prstGeom>
          <a:noFill/>
          <a:ln w="57150" cap="flat" cmpd="sng" algn="ctr">
            <a:solidFill>
              <a:srgbClr val="4472C4"/>
            </a:solidFill>
            <a:prstDash val="solid"/>
            <a:miter lim="800000"/>
            <a:tailEnd type="arrow"/>
          </a:ln>
          <a:effectLst/>
        </p:spPr>
      </p:cxnSp>
      <p:cxnSp>
        <p:nvCxnSpPr>
          <p:cNvPr id="251" name="Straight Arrow Connector 250">
            <a:extLst>
              <a:ext uri="{FF2B5EF4-FFF2-40B4-BE49-F238E27FC236}">
                <a16:creationId xmlns:a16="http://schemas.microsoft.com/office/drawing/2014/main" id="{3F27A41A-D439-42B6-AC2A-336A967A78E8}"/>
              </a:ext>
            </a:extLst>
          </p:cNvPr>
          <p:cNvCxnSpPr>
            <a:stCxn id="149" idx="3"/>
            <a:endCxn id="153" idx="1"/>
          </p:cNvCxnSpPr>
          <p:nvPr/>
        </p:nvCxnSpPr>
        <p:spPr>
          <a:xfrm>
            <a:off x="7766713" y="4059922"/>
            <a:ext cx="406400" cy="457"/>
          </a:xfrm>
          <a:prstGeom prst="straightConnector1">
            <a:avLst/>
          </a:prstGeom>
          <a:noFill/>
          <a:ln w="57150" cap="flat" cmpd="sng" algn="ctr">
            <a:solidFill>
              <a:srgbClr val="4472C4"/>
            </a:solidFill>
            <a:prstDash val="solid"/>
            <a:miter lim="800000"/>
            <a:tailEnd type="arrow"/>
          </a:ln>
          <a:effectLst/>
        </p:spPr>
      </p:cxnSp>
      <p:cxnSp>
        <p:nvCxnSpPr>
          <p:cNvPr id="252" name="Straight Arrow Connector 251">
            <a:extLst>
              <a:ext uri="{FF2B5EF4-FFF2-40B4-BE49-F238E27FC236}">
                <a16:creationId xmlns:a16="http://schemas.microsoft.com/office/drawing/2014/main" id="{2E60856B-2EDD-0636-D7DC-70D46CB5F25D}"/>
              </a:ext>
            </a:extLst>
          </p:cNvPr>
          <p:cNvCxnSpPr>
            <a:stCxn id="153" idx="3"/>
            <a:endCxn id="230" idx="1"/>
          </p:cNvCxnSpPr>
          <p:nvPr/>
        </p:nvCxnSpPr>
        <p:spPr>
          <a:xfrm>
            <a:off x="9672238" y="4060378"/>
            <a:ext cx="446039" cy="13261"/>
          </a:xfrm>
          <a:prstGeom prst="straightConnector1">
            <a:avLst/>
          </a:prstGeom>
          <a:noFill/>
          <a:ln w="57150" cap="flat" cmpd="sng" algn="ctr">
            <a:solidFill>
              <a:srgbClr val="4472C4"/>
            </a:solidFill>
            <a:prstDash val="solid"/>
            <a:miter lim="800000"/>
            <a:tailEnd type="arrow"/>
          </a:ln>
          <a:effectLst/>
        </p:spPr>
      </p:cxnSp>
      <p:cxnSp>
        <p:nvCxnSpPr>
          <p:cNvPr id="253" name="Straight Arrow Connector 252">
            <a:extLst>
              <a:ext uri="{FF2B5EF4-FFF2-40B4-BE49-F238E27FC236}">
                <a16:creationId xmlns:a16="http://schemas.microsoft.com/office/drawing/2014/main" id="{8328151F-BD14-C05B-F57E-342DC95AB902}"/>
              </a:ext>
            </a:extLst>
          </p:cNvPr>
          <p:cNvCxnSpPr>
            <a:stCxn id="143" idx="3"/>
            <a:endCxn id="147" idx="1"/>
          </p:cNvCxnSpPr>
          <p:nvPr/>
        </p:nvCxnSpPr>
        <p:spPr>
          <a:xfrm flipV="1">
            <a:off x="3898289" y="4040165"/>
            <a:ext cx="435224" cy="4448"/>
          </a:xfrm>
          <a:prstGeom prst="straightConnector1">
            <a:avLst/>
          </a:prstGeom>
          <a:noFill/>
          <a:ln w="57150" cap="flat" cmpd="sng" algn="ctr">
            <a:solidFill>
              <a:srgbClr val="4472C4"/>
            </a:solidFill>
            <a:prstDash val="solid"/>
            <a:miter lim="800000"/>
            <a:tailEnd type="arrow"/>
          </a:ln>
          <a:effectLst/>
        </p:spPr>
      </p:cxnSp>
      <p:sp>
        <p:nvSpPr>
          <p:cNvPr id="254" name="TextBox 253">
            <a:extLst>
              <a:ext uri="{FF2B5EF4-FFF2-40B4-BE49-F238E27FC236}">
                <a16:creationId xmlns:a16="http://schemas.microsoft.com/office/drawing/2014/main" id="{10F2602C-E9D1-5A98-0A21-4335FA0FD769}"/>
              </a:ext>
            </a:extLst>
          </p:cNvPr>
          <p:cNvSpPr txBox="1"/>
          <p:nvPr/>
        </p:nvSpPr>
        <p:spPr>
          <a:xfrm>
            <a:off x="2582935" y="3081554"/>
            <a:ext cx="720593" cy="215444"/>
          </a:xfrm>
          <a:prstGeom prst="rect">
            <a:avLst/>
          </a:prstGeom>
          <a:noFill/>
        </p:spPr>
        <p:txBody>
          <a:bodyPr wrap="square" lIns="0" tIns="0" rIns="0" bIns="0" rtlCol="0">
            <a:spAutoFit/>
          </a:bodyPr>
          <a:lstStyle/>
          <a:p>
            <a:pPr algn="ctr" defTabSz="914377">
              <a:defRPr/>
            </a:pPr>
            <a:r>
              <a:rPr lang="en-US" sz="1400" dirty="0">
                <a:solidFill>
                  <a:prstClr val="black"/>
                </a:solidFill>
                <a:cs typeface="Arial"/>
                <a:sym typeface="Arial"/>
              </a:rPr>
              <a:t>Memory</a:t>
            </a:r>
          </a:p>
        </p:txBody>
      </p:sp>
      <p:sp>
        <p:nvSpPr>
          <p:cNvPr id="255" name="TextBox 254">
            <a:extLst>
              <a:ext uri="{FF2B5EF4-FFF2-40B4-BE49-F238E27FC236}">
                <a16:creationId xmlns:a16="http://schemas.microsoft.com/office/drawing/2014/main" id="{F5A3B178-E001-C9A8-B070-9DA857D3F0E3}"/>
              </a:ext>
            </a:extLst>
          </p:cNvPr>
          <p:cNvSpPr txBox="1"/>
          <p:nvPr/>
        </p:nvSpPr>
        <p:spPr>
          <a:xfrm>
            <a:off x="3453813" y="3099819"/>
            <a:ext cx="276871" cy="205121"/>
          </a:xfrm>
          <a:prstGeom prst="rect">
            <a:avLst/>
          </a:prstGeom>
          <a:noFill/>
        </p:spPr>
        <p:txBody>
          <a:bodyPr wrap="none" lIns="0" tIns="0" rIns="0" bIns="0" rtlCol="0">
            <a:spAutoFit/>
          </a:bodyPr>
          <a:lstStyle/>
          <a:p>
            <a:pPr defTabSz="914377">
              <a:defRPr/>
            </a:pPr>
            <a:r>
              <a:rPr lang="en-US" sz="1333" dirty="0">
                <a:solidFill>
                  <a:prstClr val="black"/>
                </a:solidFill>
                <a:cs typeface="Arial"/>
                <a:sym typeface="Arial"/>
              </a:rPr>
              <a:t>ALU</a:t>
            </a:r>
          </a:p>
        </p:txBody>
      </p:sp>
      <p:sp>
        <p:nvSpPr>
          <p:cNvPr id="256" name="TextBox 255">
            <a:extLst>
              <a:ext uri="{FF2B5EF4-FFF2-40B4-BE49-F238E27FC236}">
                <a16:creationId xmlns:a16="http://schemas.microsoft.com/office/drawing/2014/main" id="{88EDA9A7-AAE2-956C-3CA6-866B79B9D188}"/>
              </a:ext>
            </a:extLst>
          </p:cNvPr>
          <p:cNvSpPr txBox="1"/>
          <p:nvPr/>
        </p:nvSpPr>
        <p:spPr>
          <a:xfrm>
            <a:off x="612459" y="5209374"/>
            <a:ext cx="1686341" cy="584775"/>
          </a:xfrm>
          <a:prstGeom prst="rect">
            <a:avLst/>
          </a:prstGeom>
          <a:noFill/>
        </p:spPr>
        <p:txBody>
          <a:bodyPr wrap="square" rtlCol="0">
            <a:spAutoFit/>
          </a:bodyPr>
          <a:lstStyle/>
          <a:p>
            <a:pPr algn="ctr" defTabSz="914377">
              <a:defRPr/>
            </a:pPr>
            <a:r>
              <a:rPr lang="en-US" sz="1600" dirty="0">
                <a:solidFill>
                  <a:prstClr val="black"/>
                </a:solidFill>
                <a:cs typeface="Arial"/>
                <a:sym typeface="Arial"/>
              </a:rPr>
              <a:t>Programmable</a:t>
            </a:r>
            <a:br>
              <a:rPr lang="en-US" sz="1600" dirty="0">
                <a:solidFill>
                  <a:prstClr val="black"/>
                </a:solidFill>
                <a:cs typeface="Arial"/>
                <a:sym typeface="Arial"/>
              </a:rPr>
            </a:br>
            <a:r>
              <a:rPr lang="en-US" sz="1600" dirty="0">
                <a:solidFill>
                  <a:prstClr val="black"/>
                </a:solidFill>
                <a:cs typeface="Arial"/>
                <a:sym typeface="Arial"/>
              </a:rPr>
              <a:t>Parser</a:t>
            </a:r>
          </a:p>
        </p:txBody>
      </p:sp>
      <p:grpSp>
        <p:nvGrpSpPr>
          <p:cNvPr id="257" name="Group 256">
            <a:extLst>
              <a:ext uri="{FF2B5EF4-FFF2-40B4-BE49-F238E27FC236}">
                <a16:creationId xmlns:a16="http://schemas.microsoft.com/office/drawing/2014/main" id="{298AAC66-01D4-E1A4-2676-D491D8D8EC6E}"/>
              </a:ext>
            </a:extLst>
          </p:cNvPr>
          <p:cNvGrpSpPr/>
          <p:nvPr/>
        </p:nvGrpSpPr>
        <p:grpSpPr>
          <a:xfrm>
            <a:off x="954145" y="2967683"/>
            <a:ext cx="963448" cy="2155771"/>
            <a:chOff x="605574" y="1959131"/>
            <a:chExt cx="722586" cy="1616828"/>
          </a:xfrm>
        </p:grpSpPr>
        <p:sp>
          <p:nvSpPr>
            <p:cNvPr id="258" name="Rectangle 257">
              <a:extLst>
                <a:ext uri="{FF2B5EF4-FFF2-40B4-BE49-F238E27FC236}">
                  <a16:creationId xmlns:a16="http://schemas.microsoft.com/office/drawing/2014/main" id="{02BABE57-201E-5FB2-EEF1-9E862A21D4FB}"/>
                </a:ext>
              </a:extLst>
            </p:cNvPr>
            <p:cNvSpPr/>
            <p:nvPr/>
          </p:nvSpPr>
          <p:spPr>
            <a:xfrm>
              <a:off x="605574" y="1959131"/>
              <a:ext cx="722586" cy="1616828"/>
            </a:xfrm>
            <a:prstGeom prst="rect">
              <a:avLst/>
            </a:prstGeom>
            <a:solidFill>
              <a:srgbClr val="70AD47">
                <a:lumMod val="40000"/>
                <a:lumOff val="60000"/>
              </a:srgbClr>
            </a:solidFill>
            <a:ln w="6350" cap="flat" cmpd="sng" algn="ctr">
              <a:solidFill>
                <a:sysClr val="windowText" lastClr="000000"/>
              </a:solidFill>
              <a:prstDash val="solid"/>
              <a:miter lim="800000"/>
            </a:ln>
            <a:effectLst/>
          </p:spPr>
          <p:txBody>
            <a:bodyPr lIns="155495" tIns="0" rIns="155495" bIns="77748" rtlCol="0" anchor="ctr"/>
            <a:lstStyle/>
            <a:p>
              <a:pPr marL="0" marR="0" lvl="0" indent="0" algn="ctr" defTabSz="914377" eaLnBrk="1" fontAlgn="auto" latinLnBrk="0" hangingPunct="1">
                <a:lnSpc>
                  <a:spcPts val="19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a:ea typeface="+mn-ea"/>
                  <a:cs typeface="+mn-cs"/>
                  <a:sym typeface="Arial"/>
                </a:rPr>
                <a:t> </a:t>
              </a:r>
            </a:p>
          </p:txBody>
        </p:sp>
        <p:sp>
          <p:nvSpPr>
            <p:cNvPr id="259" name="Oval 258">
              <a:extLst>
                <a:ext uri="{FF2B5EF4-FFF2-40B4-BE49-F238E27FC236}">
                  <a16:creationId xmlns:a16="http://schemas.microsoft.com/office/drawing/2014/main" id="{3CCA4D63-B371-2841-7E50-87069C6D87EF}"/>
                </a:ext>
              </a:extLst>
            </p:cNvPr>
            <p:cNvSpPr/>
            <p:nvPr/>
          </p:nvSpPr>
          <p:spPr>
            <a:xfrm>
              <a:off x="675714" y="2116356"/>
              <a:ext cx="228600" cy="235529"/>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60" name="Oval 259">
              <a:extLst>
                <a:ext uri="{FF2B5EF4-FFF2-40B4-BE49-F238E27FC236}">
                  <a16:creationId xmlns:a16="http://schemas.microsoft.com/office/drawing/2014/main" id="{4DF31827-93CE-7F88-8E67-07A274C07CA5}"/>
                </a:ext>
              </a:extLst>
            </p:cNvPr>
            <p:cNvSpPr/>
            <p:nvPr/>
          </p:nvSpPr>
          <p:spPr>
            <a:xfrm>
              <a:off x="696269" y="2592154"/>
              <a:ext cx="228600" cy="235529"/>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61" name="Oval 260">
              <a:extLst>
                <a:ext uri="{FF2B5EF4-FFF2-40B4-BE49-F238E27FC236}">
                  <a16:creationId xmlns:a16="http://schemas.microsoft.com/office/drawing/2014/main" id="{FF610954-EB3A-C609-49C1-7D7B1D2F0DA0}"/>
                </a:ext>
              </a:extLst>
            </p:cNvPr>
            <p:cNvSpPr/>
            <p:nvPr/>
          </p:nvSpPr>
          <p:spPr>
            <a:xfrm>
              <a:off x="981553" y="2400219"/>
              <a:ext cx="228600" cy="235529"/>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62" name="Oval 261">
              <a:extLst>
                <a:ext uri="{FF2B5EF4-FFF2-40B4-BE49-F238E27FC236}">
                  <a16:creationId xmlns:a16="http://schemas.microsoft.com/office/drawing/2014/main" id="{30AEF3A4-CA81-122B-A0B7-21106467D32A}"/>
                </a:ext>
              </a:extLst>
            </p:cNvPr>
            <p:cNvSpPr/>
            <p:nvPr/>
          </p:nvSpPr>
          <p:spPr>
            <a:xfrm>
              <a:off x="679074" y="2977974"/>
              <a:ext cx="228600" cy="235529"/>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63" name="Oval 262">
              <a:extLst>
                <a:ext uri="{FF2B5EF4-FFF2-40B4-BE49-F238E27FC236}">
                  <a16:creationId xmlns:a16="http://schemas.microsoft.com/office/drawing/2014/main" id="{7F383CF1-A278-1D82-1F1C-024119255E60}"/>
                </a:ext>
              </a:extLst>
            </p:cNvPr>
            <p:cNvSpPr/>
            <p:nvPr/>
          </p:nvSpPr>
          <p:spPr>
            <a:xfrm>
              <a:off x="1007641" y="3198590"/>
              <a:ext cx="228600" cy="235529"/>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264" name="Curved Connector 177">
              <a:extLst>
                <a:ext uri="{FF2B5EF4-FFF2-40B4-BE49-F238E27FC236}">
                  <a16:creationId xmlns:a16="http://schemas.microsoft.com/office/drawing/2014/main" id="{D68B0F98-943B-D878-E482-B541AAC664F6}"/>
                </a:ext>
              </a:extLst>
            </p:cNvPr>
            <p:cNvCxnSpPr>
              <a:stCxn id="259" idx="0"/>
              <a:endCxn id="261" idx="0"/>
            </p:cNvCxnSpPr>
            <p:nvPr/>
          </p:nvCxnSpPr>
          <p:spPr>
            <a:xfrm rot="16200000" flipH="1">
              <a:off x="801001" y="2105368"/>
              <a:ext cx="283863" cy="305839"/>
            </a:xfrm>
            <a:prstGeom prst="curvedConnector3">
              <a:avLst>
                <a:gd name="adj1" fmla="val -19368"/>
              </a:avLst>
            </a:prstGeom>
            <a:noFill/>
            <a:ln w="12700" cap="flat" cmpd="sng" algn="ctr">
              <a:solidFill>
                <a:srgbClr val="FF0000"/>
              </a:solidFill>
              <a:prstDash val="solid"/>
              <a:miter lim="800000"/>
              <a:tailEnd type="triangle"/>
            </a:ln>
            <a:effectLst/>
          </p:spPr>
        </p:cxnSp>
        <p:cxnSp>
          <p:nvCxnSpPr>
            <p:cNvPr id="265" name="Curved Connector 187">
              <a:extLst>
                <a:ext uri="{FF2B5EF4-FFF2-40B4-BE49-F238E27FC236}">
                  <a16:creationId xmlns:a16="http://schemas.microsoft.com/office/drawing/2014/main" id="{A31830BC-5A2A-B52E-ECAC-30D665FAB811}"/>
                </a:ext>
              </a:extLst>
            </p:cNvPr>
            <p:cNvCxnSpPr>
              <a:stCxn id="259" idx="4"/>
              <a:endCxn id="260" idx="0"/>
            </p:cNvCxnSpPr>
            <p:nvPr/>
          </p:nvCxnSpPr>
          <p:spPr>
            <a:xfrm rot="16200000" flipH="1">
              <a:off x="680157" y="2461741"/>
              <a:ext cx="240269" cy="20555"/>
            </a:xfrm>
            <a:prstGeom prst="curvedConnector3">
              <a:avLst>
                <a:gd name="adj1" fmla="val 50000"/>
              </a:avLst>
            </a:prstGeom>
            <a:noFill/>
            <a:ln w="12700" cap="flat" cmpd="sng" algn="ctr">
              <a:solidFill>
                <a:srgbClr val="FF0000"/>
              </a:solidFill>
              <a:prstDash val="solid"/>
              <a:miter lim="800000"/>
              <a:tailEnd type="triangle"/>
            </a:ln>
            <a:effectLst/>
          </p:spPr>
        </p:cxnSp>
        <p:cxnSp>
          <p:nvCxnSpPr>
            <p:cNvPr id="266" name="Curved Connector 188">
              <a:extLst>
                <a:ext uri="{FF2B5EF4-FFF2-40B4-BE49-F238E27FC236}">
                  <a16:creationId xmlns:a16="http://schemas.microsoft.com/office/drawing/2014/main" id="{3C6CB654-8973-AD15-24F1-1D994B9C1FA9}"/>
                </a:ext>
              </a:extLst>
            </p:cNvPr>
            <p:cNvCxnSpPr>
              <a:stCxn id="261" idx="4"/>
              <a:endCxn id="261" idx="6"/>
            </p:cNvCxnSpPr>
            <p:nvPr/>
          </p:nvCxnSpPr>
          <p:spPr>
            <a:xfrm rot="5400000" flipH="1" flipV="1">
              <a:off x="1094121" y="2519716"/>
              <a:ext cx="117764" cy="114300"/>
            </a:xfrm>
            <a:prstGeom prst="curvedConnector4">
              <a:avLst>
                <a:gd name="adj1" fmla="val -95831"/>
                <a:gd name="adj2" fmla="val 163291"/>
              </a:avLst>
            </a:prstGeom>
            <a:noFill/>
            <a:ln w="12700" cap="flat" cmpd="sng" algn="ctr">
              <a:solidFill>
                <a:srgbClr val="FF0000"/>
              </a:solidFill>
              <a:prstDash val="solid"/>
              <a:miter lim="800000"/>
              <a:tailEnd type="triangle"/>
            </a:ln>
            <a:effectLst/>
          </p:spPr>
        </p:cxnSp>
        <p:cxnSp>
          <p:nvCxnSpPr>
            <p:cNvPr id="267" name="Curved Connector 189">
              <a:extLst>
                <a:ext uri="{FF2B5EF4-FFF2-40B4-BE49-F238E27FC236}">
                  <a16:creationId xmlns:a16="http://schemas.microsoft.com/office/drawing/2014/main" id="{DF094A4E-509B-22B9-1AAD-683E0EA881AD}"/>
                </a:ext>
              </a:extLst>
            </p:cNvPr>
            <p:cNvCxnSpPr>
              <a:stCxn id="261" idx="3"/>
              <a:endCxn id="262" idx="6"/>
            </p:cNvCxnSpPr>
            <p:nvPr/>
          </p:nvCxnSpPr>
          <p:spPr>
            <a:xfrm rot="5400000">
              <a:off x="714112" y="2794819"/>
              <a:ext cx="494483" cy="107357"/>
            </a:xfrm>
            <a:prstGeom prst="curvedConnector2">
              <a:avLst/>
            </a:prstGeom>
            <a:noFill/>
            <a:ln w="12700" cap="flat" cmpd="sng" algn="ctr">
              <a:solidFill>
                <a:srgbClr val="FF0000"/>
              </a:solidFill>
              <a:prstDash val="solid"/>
              <a:miter lim="800000"/>
              <a:tailEnd type="triangle"/>
            </a:ln>
            <a:effectLst/>
          </p:spPr>
        </p:cxnSp>
        <p:cxnSp>
          <p:nvCxnSpPr>
            <p:cNvPr id="268" name="Curved Connector 190">
              <a:extLst>
                <a:ext uri="{FF2B5EF4-FFF2-40B4-BE49-F238E27FC236}">
                  <a16:creationId xmlns:a16="http://schemas.microsoft.com/office/drawing/2014/main" id="{D346EB87-8867-9FDD-FA7F-278B5678447A}"/>
                </a:ext>
              </a:extLst>
            </p:cNvPr>
            <p:cNvCxnSpPr>
              <a:stCxn id="260" idx="6"/>
              <a:endCxn id="263" idx="0"/>
            </p:cNvCxnSpPr>
            <p:nvPr/>
          </p:nvCxnSpPr>
          <p:spPr>
            <a:xfrm>
              <a:off x="924869" y="2709919"/>
              <a:ext cx="197072" cy="488671"/>
            </a:xfrm>
            <a:prstGeom prst="curvedConnector2">
              <a:avLst/>
            </a:prstGeom>
            <a:noFill/>
            <a:ln w="12700" cap="flat" cmpd="sng" algn="ctr">
              <a:solidFill>
                <a:srgbClr val="FF0000"/>
              </a:solidFill>
              <a:prstDash val="solid"/>
              <a:miter lim="800000"/>
              <a:tailEnd type="triangle"/>
            </a:ln>
            <a:effectLst/>
          </p:spPr>
        </p:cxnSp>
        <p:cxnSp>
          <p:nvCxnSpPr>
            <p:cNvPr id="269" name="Curved Connector 192">
              <a:extLst>
                <a:ext uri="{FF2B5EF4-FFF2-40B4-BE49-F238E27FC236}">
                  <a16:creationId xmlns:a16="http://schemas.microsoft.com/office/drawing/2014/main" id="{47548686-7498-D5CA-A11A-5B3BBE290DD6}"/>
                </a:ext>
              </a:extLst>
            </p:cNvPr>
            <p:cNvCxnSpPr>
              <a:stCxn id="263" idx="4"/>
              <a:endCxn id="262" idx="4"/>
            </p:cNvCxnSpPr>
            <p:nvPr/>
          </p:nvCxnSpPr>
          <p:spPr>
            <a:xfrm rot="5400000" flipH="1">
              <a:off x="847350" y="3159528"/>
              <a:ext cx="220616" cy="328567"/>
            </a:xfrm>
            <a:prstGeom prst="curvedConnector3">
              <a:avLst>
                <a:gd name="adj1" fmla="val -40662"/>
              </a:avLst>
            </a:prstGeom>
            <a:noFill/>
            <a:ln w="12700" cap="flat" cmpd="sng" algn="ctr">
              <a:solidFill>
                <a:srgbClr val="FF0000"/>
              </a:solidFill>
              <a:prstDash val="solid"/>
              <a:miter lim="800000"/>
              <a:tailEnd type="triangle"/>
            </a:ln>
            <a:effectLst/>
          </p:spPr>
        </p:cxnSp>
      </p:grpSp>
      <p:sp>
        <p:nvSpPr>
          <p:cNvPr id="270" name="Left Brace 269">
            <a:extLst>
              <a:ext uri="{FF2B5EF4-FFF2-40B4-BE49-F238E27FC236}">
                <a16:creationId xmlns:a16="http://schemas.microsoft.com/office/drawing/2014/main" id="{45BB59CB-91CA-2D03-FE87-B5387C03A076}"/>
              </a:ext>
            </a:extLst>
          </p:cNvPr>
          <p:cNvSpPr/>
          <p:nvPr/>
        </p:nvSpPr>
        <p:spPr>
          <a:xfrm rot="5400000" flipH="1">
            <a:off x="5888173" y="1698410"/>
            <a:ext cx="296357" cy="7290325"/>
          </a:xfrm>
          <a:prstGeom prst="leftBrace">
            <a:avLst>
              <a:gd name="adj1" fmla="val 43551"/>
              <a:gd name="adj2" fmla="val 49888"/>
            </a:avLst>
          </a:prstGeom>
          <a:noFill/>
          <a:ln w="12700" cap="flat" cmpd="sng" algn="ctr">
            <a:solidFill>
              <a:srgbClr val="4472C4"/>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71" name="TextBox 270">
            <a:extLst>
              <a:ext uri="{FF2B5EF4-FFF2-40B4-BE49-F238E27FC236}">
                <a16:creationId xmlns:a16="http://schemas.microsoft.com/office/drawing/2014/main" id="{152A9D51-D612-9ABA-8C04-39413BCAF400}"/>
              </a:ext>
            </a:extLst>
          </p:cNvPr>
          <p:cNvSpPr txBox="1"/>
          <p:nvPr/>
        </p:nvSpPr>
        <p:spPr>
          <a:xfrm>
            <a:off x="3539696" y="5444439"/>
            <a:ext cx="4780397" cy="338554"/>
          </a:xfrm>
          <a:prstGeom prst="rect">
            <a:avLst/>
          </a:prstGeom>
          <a:noFill/>
        </p:spPr>
        <p:txBody>
          <a:bodyPr wrap="square" rtlCol="0">
            <a:spAutoFit/>
          </a:bodyPr>
          <a:lstStyle/>
          <a:p>
            <a:pPr algn="ctr" defTabSz="914377">
              <a:defRPr/>
            </a:pPr>
            <a:r>
              <a:rPr lang="en-US" sz="1600" dirty="0">
                <a:solidFill>
                  <a:prstClr val="black"/>
                </a:solidFill>
                <a:cs typeface="Arial"/>
                <a:sym typeface="Arial"/>
              </a:rPr>
              <a:t>Programmable Match-Action Pipeline</a:t>
            </a:r>
          </a:p>
        </p:txBody>
      </p:sp>
      <p:sp>
        <p:nvSpPr>
          <p:cNvPr id="272" name="TextBox 271">
            <a:extLst>
              <a:ext uri="{FF2B5EF4-FFF2-40B4-BE49-F238E27FC236}">
                <a16:creationId xmlns:a16="http://schemas.microsoft.com/office/drawing/2014/main" id="{6BA00B02-F4B9-0E66-24BB-A5B85CA33CF7}"/>
              </a:ext>
            </a:extLst>
          </p:cNvPr>
          <p:cNvSpPr txBox="1"/>
          <p:nvPr/>
        </p:nvSpPr>
        <p:spPr>
          <a:xfrm>
            <a:off x="10107210" y="5209374"/>
            <a:ext cx="1686341" cy="584775"/>
          </a:xfrm>
          <a:prstGeom prst="rect">
            <a:avLst/>
          </a:prstGeom>
          <a:noFill/>
        </p:spPr>
        <p:txBody>
          <a:bodyPr wrap="square" rtlCol="0">
            <a:spAutoFit/>
          </a:bodyPr>
          <a:lstStyle/>
          <a:p>
            <a:pPr algn="ctr" defTabSz="914377">
              <a:defRPr/>
            </a:pPr>
            <a:r>
              <a:rPr lang="en-US" sz="1600" dirty="0">
                <a:solidFill>
                  <a:prstClr val="black"/>
                </a:solidFill>
                <a:cs typeface="Arial"/>
                <a:sym typeface="Arial"/>
              </a:rPr>
              <a:t>Programmable</a:t>
            </a:r>
            <a:br>
              <a:rPr lang="en-US" sz="1600" dirty="0">
                <a:solidFill>
                  <a:prstClr val="black"/>
                </a:solidFill>
                <a:cs typeface="Arial"/>
                <a:sym typeface="Arial"/>
              </a:rPr>
            </a:br>
            <a:r>
              <a:rPr lang="en-US" sz="1600" dirty="0" err="1">
                <a:solidFill>
                  <a:prstClr val="black"/>
                </a:solidFill>
                <a:cs typeface="Arial"/>
                <a:sym typeface="Arial"/>
              </a:rPr>
              <a:t>Deparser</a:t>
            </a:r>
            <a:endParaRPr lang="en-US" sz="1600" dirty="0">
              <a:solidFill>
                <a:prstClr val="black"/>
              </a:solidFill>
              <a:cs typeface="Arial"/>
              <a:sym typeface="Arial"/>
            </a:endParaRPr>
          </a:p>
        </p:txBody>
      </p:sp>
    </p:spTree>
    <p:extLst>
      <p:ext uri="{BB962C8B-B14F-4D97-AF65-F5344CB8AC3E}">
        <p14:creationId xmlns:p14="http://schemas.microsoft.com/office/powerpoint/2010/main" val="4214751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Why P4 for CPU?</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41</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The P4 description for a data plane is short</a:t>
            </a:r>
          </a:p>
          <a:p>
            <a:pPr marL="174625" indent="-174625">
              <a:buFont typeface="Arial" panose="020B0604020202020204" pitchFamily="34" charset="0"/>
              <a:buChar char="•"/>
            </a:pPr>
            <a:r>
              <a:rPr lang="en-US" altLang="en-US" dirty="0"/>
              <a:t>For example, a full implementation of a data center switch requires</a:t>
            </a:r>
            <a:r>
              <a:rPr lang="en-US" altLang="en-US" baseline="30000" dirty="0"/>
              <a:t>1</a:t>
            </a:r>
            <a:r>
              <a:rPr lang="en-US" altLang="en-US" dirty="0"/>
              <a:t>:</a:t>
            </a:r>
          </a:p>
          <a:p>
            <a:pPr marL="578358" lvl="1" indent="-285750">
              <a:buFont typeface="Wingdings" panose="05000000000000000000" pitchFamily="2" charset="2"/>
              <a:buChar char="Ø"/>
            </a:pPr>
            <a:r>
              <a:rPr lang="en-US" altLang="en-US" dirty="0"/>
              <a:t>~5000 lines of code in P4 </a:t>
            </a:r>
          </a:p>
          <a:p>
            <a:pPr marL="578358" lvl="1" indent="-285750">
              <a:buFont typeface="Wingdings" panose="05000000000000000000" pitchFamily="2" charset="2"/>
              <a:buChar char="Ø"/>
            </a:pPr>
            <a:r>
              <a:rPr lang="en-US" altLang="en-US" dirty="0"/>
              <a:t>Millions of lines of code in C with DPDK</a:t>
            </a:r>
          </a:p>
          <a:p>
            <a:pPr marL="285750" indent="-285750">
              <a:buFont typeface="Wingdings" panose="05000000000000000000" pitchFamily="2" charset="2"/>
              <a:buChar char="Ø"/>
            </a:pPr>
            <a:endParaRPr lang="en-US" altLang="en-US" dirty="0"/>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4023088"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7" name="TextBox 6">
            <a:extLst>
              <a:ext uri="{FF2B5EF4-FFF2-40B4-BE49-F238E27FC236}">
                <a16:creationId xmlns:a16="http://schemas.microsoft.com/office/drawing/2014/main" id="{883B3AAF-4FFF-DB6D-E77D-AC3ED63E9FC3}"/>
              </a:ext>
            </a:extLst>
          </p:cNvPr>
          <p:cNvSpPr txBox="1"/>
          <p:nvPr/>
        </p:nvSpPr>
        <p:spPr>
          <a:xfrm>
            <a:off x="489615" y="6456258"/>
            <a:ext cx="11098568" cy="307777"/>
          </a:xfrm>
          <a:prstGeom prst="rect">
            <a:avLst/>
          </a:prstGeom>
          <a:noFill/>
        </p:spPr>
        <p:txBody>
          <a:bodyPr wrap="square">
            <a:spAutoFit/>
          </a:bodyPr>
          <a:lstStyle/>
          <a:p>
            <a:pPr marL="292608" lvl="1"/>
            <a:r>
              <a:rPr lang="en-US" altLang="en-US" sz="1400" baseline="30000" dirty="0"/>
              <a:t>1</a:t>
            </a:r>
            <a:r>
              <a:rPr lang="en-US" altLang="en-US" sz="1400" dirty="0"/>
              <a:t>Running P4 programs as DPDK applications - Cristian </a:t>
            </a:r>
            <a:r>
              <a:rPr lang="en-US" altLang="en-US" sz="1400" dirty="0" err="1"/>
              <a:t>Dumitrescu</a:t>
            </a:r>
            <a:r>
              <a:rPr lang="en-US" altLang="en-US" sz="1400" dirty="0"/>
              <a:t> &amp; Han Wang – Intel. </a:t>
            </a:r>
            <a:r>
              <a:rPr lang="en-US" altLang="en-US" sz="1400" dirty="0">
                <a:solidFill>
                  <a:srgbClr val="0070C0"/>
                </a:solidFill>
                <a:hlinkClick r:id="rId3">
                  <a:extLst>
                    <a:ext uri="{A12FA001-AC4F-418D-AE19-62706E023703}">
                      <ahyp:hlinkClr xmlns:ahyp="http://schemas.microsoft.com/office/drawing/2018/hyperlinkcolor" val="tx"/>
                    </a:ext>
                  </a:extLst>
                </a:hlinkClick>
              </a:rPr>
              <a:t>https://www.youtube.com/watch?v=xJR-5DcqhlY</a:t>
            </a:r>
            <a:r>
              <a:rPr lang="en-US" altLang="en-US" sz="1400" dirty="0"/>
              <a:t> </a:t>
            </a:r>
          </a:p>
        </p:txBody>
      </p:sp>
      <p:cxnSp>
        <p:nvCxnSpPr>
          <p:cNvPr id="8" name="Straight Connector 7">
            <a:extLst>
              <a:ext uri="{FF2B5EF4-FFF2-40B4-BE49-F238E27FC236}">
                <a16:creationId xmlns:a16="http://schemas.microsoft.com/office/drawing/2014/main" id="{0582D99F-8B8A-237E-20D0-5FD9428A5560}"/>
              </a:ext>
            </a:extLst>
          </p:cNvPr>
          <p:cNvCxnSpPr>
            <a:cxnSpLocks/>
          </p:cNvCxnSpPr>
          <p:nvPr/>
        </p:nvCxnSpPr>
        <p:spPr>
          <a:xfrm>
            <a:off x="875489" y="6456258"/>
            <a:ext cx="974711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A2E01627-68F6-7DF1-4339-AE61F21186A7}"/>
              </a:ext>
            </a:extLst>
          </p:cNvPr>
          <p:cNvGraphicFramePr>
            <a:graphicFrameLocks noGrp="1"/>
          </p:cNvGraphicFramePr>
          <p:nvPr/>
        </p:nvGraphicFramePr>
        <p:xfrm>
          <a:off x="1360072" y="3238497"/>
          <a:ext cx="9344412" cy="2743200"/>
        </p:xfrm>
        <a:graphic>
          <a:graphicData uri="http://schemas.openxmlformats.org/drawingml/2006/table">
            <a:tbl>
              <a:tblPr firstRow="1" bandRow="1">
                <a:tableStyleId>{21E4AEA4-8DFA-4A89-87EB-49C32662AFE0}</a:tableStyleId>
              </a:tblPr>
              <a:tblGrid>
                <a:gridCol w="3848536">
                  <a:extLst>
                    <a:ext uri="{9D8B030D-6E8A-4147-A177-3AD203B41FA5}">
                      <a16:colId xmlns:a16="http://schemas.microsoft.com/office/drawing/2014/main" val="224514898"/>
                    </a:ext>
                  </a:extLst>
                </a:gridCol>
                <a:gridCol w="2803230">
                  <a:extLst>
                    <a:ext uri="{9D8B030D-6E8A-4147-A177-3AD203B41FA5}">
                      <a16:colId xmlns:a16="http://schemas.microsoft.com/office/drawing/2014/main" val="203377288"/>
                    </a:ext>
                  </a:extLst>
                </a:gridCol>
                <a:gridCol w="2692646">
                  <a:extLst>
                    <a:ext uri="{9D8B030D-6E8A-4147-A177-3AD203B41FA5}">
                      <a16:colId xmlns:a16="http://schemas.microsoft.com/office/drawing/2014/main" val="2518717141"/>
                    </a:ext>
                  </a:extLst>
                </a:gridCol>
              </a:tblGrid>
              <a:tr h="370840">
                <a:tc>
                  <a:txBody>
                    <a:bodyPr/>
                    <a:lstStyle/>
                    <a:p>
                      <a:pPr algn="ctr"/>
                      <a:r>
                        <a:rPr lang="en-US" sz="2400" dirty="0"/>
                        <a:t>Attack</a:t>
                      </a:r>
                    </a:p>
                  </a:txBody>
                  <a:tcPr/>
                </a:tc>
                <a:tc>
                  <a:txBody>
                    <a:bodyPr/>
                    <a:lstStyle/>
                    <a:p>
                      <a:pPr algn="ctr"/>
                      <a:r>
                        <a:rPr lang="en-US" sz="2400" dirty="0"/>
                        <a:t>DPDK</a:t>
                      </a:r>
                    </a:p>
                  </a:txBody>
                  <a:tcPr/>
                </a:tc>
                <a:tc>
                  <a:txBody>
                    <a:bodyPr/>
                    <a:lstStyle/>
                    <a:p>
                      <a:pPr algn="ctr"/>
                      <a:r>
                        <a:rPr lang="en-US" sz="2400" dirty="0"/>
                        <a:t>P4</a:t>
                      </a:r>
                    </a:p>
                  </a:txBody>
                  <a:tcPr/>
                </a:tc>
                <a:extLst>
                  <a:ext uri="{0D108BD9-81ED-4DB2-BD59-A6C34878D82A}">
                    <a16:rowId xmlns:a16="http://schemas.microsoft.com/office/drawing/2014/main" val="3501497061"/>
                  </a:ext>
                </a:extLst>
              </a:tr>
              <a:tr h="370840">
                <a:tc>
                  <a:txBody>
                    <a:bodyPr/>
                    <a:lstStyle/>
                    <a:p>
                      <a:pPr algn="l"/>
                      <a:r>
                        <a:rPr lang="en-US" sz="2400" dirty="0"/>
                        <a:t>DNS amplification</a:t>
                      </a:r>
                    </a:p>
                  </a:txBody>
                  <a:tcPr/>
                </a:tc>
                <a:tc>
                  <a:txBody>
                    <a:bodyPr/>
                    <a:lstStyle/>
                    <a:p>
                      <a:pPr algn="ctr"/>
                      <a:r>
                        <a:rPr lang="en-US" sz="2400" dirty="0"/>
                        <a:t>898</a:t>
                      </a:r>
                    </a:p>
                  </a:txBody>
                  <a:tcPr/>
                </a:tc>
                <a:tc>
                  <a:txBody>
                    <a:bodyPr/>
                    <a:lstStyle/>
                    <a:p>
                      <a:pPr algn="ctr"/>
                      <a:r>
                        <a:rPr lang="en-US" sz="2400" dirty="0"/>
                        <a:t>255</a:t>
                      </a:r>
                    </a:p>
                  </a:txBody>
                  <a:tcPr/>
                </a:tc>
                <a:extLst>
                  <a:ext uri="{0D108BD9-81ED-4DB2-BD59-A6C34878D82A}">
                    <a16:rowId xmlns:a16="http://schemas.microsoft.com/office/drawing/2014/main" val="3493690744"/>
                  </a:ext>
                </a:extLst>
              </a:tr>
              <a:tr h="370840">
                <a:tc>
                  <a:txBody>
                    <a:bodyPr/>
                    <a:lstStyle/>
                    <a:p>
                      <a:pPr algn="l"/>
                      <a:r>
                        <a:rPr lang="en-US" sz="2400" dirty="0"/>
                        <a:t>HTTP flood</a:t>
                      </a:r>
                    </a:p>
                  </a:txBody>
                  <a:tcPr/>
                </a:tc>
                <a:tc>
                  <a:txBody>
                    <a:bodyPr/>
                    <a:lstStyle/>
                    <a:p>
                      <a:pPr algn="ctr"/>
                      <a:r>
                        <a:rPr lang="en-US" sz="2400" dirty="0"/>
                        <a:t>1184</a:t>
                      </a:r>
                    </a:p>
                  </a:txBody>
                  <a:tcPr/>
                </a:tc>
                <a:tc>
                  <a:txBody>
                    <a:bodyPr/>
                    <a:lstStyle/>
                    <a:p>
                      <a:pPr algn="ctr"/>
                      <a:r>
                        <a:rPr lang="en-US" sz="2400" dirty="0"/>
                        <a:t>354</a:t>
                      </a:r>
                    </a:p>
                  </a:txBody>
                  <a:tcPr/>
                </a:tc>
                <a:extLst>
                  <a:ext uri="{0D108BD9-81ED-4DB2-BD59-A6C34878D82A}">
                    <a16:rowId xmlns:a16="http://schemas.microsoft.com/office/drawing/2014/main" val="1419395392"/>
                  </a:ext>
                </a:extLst>
              </a:tr>
              <a:tr h="370840">
                <a:tc>
                  <a:txBody>
                    <a:bodyPr/>
                    <a:lstStyle/>
                    <a:p>
                      <a:pPr algn="l"/>
                      <a:r>
                        <a:rPr lang="en-US" sz="2400" dirty="0" err="1"/>
                        <a:t>SlowLoris</a:t>
                      </a:r>
                      <a:endParaRPr lang="en-US" sz="2400" dirty="0"/>
                    </a:p>
                  </a:txBody>
                  <a:tcPr/>
                </a:tc>
                <a:tc>
                  <a:txBody>
                    <a:bodyPr/>
                    <a:lstStyle/>
                    <a:p>
                      <a:pPr algn="ctr"/>
                      <a:r>
                        <a:rPr lang="en-US" sz="2400" dirty="0"/>
                        <a:t>995</a:t>
                      </a:r>
                    </a:p>
                  </a:txBody>
                  <a:tcPr/>
                </a:tc>
                <a:tc>
                  <a:txBody>
                    <a:bodyPr/>
                    <a:lstStyle/>
                    <a:p>
                      <a:pPr algn="ctr"/>
                      <a:r>
                        <a:rPr lang="en-US" sz="2400" dirty="0"/>
                        <a:t>513</a:t>
                      </a:r>
                    </a:p>
                  </a:txBody>
                  <a:tcPr/>
                </a:tc>
                <a:extLst>
                  <a:ext uri="{0D108BD9-81ED-4DB2-BD59-A6C34878D82A}">
                    <a16:rowId xmlns:a16="http://schemas.microsoft.com/office/drawing/2014/main" val="812690372"/>
                  </a:ext>
                </a:extLst>
              </a:tr>
              <a:tr h="370840">
                <a:tc>
                  <a:txBody>
                    <a:bodyPr/>
                    <a:lstStyle/>
                    <a:p>
                      <a:pPr algn="l"/>
                      <a:r>
                        <a:rPr lang="en-US" sz="2400" dirty="0"/>
                        <a:t>UDP flood </a:t>
                      </a:r>
                    </a:p>
                  </a:txBody>
                  <a:tcPr/>
                </a:tc>
                <a:tc>
                  <a:txBody>
                    <a:bodyPr/>
                    <a:lstStyle/>
                    <a:p>
                      <a:pPr algn="ctr"/>
                      <a:r>
                        <a:rPr lang="en-US" sz="2400" dirty="0"/>
                        <a:t>911</a:t>
                      </a:r>
                    </a:p>
                  </a:txBody>
                  <a:tcPr/>
                </a:tc>
                <a:tc>
                  <a:txBody>
                    <a:bodyPr/>
                    <a:lstStyle/>
                    <a:p>
                      <a:pPr algn="ctr"/>
                      <a:r>
                        <a:rPr lang="en-US" sz="2400" dirty="0"/>
                        <a:t>376</a:t>
                      </a:r>
                    </a:p>
                  </a:txBody>
                  <a:tcPr/>
                </a:tc>
                <a:extLst>
                  <a:ext uri="{0D108BD9-81ED-4DB2-BD59-A6C34878D82A}">
                    <a16:rowId xmlns:a16="http://schemas.microsoft.com/office/drawing/2014/main" val="3953392766"/>
                  </a:ext>
                </a:extLst>
              </a:tr>
              <a:tr h="370840">
                <a:tc>
                  <a:txBody>
                    <a:bodyPr/>
                    <a:lstStyle/>
                    <a:p>
                      <a:pPr algn="l"/>
                      <a:r>
                        <a:rPr lang="en-US" sz="2400" dirty="0"/>
                        <a:t>Elephant flow (heavy hitter)</a:t>
                      </a:r>
                    </a:p>
                  </a:txBody>
                  <a:tcPr/>
                </a:tc>
                <a:tc>
                  <a:txBody>
                    <a:bodyPr/>
                    <a:lstStyle/>
                    <a:p>
                      <a:pPr algn="ctr"/>
                      <a:r>
                        <a:rPr lang="en-US" sz="2400" dirty="0"/>
                        <a:t>903</a:t>
                      </a:r>
                    </a:p>
                  </a:txBody>
                  <a:tcPr/>
                </a:tc>
                <a:tc>
                  <a:txBody>
                    <a:bodyPr/>
                    <a:lstStyle/>
                    <a:p>
                      <a:pPr algn="ctr"/>
                      <a:r>
                        <a:rPr lang="en-US" sz="2400" dirty="0"/>
                        <a:t>373</a:t>
                      </a:r>
                    </a:p>
                  </a:txBody>
                  <a:tcPr/>
                </a:tc>
                <a:extLst>
                  <a:ext uri="{0D108BD9-81ED-4DB2-BD59-A6C34878D82A}">
                    <a16:rowId xmlns:a16="http://schemas.microsoft.com/office/drawing/2014/main" val="1925460383"/>
                  </a:ext>
                </a:extLst>
              </a:tr>
            </a:tbl>
          </a:graphicData>
        </a:graphic>
      </p:graphicFrame>
      <p:sp>
        <p:nvSpPr>
          <p:cNvPr id="12" name="TextBox 11">
            <a:extLst>
              <a:ext uri="{FF2B5EF4-FFF2-40B4-BE49-F238E27FC236}">
                <a16:creationId xmlns:a16="http://schemas.microsoft.com/office/drawing/2014/main" id="{06327118-0A0C-0B0E-74E0-01BA6B6667E9}"/>
              </a:ext>
            </a:extLst>
          </p:cNvPr>
          <p:cNvSpPr txBox="1"/>
          <p:nvPr/>
        </p:nvSpPr>
        <p:spPr>
          <a:xfrm>
            <a:off x="737137" y="2838387"/>
            <a:ext cx="10717725" cy="400110"/>
          </a:xfrm>
          <a:prstGeom prst="rect">
            <a:avLst/>
          </a:prstGeom>
          <a:noFill/>
        </p:spPr>
        <p:txBody>
          <a:bodyPr wrap="square">
            <a:spAutoFit/>
          </a:bodyPr>
          <a:lstStyle/>
          <a:p>
            <a:pPr algn="ctr"/>
            <a:r>
              <a:rPr lang="en-US" altLang="en-US" sz="2000" dirty="0"/>
              <a:t>Lines of code (LOC) for implementing defenses against common cyberattacks</a:t>
            </a:r>
            <a:r>
              <a:rPr lang="en-US" altLang="en-US" sz="2000" baseline="30000" dirty="0"/>
              <a:t>1</a:t>
            </a:r>
          </a:p>
        </p:txBody>
      </p:sp>
    </p:spTree>
    <p:extLst>
      <p:ext uri="{BB962C8B-B14F-4D97-AF65-F5344CB8AC3E}">
        <p14:creationId xmlns:p14="http://schemas.microsoft.com/office/powerpoint/2010/main" val="487964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Why P4 for CPU?</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42</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DPDK is complex and required deep understanding of C and DPDK libraries</a:t>
            </a:r>
          </a:p>
          <a:p>
            <a:pPr marL="174625" indent="-174625">
              <a:buFont typeface="Arial" panose="020B0604020202020204" pitchFamily="34" charset="0"/>
              <a:buChar char="•"/>
            </a:pPr>
            <a:r>
              <a:rPr lang="en-US" dirty="0"/>
              <a:t>P4’s high-level abstraction simplifies the development of complex packet processing</a:t>
            </a:r>
            <a:endParaRPr lang="en-US" altLang="en-US" dirty="0"/>
          </a:p>
          <a:p>
            <a:pPr marL="174625" indent="-174625">
              <a:buFont typeface="Arial" panose="020B0604020202020204" pitchFamily="34" charset="0"/>
              <a:buChar char="•"/>
            </a:pPr>
            <a:r>
              <a:rPr lang="en-US" altLang="en-US" dirty="0"/>
              <a:t>P4 quickly adapts and deploys new network functions to the data plane</a:t>
            </a:r>
          </a:p>
          <a:p>
            <a:pPr marL="174625" indent="-174625">
              <a:buFont typeface="Arial" panose="020B0604020202020204" pitchFamily="34" charset="0"/>
              <a:buChar char="•"/>
            </a:pPr>
            <a:endParaRPr lang="en-US" altLang="en-US" dirty="0"/>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408145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831322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Why P4 for CPU?</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43</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DPDK is complex and required deep understanding of C and DPDK libraries</a:t>
            </a:r>
          </a:p>
          <a:p>
            <a:pPr marL="174625" indent="-174625">
              <a:buFont typeface="Arial" panose="020B0604020202020204" pitchFamily="34" charset="0"/>
              <a:buChar char="•"/>
            </a:pPr>
            <a:r>
              <a:rPr lang="en-US" dirty="0"/>
              <a:t>P4’s high-level abstraction simplifies the development of complex packet processing</a:t>
            </a:r>
          </a:p>
          <a:p>
            <a:pPr marL="174625" indent="-174625">
              <a:buFont typeface="Arial" panose="020B0604020202020204" pitchFamily="34" charset="0"/>
              <a:buChar char="•"/>
            </a:pPr>
            <a:r>
              <a:rPr lang="en-US" altLang="en-US" dirty="0"/>
              <a:t>P4 quickly adapts and deploys new network functions to the data plane</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408145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7" name="Rectangle 6">
            <a:extLst>
              <a:ext uri="{FF2B5EF4-FFF2-40B4-BE49-F238E27FC236}">
                <a16:creationId xmlns:a16="http://schemas.microsoft.com/office/drawing/2014/main" id="{A093D0DE-2D1D-0BB4-0F47-081D0A88A033}"/>
              </a:ext>
            </a:extLst>
          </p:cNvPr>
          <p:cNvSpPr/>
          <p:nvPr/>
        </p:nvSpPr>
        <p:spPr>
          <a:xfrm>
            <a:off x="1235413" y="3398911"/>
            <a:ext cx="9747115" cy="1124451"/>
          </a:xfrm>
          <a:prstGeom prst="rect">
            <a:avLst/>
          </a:prstGeom>
          <a:solidFill>
            <a:srgbClr val="F3FFF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dirty="0">
              <a:solidFill>
                <a:schemeClr val="tx1">
                  <a:lumMod val="75000"/>
                  <a:lumOff val="25000"/>
                </a:schemeClr>
              </a:solidFill>
            </a:endParaRPr>
          </a:p>
        </p:txBody>
      </p:sp>
      <p:sp>
        <p:nvSpPr>
          <p:cNvPr id="5" name="TextBox 4">
            <a:extLst>
              <a:ext uri="{FF2B5EF4-FFF2-40B4-BE49-F238E27FC236}">
                <a16:creationId xmlns:a16="http://schemas.microsoft.com/office/drawing/2014/main" id="{07D0A5CF-0771-25D4-F708-767F4AC878AF}"/>
              </a:ext>
            </a:extLst>
          </p:cNvPr>
          <p:cNvSpPr txBox="1"/>
          <p:nvPr/>
        </p:nvSpPr>
        <p:spPr>
          <a:xfrm>
            <a:off x="1209472" y="3497550"/>
            <a:ext cx="9747114" cy="880369"/>
          </a:xfrm>
          <a:prstGeom prst="rect">
            <a:avLst/>
          </a:prstGeom>
          <a:noFill/>
        </p:spPr>
        <p:txBody>
          <a:bodyPr wrap="square">
            <a:spAutoFit/>
          </a:bodyPr>
          <a:lstStyle/>
          <a:p>
            <a:pPr algn="ctr">
              <a:lnSpc>
                <a:spcPct val="150000"/>
              </a:lnSpc>
            </a:pPr>
            <a:r>
              <a:rPr lang="en-US" sz="1800" dirty="0">
                <a:solidFill>
                  <a:schemeClr val="tx1">
                    <a:lumMod val="75000"/>
                    <a:lumOff val="25000"/>
                  </a:schemeClr>
                </a:solidFill>
              </a:rPr>
              <a:t>Combining P4 with DPDK enables highly customizable, high-performance network applications that benefit from both the programmability of P4 and the efficiency of DPDK</a:t>
            </a:r>
          </a:p>
        </p:txBody>
      </p:sp>
    </p:spTree>
    <p:extLst>
      <p:ext uri="{BB962C8B-B14F-4D97-AF65-F5344CB8AC3E}">
        <p14:creationId xmlns:p14="http://schemas.microsoft.com/office/powerpoint/2010/main" val="231588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5B87-7F6C-3BC2-C72B-0D04E7A5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A43D5-2E9B-0A7E-394B-A537E32BE632}"/>
              </a:ext>
            </a:extLst>
          </p:cNvPr>
          <p:cNvSpPr>
            <a:spLocks noGrp="1"/>
          </p:cNvSpPr>
          <p:nvPr>
            <p:ph type="title"/>
          </p:nvPr>
        </p:nvSpPr>
        <p:spPr/>
        <p:txBody>
          <a:bodyPr/>
          <a:lstStyle/>
          <a:p>
            <a:r>
              <a:rPr lang="en-US" sz="4000" b="0" i="0" dirty="0">
                <a:effectLst/>
                <a:latin typeface="Arial" panose="020B0604020202020204" pitchFamily="34" charset="0"/>
              </a:rPr>
              <a:t>P4-DPDK</a:t>
            </a:r>
            <a:endParaRPr lang="en-US" dirty="0"/>
          </a:p>
        </p:txBody>
      </p:sp>
      <p:sp>
        <p:nvSpPr>
          <p:cNvPr id="6" name="Slide Number Placeholder 5">
            <a:extLst>
              <a:ext uri="{FF2B5EF4-FFF2-40B4-BE49-F238E27FC236}">
                <a16:creationId xmlns:a16="http://schemas.microsoft.com/office/drawing/2014/main" id="{DA7044F6-B045-046C-E05A-C27F2CBCB616}"/>
              </a:ext>
            </a:extLst>
          </p:cNvPr>
          <p:cNvSpPr>
            <a:spLocks noGrp="1"/>
          </p:cNvSpPr>
          <p:nvPr>
            <p:ph type="sldNum" sz="quarter" idx="12"/>
          </p:nvPr>
        </p:nvSpPr>
        <p:spPr/>
        <p:txBody>
          <a:bodyPr/>
          <a:lstStyle/>
          <a:p>
            <a:fld id="{38C60F48-EAB5-A54D-B834-7AA360F30939}" type="slidenum">
              <a:rPr lang="en-US" smtClean="0"/>
              <a:t>44</a:t>
            </a:fld>
            <a:endParaRPr lang="en-US"/>
          </a:p>
        </p:txBody>
      </p:sp>
      <p:sp>
        <p:nvSpPr>
          <p:cNvPr id="31" name="Content Placeholder 2">
            <a:extLst>
              <a:ext uri="{FF2B5EF4-FFF2-40B4-BE49-F238E27FC236}">
                <a16:creationId xmlns:a16="http://schemas.microsoft.com/office/drawing/2014/main" id="{E241A2E0-83A1-168C-F798-9DCDB3F74157}"/>
              </a:ext>
            </a:extLst>
          </p:cNvPr>
          <p:cNvSpPr txBox="1">
            <a:spLocks/>
          </p:cNvSpPr>
          <p:nvPr/>
        </p:nvSpPr>
        <p:spPr>
          <a:xfrm>
            <a:off x="597549" y="1028700"/>
            <a:ext cx="10717724"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t>P4-DPDK is an initiative that translates P4 code to DPDK</a:t>
            </a:r>
          </a:p>
        </p:txBody>
      </p:sp>
      <p:cxnSp>
        <p:nvCxnSpPr>
          <p:cNvPr id="3" name="Straight Connector 2">
            <a:extLst>
              <a:ext uri="{FF2B5EF4-FFF2-40B4-BE49-F238E27FC236}">
                <a16:creationId xmlns:a16="http://schemas.microsoft.com/office/drawing/2014/main" id="{6B8EF132-1455-80C2-7AB2-927BCF64573C}"/>
              </a:ext>
            </a:extLst>
          </p:cNvPr>
          <p:cNvCxnSpPr>
            <a:cxnSpLocks/>
          </p:cNvCxnSpPr>
          <p:nvPr/>
        </p:nvCxnSpPr>
        <p:spPr>
          <a:xfrm>
            <a:off x="597550" y="876301"/>
            <a:ext cx="2348850"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9" name="Picture 8">
            <a:extLst>
              <a:ext uri="{FF2B5EF4-FFF2-40B4-BE49-F238E27FC236}">
                <a16:creationId xmlns:a16="http://schemas.microsoft.com/office/drawing/2014/main" id="{FBC8D933-3D21-069C-13BB-107099A45771}"/>
              </a:ext>
            </a:extLst>
          </p:cNvPr>
          <p:cNvPicPr>
            <a:picLocks noChangeAspect="1"/>
          </p:cNvPicPr>
          <p:nvPr/>
        </p:nvPicPr>
        <p:blipFill>
          <a:blip r:embed="rId3"/>
          <a:stretch>
            <a:fillRect/>
          </a:stretch>
        </p:blipFill>
        <p:spPr>
          <a:xfrm>
            <a:off x="1242929" y="1913522"/>
            <a:ext cx="9936648" cy="933849"/>
          </a:xfrm>
          <a:prstGeom prst="rect">
            <a:avLst/>
          </a:prstGeom>
        </p:spPr>
      </p:pic>
      <p:graphicFrame>
        <p:nvGraphicFramePr>
          <p:cNvPr id="10" name="Object 9">
            <a:extLst>
              <a:ext uri="{FF2B5EF4-FFF2-40B4-BE49-F238E27FC236}">
                <a16:creationId xmlns:a16="http://schemas.microsoft.com/office/drawing/2014/main" id="{61840E54-4018-4624-6101-BF942C150904}"/>
              </a:ext>
            </a:extLst>
          </p:cNvPr>
          <p:cNvGraphicFramePr>
            <a:graphicFrameLocks noChangeAspect="1"/>
          </p:cNvGraphicFramePr>
          <p:nvPr/>
        </p:nvGraphicFramePr>
        <p:xfrm>
          <a:off x="1242929" y="3465158"/>
          <a:ext cx="9461699" cy="2503841"/>
        </p:xfrm>
        <a:graphic>
          <a:graphicData uri="http://schemas.openxmlformats.org/presentationml/2006/ole">
            <mc:AlternateContent xmlns:mc="http://schemas.openxmlformats.org/markup-compatibility/2006">
              <mc:Choice xmlns:v="urn:schemas-microsoft-com:vml" Requires="v">
                <p:oleObj name="Visio" r:id="rId4" imgW="4259403" imgH="1127413" progId="Visio.Drawing.15">
                  <p:embed/>
                </p:oleObj>
              </mc:Choice>
              <mc:Fallback>
                <p:oleObj name="Visio" r:id="rId4" imgW="4259403" imgH="1127413" progId="Visio.Drawing.15">
                  <p:embed/>
                  <p:pic>
                    <p:nvPicPr>
                      <p:cNvPr id="10" name="Object 9">
                        <a:extLst>
                          <a:ext uri="{FF2B5EF4-FFF2-40B4-BE49-F238E27FC236}">
                            <a16:creationId xmlns:a16="http://schemas.microsoft.com/office/drawing/2014/main" id="{61840E54-4018-4624-6101-BF942C150904}"/>
                          </a:ext>
                        </a:extLst>
                      </p:cNvPr>
                      <p:cNvPicPr/>
                      <p:nvPr/>
                    </p:nvPicPr>
                    <p:blipFill>
                      <a:blip r:embed="rId5"/>
                      <a:stretch>
                        <a:fillRect/>
                      </a:stretch>
                    </p:blipFill>
                    <p:spPr>
                      <a:xfrm>
                        <a:off x="1242929" y="3465158"/>
                        <a:ext cx="9461699" cy="2503841"/>
                      </a:xfrm>
                      <a:prstGeom prst="rect">
                        <a:avLst/>
                      </a:prstGeom>
                    </p:spPr>
                  </p:pic>
                </p:oleObj>
              </mc:Fallback>
            </mc:AlternateContent>
          </a:graphicData>
        </a:graphic>
      </p:graphicFrame>
      <p:cxnSp>
        <p:nvCxnSpPr>
          <p:cNvPr id="12" name="Straight Connector 11">
            <a:extLst>
              <a:ext uri="{FF2B5EF4-FFF2-40B4-BE49-F238E27FC236}">
                <a16:creationId xmlns:a16="http://schemas.microsoft.com/office/drawing/2014/main" id="{4B97BBC9-6F44-98E9-40DF-51CD70F540B3}"/>
              </a:ext>
            </a:extLst>
          </p:cNvPr>
          <p:cNvCxnSpPr>
            <a:cxnSpLocks/>
          </p:cNvCxnSpPr>
          <p:nvPr/>
        </p:nvCxnSpPr>
        <p:spPr>
          <a:xfrm flipH="1">
            <a:off x="1981200" y="2847371"/>
            <a:ext cx="3810000" cy="698469"/>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278A68-64F9-0038-3BBF-2754C48DA909}"/>
              </a:ext>
            </a:extLst>
          </p:cNvPr>
          <p:cNvCxnSpPr>
            <a:cxnSpLocks/>
          </p:cNvCxnSpPr>
          <p:nvPr/>
        </p:nvCxnSpPr>
        <p:spPr>
          <a:xfrm>
            <a:off x="5791200" y="2847371"/>
            <a:ext cx="4000596" cy="698469"/>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123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C906D-ECAF-98B2-C4B2-A1CC929F458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A85976-2D6B-850A-51DB-8E7E420F2863}"/>
              </a:ext>
            </a:extLst>
          </p:cNvPr>
          <p:cNvSpPr>
            <a:spLocks noGrp="1"/>
          </p:cNvSpPr>
          <p:nvPr>
            <p:ph type="sldNum" sz="quarter" idx="12"/>
          </p:nvPr>
        </p:nvSpPr>
        <p:spPr/>
        <p:txBody>
          <a:bodyPr/>
          <a:lstStyle/>
          <a:p>
            <a:fld id="{38C60F48-EAB5-A54D-B834-7AA360F30939}" type="slidenum">
              <a:rPr lang="en-US" sz="1200" smtClean="0"/>
              <a:t>45</a:t>
            </a:fld>
            <a:endParaRPr lang="en-US" sz="1200"/>
          </a:p>
        </p:txBody>
      </p:sp>
      <p:sp>
        <p:nvSpPr>
          <p:cNvPr id="2" name="Rectangle 1">
            <a:extLst>
              <a:ext uri="{FF2B5EF4-FFF2-40B4-BE49-F238E27FC236}">
                <a16:creationId xmlns:a16="http://schemas.microsoft.com/office/drawing/2014/main" id="{C8AEE8D9-F755-A817-A4AD-903766BD9C4E}"/>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Examples of Research Projects Leveraging DSAs at USC</a:t>
            </a:r>
          </a:p>
        </p:txBody>
      </p:sp>
    </p:spTree>
    <p:extLst>
      <p:ext uri="{BB962C8B-B14F-4D97-AF65-F5344CB8AC3E}">
        <p14:creationId xmlns:p14="http://schemas.microsoft.com/office/powerpoint/2010/main" val="2262704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AC2F5-4C7D-60C0-175E-87F9A7E90CE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2801BB-A9BF-FB11-07CD-4D481FE2741B}"/>
              </a:ext>
            </a:extLst>
          </p:cNvPr>
          <p:cNvSpPr>
            <a:spLocks noGrp="1"/>
          </p:cNvSpPr>
          <p:nvPr>
            <p:ph type="sldNum" sz="quarter" idx="12"/>
          </p:nvPr>
        </p:nvSpPr>
        <p:spPr/>
        <p:txBody>
          <a:bodyPr/>
          <a:lstStyle/>
          <a:p>
            <a:fld id="{38C60F48-EAB5-A54D-B834-7AA360F30939}" type="slidenum">
              <a:rPr lang="en-US" sz="1200" smtClean="0"/>
              <a:t>46</a:t>
            </a:fld>
            <a:endParaRPr lang="en-US" sz="1200"/>
          </a:p>
        </p:txBody>
      </p:sp>
      <p:sp>
        <p:nvSpPr>
          <p:cNvPr id="2" name="Rectangle 1">
            <a:extLst>
              <a:ext uri="{FF2B5EF4-FFF2-40B4-BE49-F238E27FC236}">
                <a16:creationId xmlns:a16="http://schemas.microsoft.com/office/drawing/2014/main" id="{AC78C356-46E0-1E23-9967-58EA43625C9F}"/>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Self-driving Networks </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(Acceleration through a P4 Switch)</a:t>
            </a:r>
          </a:p>
        </p:txBody>
      </p:sp>
    </p:spTree>
    <p:extLst>
      <p:ext uri="{BB962C8B-B14F-4D97-AF65-F5344CB8AC3E}">
        <p14:creationId xmlns:p14="http://schemas.microsoft.com/office/powerpoint/2010/main" val="2114434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1C651-ABA1-C184-9494-876B481C2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362E9-A822-4410-2BC6-EC06AA2E9994}"/>
              </a:ext>
            </a:extLst>
          </p:cNvPr>
          <p:cNvSpPr>
            <a:spLocks noGrp="1"/>
          </p:cNvSpPr>
          <p:nvPr>
            <p:ph type="title"/>
          </p:nvPr>
        </p:nvSpPr>
        <p:spPr/>
        <p:txBody>
          <a:bodyPr/>
          <a:lstStyle/>
          <a:p>
            <a:r>
              <a:rPr lang="en-US" dirty="0"/>
              <a:t>USC Science DMZ</a:t>
            </a:r>
          </a:p>
        </p:txBody>
      </p:sp>
      <p:cxnSp>
        <p:nvCxnSpPr>
          <p:cNvPr id="4" name="Straight Connector 3">
            <a:extLst>
              <a:ext uri="{FF2B5EF4-FFF2-40B4-BE49-F238E27FC236}">
                <a16:creationId xmlns:a16="http://schemas.microsoft.com/office/drawing/2014/main" id="{5B7CFDCE-A976-72D0-CE92-1EA2AC60C6AB}"/>
              </a:ext>
            </a:extLst>
          </p:cNvPr>
          <p:cNvCxnSpPr>
            <a:cxnSpLocks/>
          </p:cNvCxnSpPr>
          <p:nvPr/>
        </p:nvCxnSpPr>
        <p:spPr>
          <a:xfrm>
            <a:off x="597551" y="876303"/>
            <a:ext cx="41268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4D7CDA1B-6DC9-32DC-AF2B-A89916D0C347}"/>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47</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D8A3E65C-F085-9FF0-87BE-45D556CC66D6}"/>
              </a:ext>
            </a:extLst>
          </p:cNvPr>
          <p:cNvSpPr>
            <a:spLocks noGrp="1"/>
          </p:cNvSpPr>
          <p:nvPr>
            <p:ph idx="1"/>
          </p:nvPr>
        </p:nvSpPr>
        <p:spPr>
          <a:xfrm>
            <a:off x="414670" y="956071"/>
            <a:ext cx="11376837" cy="3206354"/>
          </a:xfrm>
        </p:spPr>
        <p:txBody>
          <a:bodyPr>
            <a:normAutofit/>
          </a:bodyPr>
          <a:lstStyle/>
          <a:p>
            <a:pPr marL="280981" indent="-280981">
              <a:spcAft>
                <a:spcPts val="0"/>
              </a:spcAft>
              <a:buClr>
                <a:schemeClr val="accent2"/>
              </a:buClr>
              <a:buFont typeface="Arial" panose="020B0604020202020204" pitchFamily="34" charset="0"/>
              <a:buChar char="•"/>
            </a:pPr>
            <a:r>
              <a:rPr lang="en-US" dirty="0"/>
              <a:t>A portion of the campus network, tailored for high-performance data transfers </a:t>
            </a:r>
          </a:p>
          <a:p>
            <a:pPr marL="280981" indent="-280981">
              <a:spcAft>
                <a:spcPts val="0"/>
              </a:spcAft>
              <a:buClr>
                <a:schemeClr val="accent2"/>
              </a:buClr>
              <a:buFont typeface="Arial" panose="020B0604020202020204" pitchFamily="34" charset="0"/>
              <a:buChar char="•"/>
            </a:pPr>
            <a:r>
              <a:rPr lang="en-US" dirty="0"/>
              <a:t>No firewalls or other appliances, avoid friction, packet drops</a:t>
            </a:r>
          </a:p>
          <a:p>
            <a:pPr marL="280981" indent="-280981">
              <a:spcAft>
                <a:spcPts val="0"/>
              </a:spcAft>
              <a:buClr>
                <a:schemeClr val="accent2"/>
              </a:buClr>
              <a:buFont typeface="Arial" panose="020B0604020202020204" pitchFamily="34" charset="0"/>
              <a:buChar char="•"/>
            </a:pPr>
            <a:r>
              <a:rPr lang="en-US" dirty="0"/>
              <a:t>Limited to researchers, faculty (no regular traffic, web, YouTube, etc.)</a:t>
            </a:r>
          </a:p>
          <a:p>
            <a:pPr marL="280981" indent="-280981">
              <a:spcAft>
                <a:spcPts val="0"/>
              </a:spcAft>
              <a:buClr>
                <a:schemeClr val="accent2"/>
              </a:buClr>
              <a:buFont typeface="Arial" panose="020B0604020202020204" pitchFamily="34" charset="0"/>
              <a:buChar char="•"/>
            </a:pPr>
            <a:endParaRPr lang="en-US" dirty="0"/>
          </a:p>
        </p:txBody>
      </p:sp>
      <p:sp>
        <p:nvSpPr>
          <p:cNvPr id="11" name="TextBox 3">
            <a:extLst>
              <a:ext uri="{FF2B5EF4-FFF2-40B4-BE49-F238E27FC236}">
                <a16:creationId xmlns:a16="http://schemas.microsoft.com/office/drawing/2014/main" id="{3C7F195C-4697-8594-85AF-31AA0AAD018D}"/>
              </a:ext>
            </a:extLst>
          </p:cNvPr>
          <p:cNvSpPr txBox="1"/>
          <p:nvPr/>
        </p:nvSpPr>
        <p:spPr>
          <a:xfrm>
            <a:off x="597548" y="6517131"/>
            <a:ext cx="10984852"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effectLst/>
                <a:latin typeface="Arial" panose="020B0604020202020204" pitchFamily="34" charset="0"/>
                <a:ea typeface="Yu Mincho" panose="020B0400000000000000" pitchFamily="18" charset="-128"/>
                <a:cs typeface="Arial" panose="020B0604020202020204" pitchFamily="34" charset="0"/>
              </a:rPr>
              <a:t>Optical taps operate at the physical layer. A portion of the light is sent to the P4 switch while the rest continues along the main fiber. </a:t>
            </a:r>
            <a:endParaRPr lang="en-US" sz="1400"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226776A6-4D8D-2000-F57B-C743CC352707}"/>
              </a:ext>
            </a:extLst>
          </p:cNvPr>
          <p:cNvCxnSpPr>
            <a:cxnSpLocks/>
          </p:cNvCxnSpPr>
          <p:nvPr/>
        </p:nvCxnSpPr>
        <p:spPr>
          <a:xfrm>
            <a:off x="686518" y="6517131"/>
            <a:ext cx="10453430"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A07DCCB5-BDF5-ED7B-AF08-D09F8AC0F445}"/>
              </a:ext>
            </a:extLst>
          </p:cNvPr>
          <p:cNvPicPr>
            <a:picLocks noChangeAspect="1"/>
          </p:cNvPicPr>
          <p:nvPr/>
        </p:nvPicPr>
        <p:blipFill>
          <a:blip r:embed="rId3"/>
          <a:stretch>
            <a:fillRect/>
          </a:stretch>
        </p:blipFill>
        <p:spPr>
          <a:xfrm>
            <a:off x="2066544" y="2340864"/>
            <a:ext cx="8042809" cy="3795713"/>
          </a:xfrm>
          <a:prstGeom prst="rect">
            <a:avLst/>
          </a:prstGeom>
        </p:spPr>
      </p:pic>
    </p:spTree>
    <p:extLst>
      <p:ext uri="{BB962C8B-B14F-4D97-AF65-F5344CB8AC3E}">
        <p14:creationId xmlns:p14="http://schemas.microsoft.com/office/powerpoint/2010/main" val="3203590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6D4B3-5266-9C79-6FF3-3AB918655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43BEF-4DBB-2144-D972-5811365EF2BE}"/>
              </a:ext>
            </a:extLst>
          </p:cNvPr>
          <p:cNvSpPr>
            <a:spLocks noGrp="1"/>
          </p:cNvSpPr>
          <p:nvPr>
            <p:ph type="title"/>
          </p:nvPr>
        </p:nvSpPr>
        <p:spPr/>
        <p:txBody>
          <a:bodyPr/>
          <a:lstStyle/>
          <a:p>
            <a:r>
              <a:rPr lang="en-US" dirty="0"/>
              <a:t>USC Science DMZ</a:t>
            </a:r>
          </a:p>
        </p:txBody>
      </p:sp>
      <p:cxnSp>
        <p:nvCxnSpPr>
          <p:cNvPr id="4" name="Straight Connector 3">
            <a:extLst>
              <a:ext uri="{FF2B5EF4-FFF2-40B4-BE49-F238E27FC236}">
                <a16:creationId xmlns:a16="http://schemas.microsoft.com/office/drawing/2014/main" id="{B0E2DB7F-30F0-B640-8F13-424B477A87AF}"/>
              </a:ext>
            </a:extLst>
          </p:cNvPr>
          <p:cNvCxnSpPr>
            <a:cxnSpLocks/>
          </p:cNvCxnSpPr>
          <p:nvPr/>
        </p:nvCxnSpPr>
        <p:spPr>
          <a:xfrm>
            <a:off x="597551" y="876303"/>
            <a:ext cx="41268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1BE0DD30-10CE-5081-53B9-4C42E5C93FE0}"/>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48</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AA0219DC-5D29-35CF-6A12-B2DB3100222B}"/>
              </a:ext>
            </a:extLst>
          </p:cNvPr>
          <p:cNvSpPr>
            <a:spLocks noGrp="1"/>
          </p:cNvSpPr>
          <p:nvPr>
            <p:ph idx="1"/>
          </p:nvPr>
        </p:nvSpPr>
        <p:spPr>
          <a:xfrm>
            <a:off x="414670" y="956071"/>
            <a:ext cx="11376837" cy="3206354"/>
          </a:xfrm>
        </p:spPr>
        <p:txBody>
          <a:bodyPr>
            <a:normAutofit/>
          </a:bodyPr>
          <a:lstStyle/>
          <a:p>
            <a:pPr marL="280981" indent="-280981">
              <a:spcAft>
                <a:spcPts val="0"/>
              </a:spcAft>
              <a:buClr>
                <a:schemeClr val="accent2"/>
              </a:buClr>
              <a:buFont typeface="Arial" panose="020B0604020202020204" pitchFamily="34" charset="0"/>
              <a:buChar char="•"/>
            </a:pPr>
            <a:r>
              <a:rPr lang="en-US" dirty="0"/>
              <a:t>A portion of the campus network, tailored for high-performance data transfers </a:t>
            </a:r>
          </a:p>
          <a:p>
            <a:pPr marL="280981" indent="-280981">
              <a:spcAft>
                <a:spcPts val="0"/>
              </a:spcAft>
              <a:buClr>
                <a:schemeClr val="accent2"/>
              </a:buClr>
              <a:buFont typeface="Arial" panose="020B0604020202020204" pitchFamily="34" charset="0"/>
              <a:buChar char="•"/>
            </a:pPr>
            <a:r>
              <a:rPr lang="en-US" dirty="0"/>
              <a:t>No firewalls or other appliances, avoid friction, packet drops</a:t>
            </a:r>
          </a:p>
          <a:p>
            <a:pPr marL="280981" indent="-280981">
              <a:spcAft>
                <a:spcPts val="0"/>
              </a:spcAft>
              <a:buClr>
                <a:schemeClr val="accent2"/>
              </a:buClr>
              <a:buFont typeface="Arial" panose="020B0604020202020204" pitchFamily="34" charset="0"/>
              <a:buChar char="•"/>
            </a:pPr>
            <a:r>
              <a:rPr lang="en-US" dirty="0"/>
              <a:t>Limited to researchers, faculty (no regular traffic, web, YouTube, etc.)</a:t>
            </a:r>
          </a:p>
          <a:p>
            <a:pPr marL="280981" indent="-280981">
              <a:spcAft>
                <a:spcPts val="0"/>
              </a:spcAft>
              <a:buClr>
                <a:schemeClr val="accent2"/>
              </a:buClr>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D531EC89-74E1-3DE6-2A82-99537547EC66}"/>
              </a:ext>
            </a:extLst>
          </p:cNvPr>
          <p:cNvPicPr>
            <a:picLocks noChangeAspect="1"/>
          </p:cNvPicPr>
          <p:nvPr/>
        </p:nvPicPr>
        <p:blipFill>
          <a:blip r:embed="rId3"/>
          <a:stretch>
            <a:fillRect/>
          </a:stretch>
        </p:blipFill>
        <p:spPr>
          <a:xfrm>
            <a:off x="2071436" y="2344335"/>
            <a:ext cx="8037077" cy="3795713"/>
          </a:xfrm>
          <a:prstGeom prst="rect">
            <a:avLst/>
          </a:prstGeom>
        </p:spPr>
      </p:pic>
      <p:sp>
        <p:nvSpPr>
          <p:cNvPr id="11" name="TextBox 3">
            <a:extLst>
              <a:ext uri="{FF2B5EF4-FFF2-40B4-BE49-F238E27FC236}">
                <a16:creationId xmlns:a16="http://schemas.microsoft.com/office/drawing/2014/main" id="{97E2557A-7933-FB5B-ACA4-E0AE35F5A38A}"/>
              </a:ext>
            </a:extLst>
          </p:cNvPr>
          <p:cNvSpPr txBox="1"/>
          <p:nvPr/>
        </p:nvSpPr>
        <p:spPr>
          <a:xfrm>
            <a:off x="597548" y="6517131"/>
            <a:ext cx="10984852"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effectLst/>
                <a:latin typeface="Arial" panose="020B0604020202020204" pitchFamily="34" charset="0"/>
                <a:ea typeface="Yu Mincho" panose="020B0400000000000000" pitchFamily="18" charset="-128"/>
                <a:cs typeface="Arial" panose="020B0604020202020204" pitchFamily="34" charset="0"/>
              </a:rPr>
              <a:t>Optical taps operate at the physical layer. A portion of the light is sent to the P4 switch while the rest continues along the main fiber. </a:t>
            </a:r>
            <a:endParaRPr lang="en-US" sz="1400"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209E11BB-B008-391E-D1DB-E39C8AEFD14A}"/>
              </a:ext>
            </a:extLst>
          </p:cNvPr>
          <p:cNvCxnSpPr>
            <a:cxnSpLocks/>
          </p:cNvCxnSpPr>
          <p:nvPr/>
        </p:nvCxnSpPr>
        <p:spPr>
          <a:xfrm>
            <a:off x="686518" y="6517131"/>
            <a:ext cx="1045343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59202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83630-2C35-6E7D-07FA-947149E28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DD5CA-0813-3294-9DF9-F2B8DA017E5B}"/>
              </a:ext>
            </a:extLst>
          </p:cNvPr>
          <p:cNvSpPr>
            <a:spLocks noGrp="1"/>
          </p:cNvSpPr>
          <p:nvPr>
            <p:ph type="title"/>
          </p:nvPr>
        </p:nvSpPr>
        <p:spPr/>
        <p:txBody>
          <a:bodyPr/>
          <a:lstStyle/>
          <a:p>
            <a:r>
              <a:rPr lang="en-US" dirty="0"/>
              <a:t>USC Science DMZ</a:t>
            </a:r>
          </a:p>
        </p:txBody>
      </p:sp>
      <p:cxnSp>
        <p:nvCxnSpPr>
          <p:cNvPr id="4" name="Straight Connector 3">
            <a:extLst>
              <a:ext uri="{FF2B5EF4-FFF2-40B4-BE49-F238E27FC236}">
                <a16:creationId xmlns:a16="http://schemas.microsoft.com/office/drawing/2014/main" id="{F7157170-2CC8-C843-A1E5-40519C2BC104}"/>
              </a:ext>
            </a:extLst>
          </p:cNvPr>
          <p:cNvCxnSpPr>
            <a:cxnSpLocks/>
          </p:cNvCxnSpPr>
          <p:nvPr/>
        </p:nvCxnSpPr>
        <p:spPr>
          <a:xfrm>
            <a:off x="597551" y="876303"/>
            <a:ext cx="41268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1442603B-8925-80A3-FEDD-6F4337C82A9B}"/>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49</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F64306F3-B271-6CA3-7FB0-E445F9413442}"/>
              </a:ext>
            </a:extLst>
          </p:cNvPr>
          <p:cNvSpPr>
            <a:spLocks noGrp="1"/>
          </p:cNvSpPr>
          <p:nvPr>
            <p:ph idx="1"/>
          </p:nvPr>
        </p:nvSpPr>
        <p:spPr>
          <a:xfrm>
            <a:off x="414670" y="956071"/>
            <a:ext cx="11376837" cy="3206354"/>
          </a:xfrm>
        </p:spPr>
        <p:txBody>
          <a:bodyPr>
            <a:normAutofit/>
          </a:bodyPr>
          <a:lstStyle/>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Optical taps provide a copy of packets to the P4 PPA switch</a:t>
            </a:r>
          </a:p>
          <a:p>
            <a:pPr marL="280981" indent="-280981">
              <a:spcAft>
                <a:spcPts val="0"/>
              </a:spcAft>
              <a:buClr>
                <a:schemeClr val="accent2"/>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53B98497-581C-0689-E307-76EC400ADCD7}"/>
              </a:ext>
            </a:extLst>
          </p:cNvPr>
          <p:cNvPicPr>
            <a:picLocks noChangeAspect="1"/>
          </p:cNvPicPr>
          <p:nvPr/>
        </p:nvPicPr>
        <p:blipFill>
          <a:blip r:embed="rId3"/>
          <a:stretch>
            <a:fillRect/>
          </a:stretch>
        </p:blipFill>
        <p:spPr>
          <a:xfrm>
            <a:off x="2412208" y="5123181"/>
            <a:ext cx="3077116" cy="1538558"/>
          </a:xfrm>
          <a:prstGeom prst="rect">
            <a:avLst/>
          </a:prstGeom>
        </p:spPr>
      </p:pic>
      <p:pic>
        <p:nvPicPr>
          <p:cNvPr id="12" name="Picture 11">
            <a:extLst>
              <a:ext uri="{FF2B5EF4-FFF2-40B4-BE49-F238E27FC236}">
                <a16:creationId xmlns:a16="http://schemas.microsoft.com/office/drawing/2014/main" id="{28EBBA41-C350-2C37-CE8E-119FAA9B88F0}"/>
              </a:ext>
            </a:extLst>
          </p:cNvPr>
          <p:cNvPicPr>
            <a:picLocks noChangeAspect="1"/>
          </p:cNvPicPr>
          <p:nvPr/>
        </p:nvPicPr>
        <p:blipFill>
          <a:blip r:embed="rId4"/>
          <a:stretch>
            <a:fillRect/>
          </a:stretch>
        </p:blipFill>
        <p:spPr>
          <a:xfrm>
            <a:off x="5267323" y="5138660"/>
            <a:ext cx="4102821" cy="1538558"/>
          </a:xfrm>
          <a:prstGeom prst="rect">
            <a:avLst/>
          </a:prstGeom>
        </p:spPr>
      </p:pic>
    </p:spTree>
    <p:extLst>
      <p:ext uri="{BB962C8B-B14F-4D97-AF65-F5344CB8AC3E}">
        <p14:creationId xmlns:p14="http://schemas.microsoft.com/office/powerpoint/2010/main" val="227884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657A-94B8-C895-7F81-0BB66E4E8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2AEBD-FBAF-6415-0313-8E8E1E7E96B0}"/>
              </a:ext>
            </a:extLst>
          </p:cNvPr>
          <p:cNvSpPr>
            <a:spLocks noGrp="1"/>
          </p:cNvSpPr>
          <p:nvPr>
            <p:ph type="title"/>
          </p:nvPr>
        </p:nvSpPr>
        <p:spPr/>
        <p:txBody>
          <a:bodyPr/>
          <a:lstStyle/>
          <a:p>
            <a:r>
              <a:rPr lang="en-US" dirty="0"/>
              <a:t>Growth of CPU Performance</a:t>
            </a:r>
          </a:p>
        </p:txBody>
      </p:sp>
      <p:sp>
        <p:nvSpPr>
          <p:cNvPr id="6" name="Slide Number Placeholder 5">
            <a:extLst>
              <a:ext uri="{FF2B5EF4-FFF2-40B4-BE49-F238E27FC236}">
                <a16:creationId xmlns:a16="http://schemas.microsoft.com/office/drawing/2014/main" id="{684738CA-45E8-5EEF-1651-50C82F1CA68E}"/>
              </a:ext>
            </a:extLst>
          </p:cNvPr>
          <p:cNvSpPr>
            <a:spLocks noGrp="1"/>
          </p:cNvSpPr>
          <p:nvPr>
            <p:ph type="sldNum" sz="quarter" idx="12"/>
          </p:nvPr>
        </p:nvSpPr>
        <p:spPr/>
        <p:txBody>
          <a:bodyPr/>
          <a:lstStyle/>
          <a:p>
            <a:fld id="{38C60F48-EAB5-A54D-B834-7AA360F30939}" type="slidenum">
              <a:rPr lang="en-US" smtClean="0"/>
              <a:t>5</a:t>
            </a:fld>
            <a:endParaRPr lang="en-US"/>
          </a:p>
        </p:txBody>
      </p:sp>
      <p:cxnSp>
        <p:nvCxnSpPr>
          <p:cNvPr id="28" name="Straight Connector 27">
            <a:extLst>
              <a:ext uri="{FF2B5EF4-FFF2-40B4-BE49-F238E27FC236}">
                <a16:creationId xmlns:a16="http://schemas.microsoft.com/office/drawing/2014/main" id="{6228D827-6F6A-7009-03FB-673CEACAC0C9}"/>
              </a:ext>
            </a:extLst>
          </p:cNvPr>
          <p:cNvCxnSpPr>
            <a:cxnSpLocks/>
          </p:cNvCxnSpPr>
          <p:nvPr/>
        </p:nvCxnSpPr>
        <p:spPr>
          <a:xfrm>
            <a:off x="597550" y="876301"/>
            <a:ext cx="6222350"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31" name="Content Placeholder 2">
            <a:extLst>
              <a:ext uri="{FF2B5EF4-FFF2-40B4-BE49-F238E27FC236}">
                <a16:creationId xmlns:a16="http://schemas.microsoft.com/office/drawing/2014/main" id="{AAF998FE-8FFC-C61D-143D-3A871075E05B}"/>
              </a:ext>
            </a:extLst>
          </p:cNvPr>
          <p:cNvSpPr txBox="1">
            <a:spLocks/>
          </p:cNvSpPr>
          <p:nvPr/>
        </p:nvSpPr>
        <p:spPr>
          <a:xfrm>
            <a:off x="597550" y="1028700"/>
            <a:ext cx="10984850"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solidFill>
                  <a:schemeClr val="tx1">
                    <a:lumMod val="85000"/>
                    <a:lumOff val="15000"/>
                  </a:schemeClr>
                </a:solidFill>
              </a:rPr>
              <a:t>End of Moore’s Law and Dennard Scaling, and the limit of Amdahl’s Law</a:t>
            </a:r>
          </a:p>
          <a:p>
            <a:pPr marL="174625" indent="-174625">
              <a:buFont typeface="Arial" panose="020B0604020202020204" pitchFamily="34" charset="0"/>
              <a:buChar char="•"/>
            </a:pPr>
            <a:endParaRPr lang="en-US" altLang="en-US" dirty="0">
              <a:solidFill>
                <a:schemeClr val="tx1">
                  <a:lumMod val="85000"/>
                  <a:lumOff val="15000"/>
                </a:schemeClr>
              </a:solidFill>
            </a:endParaRPr>
          </a:p>
        </p:txBody>
      </p:sp>
      <p:pic>
        <p:nvPicPr>
          <p:cNvPr id="5" name="Picture 4">
            <a:extLst>
              <a:ext uri="{FF2B5EF4-FFF2-40B4-BE49-F238E27FC236}">
                <a16:creationId xmlns:a16="http://schemas.microsoft.com/office/drawing/2014/main" id="{17276FA4-5FAB-A2C4-C7CD-81DDD5E036CA}"/>
              </a:ext>
            </a:extLst>
          </p:cNvPr>
          <p:cNvPicPr>
            <a:picLocks noChangeAspect="1"/>
          </p:cNvPicPr>
          <p:nvPr/>
        </p:nvPicPr>
        <p:blipFill>
          <a:blip r:embed="rId3"/>
          <a:stretch>
            <a:fillRect/>
          </a:stretch>
        </p:blipFill>
        <p:spPr>
          <a:xfrm>
            <a:off x="2862740" y="2544464"/>
            <a:ext cx="6454469" cy="4164556"/>
          </a:xfrm>
          <a:prstGeom prst="rect">
            <a:avLst/>
          </a:prstGeom>
        </p:spPr>
      </p:pic>
      <p:sp>
        <p:nvSpPr>
          <p:cNvPr id="3" name="Content Placeholder 2">
            <a:extLst>
              <a:ext uri="{FF2B5EF4-FFF2-40B4-BE49-F238E27FC236}">
                <a16:creationId xmlns:a16="http://schemas.microsoft.com/office/drawing/2014/main" id="{98FCCA36-99AE-220F-6795-C69E027D8BA4}"/>
              </a:ext>
            </a:extLst>
          </p:cNvPr>
          <p:cNvSpPr>
            <a:spLocks noGrp="1"/>
          </p:cNvSpPr>
          <p:nvPr>
            <p:ph idx="1"/>
          </p:nvPr>
        </p:nvSpPr>
        <p:spPr>
          <a:xfrm>
            <a:off x="914401" y="1421061"/>
            <a:ext cx="10401300" cy="4800599"/>
          </a:xfrm>
        </p:spPr>
        <p:txBody>
          <a:bodyPr>
            <a:normAutofit/>
          </a:bodyPr>
          <a:lstStyle/>
          <a:p>
            <a:pPr marL="285750" indent="-285750" algn="l">
              <a:spcAft>
                <a:spcPts val="0"/>
              </a:spcAft>
              <a:buClr>
                <a:schemeClr val="accent2"/>
              </a:buClr>
              <a:buFont typeface="Wingdings" panose="05000000000000000000" pitchFamily="2" charset="2"/>
              <a:buChar char="Ø"/>
            </a:pPr>
            <a:r>
              <a:rPr lang="en-US" sz="1800" dirty="0"/>
              <a:t>Moore’s Law: 		number of transistors per chip would double every two years</a:t>
            </a:r>
          </a:p>
          <a:p>
            <a:pPr marL="285750" indent="-285750" algn="l">
              <a:spcAft>
                <a:spcPts val="0"/>
              </a:spcAft>
              <a:buClr>
                <a:schemeClr val="accent2"/>
              </a:buClr>
              <a:buFont typeface="Wingdings" panose="05000000000000000000" pitchFamily="2" charset="2"/>
              <a:buChar char="Ø"/>
            </a:pPr>
            <a:r>
              <a:rPr lang="en-US" sz="1800" dirty="0"/>
              <a:t>Dennard Scaling: 	power density was constant for a given silicon area</a:t>
            </a:r>
          </a:p>
          <a:p>
            <a:pPr marL="285750" indent="-285750" algn="l">
              <a:spcAft>
                <a:spcPts val="0"/>
              </a:spcAft>
              <a:buClr>
                <a:schemeClr val="accent2"/>
              </a:buClr>
              <a:buFont typeface="Wingdings" panose="05000000000000000000" pitchFamily="2" charset="2"/>
              <a:buChar char="Ø"/>
            </a:pPr>
            <a:r>
              <a:rPr lang="en-US" sz="1800" dirty="0"/>
              <a:t>Amdahl’s Law: 	there is a maximum performance benefit from CPU parallelism</a:t>
            </a:r>
          </a:p>
        </p:txBody>
      </p:sp>
    </p:spTree>
    <p:extLst>
      <p:ext uri="{BB962C8B-B14F-4D97-AF65-F5344CB8AC3E}">
        <p14:creationId xmlns:p14="http://schemas.microsoft.com/office/powerpoint/2010/main" val="88900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3FE39-D214-672A-E4EC-B36AF48DB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612A6-3F89-93DE-05E4-2A88FDF29FBB}"/>
              </a:ext>
            </a:extLst>
          </p:cNvPr>
          <p:cNvSpPr>
            <a:spLocks noGrp="1"/>
          </p:cNvSpPr>
          <p:nvPr>
            <p:ph type="title"/>
          </p:nvPr>
        </p:nvSpPr>
        <p:spPr/>
        <p:txBody>
          <a:bodyPr/>
          <a:lstStyle/>
          <a:p>
            <a:r>
              <a:rPr lang="en-US" dirty="0"/>
              <a:t>USC Science DMZ</a:t>
            </a:r>
          </a:p>
        </p:txBody>
      </p:sp>
      <p:cxnSp>
        <p:nvCxnSpPr>
          <p:cNvPr id="4" name="Straight Connector 3">
            <a:extLst>
              <a:ext uri="{FF2B5EF4-FFF2-40B4-BE49-F238E27FC236}">
                <a16:creationId xmlns:a16="http://schemas.microsoft.com/office/drawing/2014/main" id="{144DF4C2-F0B2-1BF8-2990-8AD303D35AA2}"/>
              </a:ext>
            </a:extLst>
          </p:cNvPr>
          <p:cNvCxnSpPr>
            <a:cxnSpLocks/>
          </p:cNvCxnSpPr>
          <p:nvPr/>
        </p:nvCxnSpPr>
        <p:spPr>
          <a:xfrm>
            <a:off x="597551" y="876303"/>
            <a:ext cx="41268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40F1D8-3089-18C5-FD9F-1EE6B33E27EE}"/>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50</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787580FC-CAEF-399C-40B1-36D4A4A73717}"/>
              </a:ext>
            </a:extLst>
          </p:cNvPr>
          <p:cNvSpPr>
            <a:spLocks noGrp="1"/>
          </p:cNvSpPr>
          <p:nvPr>
            <p:ph idx="1"/>
          </p:nvPr>
        </p:nvSpPr>
        <p:spPr>
          <a:xfrm>
            <a:off x="414670" y="956071"/>
            <a:ext cx="11376837" cy="3206354"/>
          </a:xfrm>
        </p:spPr>
        <p:txBody>
          <a:bodyPr>
            <a:normAutofit/>
          </a:bodyPr>
          <a:lstStyle/>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Optical taps provide a copy of packets to the P4 PPA switch</a:t>
            </a:r>
          </a:p>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P4 apps track connections and compute per-flow statistics, measurements</a:t>
            </a:r>
          </a:p>
          <a:p>
            <a:pPr marL="280981" indent="-280981">
              <a:spcAft>
                <a:spcPts val="0"/>
              </a:spcAft>
              <a:buClr>
                <a:schemeClr val="accent2"/>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33DB49E-3E8B-D79E-EEF3-2BAA2BA7EB1B}"/>
              </a:ext>
            </a:extLst>
          </p:cNvPr>
          <p:cNvPicPr>
            <a:picLocks noChangeAspect="1"/>
          </p:cNvPicPr>
          <p:nvPr/>
        </p:nvPicPr>
        <p:blipFill>
          <a:blip r:embed="rId3"/>
          <a:stretch>
            <a:fillRect/>
          </a:stretch>
        </p:blipFill>
        <p:spPr>
          <a:xfrm>
            <a:off x="2412208" y="5123181"/>
            <a:ext cx="3077116" cy="1538558"/>
          </a:xfrm>
          <a:prstGeom prst="rect">
            <a:avLst/>
          </a:prstGeom>
        </p:spPr>
      </p:pic>
      <p:pic>
        <p:nvPicPr>
          <p:cNvPr id="12" name="Picture 11">
            <a:extLst>
              <a:ext uri="{FF2B5EF4-FFF2-40B4-BE49-F238E27FC236}">
                <a16:creationId xmlns:a16="http://schemas.microsoft.com/office/drawing/2014/main" id="{6D21EFF2-2680-BF1C-A4D9-BDD089094AB2}"/>
              </a:ext>
            </a:extLst>
          </p:cNvPr>
          <p:cNvPicPr>
            <a:picLocks noChangeAspect="1"/>
          </p:cNvPicPr>
          <p:nvPr/>
        </p:nvPicPr>
        <p:blipFill>
          <a:blip r:embed="rId4"/>
          <a:stretch>
            <a:fillRect/>
          </a:stretch>
        </p:blipFill>
        <p:spPr>
          <a:xfrm>
            <a:off x="5267323" y="5138660"/>
            <a:ext cx="4102821" cy="1538558"/>
          </a:xfrm>
          <a:prstGeom prst="rect">
            <a:avLst/>
          </a:prstGeom>
        </p:spPr>
      </p:pic>
      <p:pic>
        <p:nvPicPr>
          <p:cNvPr id="3" name="Picture 2">
            <a:extLst>
              <a:ext uri="{FF2B5EF4-FFF2-40B4-BE49-F238E27FC236}">
                <a16:creationId xmlns:a16="http://schemas.microsoft.com/office/drawing/2014/main" id="{77822E8D-0428-E0B7-11F1-28FBFBBCFFB7}"/>
              </a:ext>
            </a:extLst>
          </p:cNvPr>
          <p:cNvPicPr>
            <a:picLocks noChangeAspect="1"/>
          </p:cNvPicPr>
          <p:nvPr/>
        </p:nvPicPr>
        <p:blipFill>
          <a:blip r:embed="rId5"/>
          <a:stretch>
            <a:fillRect/>
          </a:stretch>
        </p:blipFill>
        <p:spPr>
          <a:xfrm>
            <a:off x="6468427" y="2920054"/>
            <a:ext cx="2818447" cy="2109517"/>
          </a:xfrm>
          <a:prstGeom prst="rect">
            <a:avLst/>
          </a:prstGeom>
        </p:spPr>
      </p:pic>
    </p:spTree>
    <p:extLst>
      <p:ext uri="{BB962C8B-B14F-4D97-AF65-F5344CB8AC3E}">
        <p14:creationId xmlns:p14="http://schemas.microsoft.com/office/powerpoint/2010/main" val="1004931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21A0A-EFE5-F5B1-F101-2929E60EB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CABCE-DF83-0E1F-E4EB-40CDAF2E2D40}"/>
              </a:ext>
            </a:extLst>
          </p:cNvPr>
          <p:cNvSpPr>
            <a:spLocks noGrp="1"/>
          </p:cNvSpPr>
          <p:nvPr>
            <p:ph type="title"/>
          </p:nvPr>
        </p:nvSpPr>
        <p:spPr/>
        <p:txBody>
          <a:bodyPr/>
          <a:lstStyle/>
          <a:p>
            <a:r>
              <a:rPr lang="en-US" dirty="0"/>
              <a:t>USC Science DMZ</a:t>
            </a:r>
          </a:p>
        </p:txBody>
      </p:sp>
      <p:cxnSp>
        <p:nvCxnSpPr>
          <p:cNvPr id="4" name="Straight Connector 3">
            <a:extLst>
              <a:ext uri="{FF2B5EF4-FFF2-40B4-BE49-F238E27FC236}">
                <a16:creationId xmlns:a16="http://schemas.microsoft.com/office/drawing/2014/main" id="{21734589-DF91-7F56-9733-FBDAADCEDB42}"/>
              </a:ext>
            </a:extLst>
          </p:cNvPr>
          <p:cNvCxnSpPr>
            <a:cxnSpLocks/>
          </p:cNvCxnSpPr>
          <p:nvPr/>
        </p:nvCxnSpPr>
        <p:spPr>
          <a:xfrm>
            <a:off x="597551" y="876303"/>
            <a:ext cx="41268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053680BA-42AF-AD28-8952-95A315AA9655}"/>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51</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ADD74E9B-F17F-7366-7D01-E7EDB951966C}"/>
              </a:ext>
            </a:extLst>
          </p:cNvPr>
          <p:cNvSpPr>
            <a:spLocks noGrp="1"/>
          </p:cNvSpPr>
          <p:nvPr>
            <p:ph idx="1"/>
          </p:nvPr>
        </p:nvSpPr>
        <p:spPr>
          <a:xfrm>
            <a:off x="414670" y="956071"/>
            <a:ext cx="11376837" cy="3206354"/>
          </a:xfrm>
        </p:spPr>
        <p:txBody>
          <a:bodyPr>
            <a:normAutofit/>
          </a:bodyPr>
          <a:lstStyle/>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Optical taps provide a copy of packets to the P4 PPA switch</a:t>
            </a:r>
          </a:p>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P4 apps track connections and compute per-flow statistics, measurements</a:t>
            </a:r>
          </a:p>
          <a:p>
            <a:pPr marL="280981" indent="-280981">
              <a:spcAft>
                <a:spcPts val="0"/>
              </a:spcAft>
              <a:buClr>
                <a:schemeClr val="accent2"/>
              </a:buClr>
              <a:buFont typeface="Arial" panose="020B0604020202020204" pitchFamily="34" charset="0"/>
              <a:buChar char="•"/>
            </a:pPr>
            <a:r>
              <a:rPr lang="en-US" dirty="0">
                <a:solidFill>
                  <a:prstClr val="black">
                    <a:lumMod val="75000"/>
                    <a:lumOff val="25000"/>
                  </a:prstClr>
                </a:solidFill>
                <a:sym typeface="Arial"/>
              </a:rPr>
              <a:t>Statistics, measurements are used to create/update rules applied to the core switch</a:t>
            </a:r>
          </a:p>
          <a:p>
            <a:pPr marL="280981" indent="-280981">
              <a:spcAft>
                <a:spcPts val="0"/>
              </a:spcAft>
              <a:buClr>
                <a:schemeClr val="accent2"/>
              </a:buClr>
              <a:buFont typeface="Arial" panose="020B0604020202020204" pitchFamily="34" charset="0"/>
              <a:buChar char="•"/>
            </a:pPr>
            <a:endParaRPr lang="en-US" dirty="0">
              <a:solidFill>
                <a:prstClr val="black">
                  <a:lumMod val="75000"/>
                  <a:lumOff val="25000"/>
                </a:prstClr>
              </a:solidFill>
              <a:sym typeface="Arial"/>
            </a:endParaRPr>
          </a:p>
          <a:p>
            <a:pPr marL="280981" indent="-280981">
              <a:spcAft>
                <a:spcPts val="0"/>
              </a:spcAft>
              <a:buClr>
                <a:schemeClr val="accent2"/>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2D46BD37-E15F-4B2A-FE6A-8F0317C26902}"/>
              </a:ext>
            </a:extLst>
          </p:cNvPr>
          <p:cNvPicPr>
            <a:picLocks noChangeAspect="1"/>
          </p:cNvPicPr>
          <p:nvPr/>
        </p:nvPicPr>
        <p:blipFill>
          <a:blip r:embed="rId3"/>
          <a:stretch>
            <a:fillRect/>
          </a:stretch>
        </p:blipFill>
        <p:spPr>
          <a:xfrm>
            <a:off x="2412208" y="5123181"/>
            <a:ext cx="3077116" cy="1538558"/>
          </a:xfrm>
          <a:prstGeom prst="rect">
            <a:avLst/>
          </a:prstGeom>
        </p:spPr>
      </p:pic>
      <p:pic>
        <p:nvPicPr>
          <p:cNvPr id="12" name="Picture 11">
            <a:extLst>
              <a:ext uri="{FF2B5EF4-FFF2-40B4-BE49-F238E27FC236}">
                <a16:creationId xmlns:a16="http://schemas.microsoft.com/office/drawing/2014/main" id="{2440B00A-28DF-52EE-9C91-14A6E39C1BC2}"/>
              </a:ext>
            </a:extLst>
          </p:cNvPr>
          <p:cNvPicPr>
            <a:picLocks noChangeAspect="1"/>
          </p:cNvPicPr>
          <p:nvPr/>
        </p:nvPicPr>
        <p:blipFill>
          <a:blip r:embed="rId4"/>
          <a:stretch>
            <a:fillRect/>
          </a:stretch>
        </p:blipFill>
        <p:spPr>
          <a:xfrm>
            <a:off x="5267323" y="5138660"/>
            <a:ext cx="4102821" cy="1538558"/>
          </a:xfrm>
          <a:prstGeom prst="rect">
            <a:avLst/>
          </a:prstGeom>
        </p:spPr>
      </p:pic>
      <p:pic>
        <p:nvPicPr>
          <p:cNvPr id="3" name="Picture 2">
            <a:extLst>
              <a:ext uri="{FF2B5EF4-FFF2-40B4-BE49-F238E27FC236}">
                <a16:creationId xmlns:a16="http://schemas.microsoft.com/office/drawing/2014/main" id="{2320D53C-DB42-D9B1-F8F8-9A4F4C88EEC5}"/>
              </a:ext>
            </a:extLst>
          </p:cNvPr>
          <p:cNvPicPr>
            <a:picLocks noChangeAspect="1"/>
          </p:cNvPicPr>
          <p:nvPr/>
        </p:nvPicPr>
        <p:blipFill>
          <a:blip r:embed="rId5"/>
          <a:stretch>
            <a:fillRect/>
          </a:stretch>
        </p:blipFill>
        <p:spPr>
          <a:xfrm>
            <a:off x="6468427" y="2920054"/>
            <a:ext cx="2818447" cy="2109517"/>
          </a:xfrm>
          <a:prstGeom prst="rect">
            <a:avLst/>
          </a:prstGeom>
        </p:spPr>
      </p:pic>
      <p:pic>
        <p:nvPicPr>
          <p:cNvPr id="7" name="Picture 6">
            <a:extLst>
              <a:ext uri="{FF2B5EF4-FFF2-40B4-BE49-F238E27FC236}">
                <a16:creationId xmlns:a16="http://schemas.microsoft.com/office/drawing/2014/main" id="{6F1BA9CF-C55E-B485-8587-07C7BE297604}"/>
              </a:ext>
            </a:extLst>
          </p:cNvPr>
          <p:cNvPicPr>
            <a:picLocks noChangeAspect="1"/>
          </p:cNvPicPr>
          <p:nvPr/>
        </p:nvPicPr>
        <p:blipFill>
          <a:blip r:embed="rId6"/>
          <a:stretch>
            <a:fillRect/>
          </a:stretch>
        </p:blipFill>
        <p:spPr>
          <a:xfrm>
            <a:off x="2498803" y="2810965"/>
            <a:ext cx="4102821" cy="1696845"/>
          </a:xfrm>
          <a:prstGeom prst="rect">
            <a:avLst/>
          </a:prstGeom>
        </p:spPr>
      </p:pic>
    </p:spTree>
    <p:extLst>
      <p:ext uri="{BB962C8B-B14F-4D97-AF65-F5344CB8AC3E}">
        <p14:creationId xmlns:p14="http://schemas.microsoft.com/office/powerpoint/2010/main" val="3596318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318BC-8CF4-33B6-9154-7A76A64A4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FE6AB-AE15-4C79-C785-C249C73CB3AD}"/>
              </a:ext>
            </a:extLst>
          </p:cNvPr>
          <p:cNvSpPr>
            <a:spLocks noGrp="1"/>
          </p:cNvSpPr>
          <p:nvPr>
            <p:ph type="title"/>
          </p:nvPr>
        </p:nvSpPr>
        <p:spPr/>
        <p:txBody>
          <a:bodyPr/>
          <a:lstStyle/>
          <a:p>
            <a:r>
              <a:rPr lang="en-US" dirty="0"/>
              <a:t>USC Science DMZ</a:t>
            </a:r>
          </a:p>
        </p:txBody>
      </p:sp>
      <p:cxnSp>
        <p:nvCxnSpPr>
          <p:cNvPr id="4" name="Straight Connector 3">
            <a:extLst>
              <a:ext uri="{FF2B5EF4-FFF2-40B4-BE49-F238E27FC236}">
                <a16:creationId xmlns:a16="http://schemas.microsoft.com/office/drawing/2014/main" id="{395F642C-C196-0048-8365-3B69850DBFAD}"/>
              </a:ext>
            </a:extLst>
          </p:cNvPr>
          <p:cNvCxnSpPr>
            <a:cxnSpLocks/>
          </p:cNvCxnSpPr>
          <p:nvPr/>
        </p:nvCxnSpPr>
        <p:spPr>
          <a:xfrm>
            <a:off x="597551" y="876303"/>
            <a:ext cx="41268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88F5059B-41A1-B2A6-E986-4068DDDE1D4C}"/>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52</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14AF7187-34C1-D6AB-8EA1-CBD43CD8889A}"/>
              </a:ext>
            </a:extLst>
          </p:cNvPr>
          <p:cNvSpPr>
            <a:spLocks noGrp="1"/>
          </p:cNvSpPr>
          <p:nvPr>
            <p:ph idx="1"/>
          </p:nvPr>
        </p:nvSpPr>
        <p:spPr>
          <a:xfrm>
            <a:off x="414670" y="956071"/>
            <a:ext cx="11376837" cy="3206354"/>
          </a:xfrm>
        </p:spPr>
        <p:txBody>
          <a:bodyPr>
            <a:normAutofit/>
          </a:bodyPr>
          <a:lstStyle/>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Optical taps provide a copy of packets to the P4 PPA switch</a:t>
            </a:r>
          </a:p>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P4 apps track connections and compute per-flow statistics, measurements</a:t>
            </a:r>
          </a:p>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Statistics, measurements are used to create/update rules applied to the core switch</a:t>
            </a:r>
          </a:p>
          <a:p>
            <a:pPr marL="292093" indent="-292093">
              <a:buClr>
                <a:schemeClr val="accent2"/>
              </a:buClr>
              <a:buFont typeface="Arial" panose="020B0604020202020204" pitchFamily="34" charset="0"/>
              <a:buChar char="•"/>
              <a:defRPr/>
            </a:pPr>
            <a:r>
              <a:rPr lang="en-US" dirty="0">
                <a:solidFill>
                  <a:prstClr val="black">
                    <a:lumMod val="75000"/>
                    <a:lumOff val="25000"/>
                  </a:prstClr>
                </a:solidFill>
                <a:sym typeface="Arial"/>
              </a:rPr>
              <a:t>Updated (optimal) parameters (e.g., buffer size) lead to higher performance</a:t>
            </a:r>
          </a:p>
          <a:p>
            <a:pPr marL="280981" indent="-280981">
              <a:spcAft>
                <a:spcPts val="0"/>
              </a:spcAft>
              <a:buClr>
                <a:schemeClr val="accent2"/>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D79FEA5-DBDE-6B21-7BB6-A34F55E4EC64}"/>
              </a:ext>
            </a:extLst>
          </p:cNvPr>
          <p:cNvPicPr>
            <a:picLocks noChangeAspect="1"/>
          </p:cNvPicPr>
          <p:nvPr/>
        </p:nvPicPr>
        <p:blipFill>
          <a:blip r:embed="rId3"/>
          <a:stretch>
            <a:fillRect/>
          </a:stretch>
        </p:blipFill>
        <p:spPr>
          <a:xfrm>
            <a:off x="2412208" y="5123181"/>
            <a:ext cx="3077116" cy="1538558"/>
          </a:xfrm>
          <a:prstGeom prst="rect">
            <a:avLst/>
          </a:prstGeom>
        </p:spPr>
      </p:pic>
      <p:pic>
        <p:nvPicPr>
          <p:cNvPr id="12" name="Picture 11">
            <a:extLst>
              <a:ext uri="{FF2B5EF4-FFF2-40B4-BE49-F238E27FC236}">
                <a16:creationId xmlns:a16="http://schemas.microsoft.com/office/drawing/2014/main" id="{760C65A1-E668-89D3-8779-19537B52FDE9}"/>
              </a:ext>
            </a:extLst>
          </p:cNvPr>
          <p:cNvPicPr>
            <a:picLocks noChangeAspect="1"/>
          </p:cNvPicPr>
          <p:nvPr/>
        </p:nvPicPr>
        <p:blipFill>
          <a:blip r:embed="rId4"/>
          <a:stretch>
            <a:fillRect/>
          </a:stretch>
        </p:blipFill>
        <p:spPr>
          <a:xfrm>
            <a:off x="5267323" y="5138660"/>
            <a:ext cx="4102821" cy="1538558"/>
          </a:xfrm>
          <a:prstGeom prst="rect">
            <a:avLst/>
          </a:prstGeom>
        </p:spPr>
      </p:pic>
      <p:pic>
        <p:nvPicPr>
          <p:cNvPr id="16" name="Picture 15">
            <a:extLst>
              <a:ext uri="{FF2B5EF4-FFF2-40B4-BE49-F238E27FC236}">
                <a16:creationId xmlns:a16="http://schemas.microsoft.com/office/drawing/2014/main" id="{BFE755F4-4E6B-ABBC-8E05-75BBD053251D}"/>
              </a:ext>
            </a:extLst>
          </p:cNvPr>
          <p:cNvPicPr>
            <a:picLocks noChangeAspect="1"/>
          </p:cNvPicPr>
          <p:nvPr/>
        </p:nvPicPr>
        <p:blipFill>
          <a:blip r:embed="rId5"/>
          <a:stretch>
            <a:fillRect/>
          </a:stretch>
        </p:blipFill>
        <p:spPr>
          <a:xfrm>
            <a:off x="6468427" y="2920054"/>
            <a:ext cx="2818447" cy="2109517"/>
          </a:xfrm>
          <a:prstGeom prst="rect">
            <a:avLst/>
          </a:prstGeom>
        </p:spPr>
      </p:pic>
      <p:pic>
        <p:nvPicPr>
          <p:cNvPr id="20" name="Picture 19">
            <a:extLst>
              <a:ext uri="{FF2B5EF4-FFF2-40B4-BE49-F238E27FC236}">
                <a16:creationId xmlns:a16="http://schemas.microsoft.com/office/drawing/2014/main" id="{70791402-642B-7647-6E5D-D37766AC9007}"/>
              </a:ext>
            </a:extLst>
          </p:cNvPr>
          <p:cNvPicPr>
            <a:picLocks noChangeAspect="1"/>
          </p:cNvPicPr>
          <p:nvPr/>
        </p:nvPicPr>
        <p:blipFill>
          <a:blip r:embed="rId6"/>
          <a:stretch>
            <a:fillRect/>
          </a:stretch>
        </p:blipFill>
        <p:spPr>
          <a:xfrm>
            <a:off x="2498803" y="2810965"/>
            <a:ext cx="4102821" cy="1696845"/>
          </a:xfrm>
          <a:prstGeom prst="rect">
            <a:avLst/>
          </a:prstGeom>
        </p:spPr>
      </p:pic>
      <p:pic>
        <p:nvPicPr>
          <p:cNvPr id="22" name="Picture 21">
            <a:extLst>
              <a:ext uri="{FF2B5EF4-FFF2-40B4-BE49-F238E27FC236}">
                <a16:creationId xmlns:a16="http://schemas.microsoft.com/office/drawing/2014/main" id="{C09C713B-A5DF-1E05-DDEC-EF2C23D140D6}"/>
              </a:ext>
            </a:extLst>
          </p:cNvPr>
          <p:cNvPicPr>
            <a:picLocks noChangeAspect="1"/>
          </p:cNvPicPr>
          <p:nvPr/>
        </p:nvPicPr>
        <p:blipFill>
          <a:blip r:embed="rId7"/>
          <a:stretch>
            <a:fillRect/>
          </a:stretch>
        </p:blipFill>
        <p:spPr>
          <a:xfrm>
            <a:off x="2582073" y="4248175"/>
            <a:ext cx="2603427" cy="1088706"/>
          </a:xfrm>
          <a:prstGeom prst="rect">
            <a:avLst/>
          </a:prstGeom>
        </p:spPr>
      </p:pic>
      <p:pic>
        <p:nvPicPr>
          <p:cNvPr id="24" name="Picture 23">
            <a:extLst>
              <a:ext uri="{FF2B5EF4-FFF2-40B4-BE49-F238E27FC236}">
                <a16:creationId xmlns:a16="http://schemas.microsoft.com/office/drawing/2014/main" id="{E574F146-E0AD-FAA9-1F58-CE36FDEC317D}"/>
              </a:ext>
            </a:extLst>
          </p:cNvPr>
          <p:cNvPicPr>
            <a:picLocks noChangeAspect="1"/>
          </p:cNvPicPr>
          <p:nvPr/>
        </p:nvPicPr>
        <p:blipFill>
          <a:blip r:embed="rId8"/>
          <a:stretch>
            <a:fillRect/>
          </a:stretch>
        </p:blipFill>
        <p:spPr>
          <a:xfrm>
            <a:off x="5279318" y="4102813"/>
            <a:ext cx="1246259" cy="1110303"/>
          </a:xfrm>
          <a:prstGeom prst="rect">
            <a:avLst/>
          </a:prstGeom>
        </p:spPr>
      </p:pic>
    </p:spTree>
    <p:extLst>
      <p:ext uri="{BB962C8B-B14F-4D97-AF65-F5344CB8AC3E}">
        <p14:creationId xmlns:p14="http://schemas.microsoft.com/office/powerpoint/2010/main" val="1175255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973F4-E604-CB6A-5A66-C27634062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4E631-039B-8C75-7F75-08458AB0B7D6}"/>
              </a:ext>
            </a:extLst>
          </p:cNvPr>
          <p:cNvSpPr>
            <a:spLocks noGrp="1"/>
          </p:cNvSpPr>
          <p:nvPr>
            <p:ph type="title"/>
          </p:nvPr>
        </p:nvSpPr>
        <p:spPr/>
        <p:txBody>
          <a:bodyPr/>
          <a:lstStyle/>
          <a:p>
            <a:r>
              <a:rPr lang="en-US" dirty="0"/>
              <a:t>Buffer Sizing</a:t>
            </a:r>
          </a:p>
        </p:txBody>
      </p:sp>
      <p:cxnSp>
        <p:nvCxnSpPr>
          <p:cNvPr id="4" name="Straight Connector 3">
            <a:extLst>
              <a:ext uri="{FF2B5EF4-FFF2-40B4-BE49-F238E27FC236}">
                <a16:creationId xmlns:a16="http://schemas.microsoft.com/office/drawing/2014/main" id="{ECF926D6-5717-5A2E-3ABC-4217B8055D9A}"/>
              </a:ext>
            </a:extLst>
          </p:cNvPr>
          <p:cNvCxnSpPr>
            <a:cxnSpLocks/>
          </p:cNvCxnSpPr>
          <p:nvPr/>
        </p:nvCxnSpPr>
        <p:spPr>
          <a:xfrm>
            <a:off x="597551" y="876301"/>
            <a:ext cx="2841685"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0556178C-40B9-83B6-692A-63E493F93473}"/>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53</a:t>
            </a:fld>
            <a:endParaRPr lang="en-US" sz="1200">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D189F73C-A2F1-2E89-9E28-11A618259726}"/>
              </a:ext>
            </a:extLst>
          </p:cNvPr>
          <p:cNvSpPr txBox="1">
            <a:spLocks/>
          </p:cNvSpPr>
          <p:nvPr/>
        </p:nvSpPr>
        <p:spPr>
          <a:xfrm>
            <a:off x="597549" y="890638"/>
            <a:ext cx="10984851" cy="5091061"/>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93" indent="-292093">
              <a:buClr>
                <a:schemeClr val="accent2"/>
              </a:buClr>
              <a:buFont typeface="Arial" panose="020B0604020202020204" pitchFamily="34" charset="0"/>
              <a:buChar char="•"/>
              <a:defRPr/>
            </a:pPr>
            <a:r>
              <a:rPr lang="en-US" sz="2200" dirty="0">
                <a:solidFill>
                  <a:prstClr val="black">
                    <a:lumMod val="75000"/>
                    <a:lumOff val="25000"/>
                  </a:prstClr>
                </a:solidFill>
                <a:sym typeface="Arial"/>
              </a:rPr>
              <a:t>The size of the core switch’s buffer has implications on the network performance</a:t>
            </a:r>
          </a:p>
          <a:p>
            <a:pPr marL="292093" indent="-292093">
              <a:buClr>
                <a:schemeClr val="accent2"/>
              </a:buClr>
              <a:buFont typeface="Arial" panose="020B0604020202020204" pitchFamily="34" charset="0"/>
              <a:buChar char="•"/>
              <a:defRPr/>
            </a:pPr>
            <a:r>
              <a:rPr lang="en-US" sz="2200" dirty="0">
                <a:solidFill>
                  <a:prstClr val="black">
                    <a:lumMod val="75000"/>
                    <a:lumOff val="25000"/>
                  </a:prstClr>
                </a:solidFill>
                <a:sym typeface="Arial"/>
              </a:rPr>
              <a:t>Large buffer → excessive delays</a:t>
            </a:r>
          </a:p>
          <a:p>
            <a:pPr marL="292093" indent="-292093">
              <a:buClr>
                <a:schemeClr val="accent2"/>
              </a:buClr>
              <a:buFont typeface="Arial" panose="020B0604020202020204" pitchFamily="34" charset="0"/>
              <a:buChar char="•"/>
              <a:defRPr/>
            </a:pPr>
            <a:r>
              <a:rPr lang="en-US" sz="2200" dirty="0">
                <a:solidFill>
                  <a:prstClr val="black">
                    <a:lumMod val="75000"/>
                    <a:lumOff val="25000"/>
                  </a:prstClr>
                </a:solidFill>
                <a:sym typeface="Arial"/>
              </a:rPr>
              <a:t>Small buffer → packet losses, low link utilization</a:t>
            </a:r>
          </a:p>
          <a:p>
            <a:pPr marL="292093" indent="-292093">
              <a:buClr>
                <a:schemeClr val="accent2"/>
              </a:buClr>
              <a:buFont typeface="Arial" panose="020B0604020202020204" pitchFamily="34" charset="0"/>
              <a:buChar char="•"/>
              <a:defRPr/>
            </a:pPr>
            <a:r>
              <a:rPr lang="en-US" sz="2200" dirty="0">
                <a:solidFill>
                  <a:prstClr val="black">
                    <a:lumMod val="75000"/>
                    <a:lumOff val="25000"/>
                  </a:prstClr>
                </a:solidFill>
                <a:sym typeface="Arial"/>
              </a:rPr>
              <a:t>Optimal buffer size is a function of the # flows, average RTT, bandwidth</a:t>
            </a:r>
          </a:p>
          <a:p>
            <a:pPr marL="0" indent="0" defTabSz="914377">
              <a:spcBef>
                <a:spcPts val="300"/>
              </a:spcBef>
              <a:spcAft>
                <a:spcPts val="300"/>
              </a:spcAft>
              <a:buClr>
                <a:srgbClr val="D34817"/>
              </a:buClr>
              <a:buNone/>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rgbClr val="D34817"/>
              </a:buClr>
              <a:buFont typeface="Arial" panose="020B0604020202020204" pitchFamily="34" charset="0"/>
              <a:buChar char="•"/>
              <a:defRPr/>
            </a:pPr>
            <a:endParaRPr lang="en-US" sz="2200" i="1" dirty="0">
              <a:solidFill>
                <a:prstClr val="black">
                  <a:lumMod val="75000"/>
                  <a:lumOff val="25000"/>
                </a:prstClr>
              </a:solidFill>
              <a:sym typeface="Arial"/>
            </a:endParaRPr>
          </a:p>
        </p:txBody>
      </p:sp>
      <p:pic>
        <p:nvPicPr>
          <p:cNvPr id="5" name="Picture 4">
            <a:extLst>
              <a:ext uri="{FF2B5EF4-FFF2-40B4-BE49-F238E27FC236}">
                <a16:creationId xmlns:a16="http://schemas.microsoft.com/office/drawing/2014/main" id="{C51A89C4-6CF5-FF82-FA05-6892B4F760C9}"/>
              </a:ext>
            </a:extLst>
          </p:cNvPr>
          <p:cNvPicPr>
            <a:picLocks noChangeAspect="1"/>
          </p:cNvPicPr>
          <p:nvPr/>
        </p:nvPicPr>
        <p:blipFill>
          <a:blip r:embed="rId3"/>
          <a:stretch>
            <a:fillRect/>
          </a:stretch>
        </p:blipFill>
        <p:spPr>
          <a:xfrm>
            <a:off x="2071435" y="2664070"/>
            <a:ext cx="8037077" cy="3795713"/>
          </a:xfrm>
          <a:prstGeom prst="rect">
            <a:avLst/>
          </a:prstGeom>
        </p:spPr>
      </p:pic>
    </p:spTree>
    <p:extLst>
      <p:ext uri="{BB962C8B-B14F-4D97-AF65-F5344CB8AC3E}">
        <p14:creationId xmlns:p14="http://schemas.microsoft.com/office/powerpoint/2010/main" val="2122933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7139-5FF3-34F1-71D0-E8726FBD8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85B82-E29C-68F4-9E70-AD9456D5A713}"/>
              </a:ext>
            </a:extLst>
          </p:cNvPr>
          <p:cNvSpPr>
            <a:spLocks noGrp="1"/>
          </p:cNvSpPr>
          <p:nvPr>
            <p:ph type="title"/>
          </p:nvPr>
        </p:nvSpPr>
        <p:spPr/>
        <p:txBody>
          <a:bodyPr/>
          <a:lstStyle/>
          <a:p>
            <a:r>
              <a:rPr lang="en-US" dirty="0"/>
              <a:t>Buffer Sizing</a:t>
            </a:r>
          </a:p>
        </p:txBody>
      </p:sp>
      <p:sp>
        <p:nvSpPr>
          <p:cNvPr id="6" name="Slide Number Placeholder 5">
            <a:extLst>
              <a:ext uri="{FF2B5EF4-FFF2-40B4-BE49-F238E27FC236}">
                <a16:creationId xmlns:a16="http://schemas.microsoft.com/office/drawing/2014/main" id="{69301115-2109-8E0E-D770-FDD4613980AA}"/>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54</a:t>
            </a:fld>
            <a:endParaRPr lang="en-US" sz="1200">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974E9F72-F8F3-3BB1-C0D0-E36115115917}"/>
              </a:ext>
            </a:extLst>
          </p:cNvPr>
          <p:cNvSpPr txBox="1">
            <a:spLocks/>
          </p:cNvSpPr>
          <p:nvPr/>
        </p:nvSpPr>
        <p:spPr>
          <a:xfrm>
            <a:off x="597549" y="890638"/>
            <a:ext cx="10984851" cy="5091061"/>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93" indent="-292093">
              <a:buClr>
                <a:schemeClr val="accent2"/>
              </a:buClr>
              <a:buFont typeface="Arial" panose="020B0604020202020204" pitchFamily="34" charset="0"/>
              <a:buChar char="•"/>
              <a:defRPr/>
            </a:pPr>
            <a:r>
              <a:rPr lang="en-US" sz="2200" dirty="0">
                <a:solidFill>
                  <a:prstClr val="black">
                    <a:lumMod val="75000"/>
                    <a:lumOff val="25000"/>
                  </a:prstClr>
                </a:solidFill>
                <a:sym typeface="Arial"/>
              </a:rPr>
              <a:t>The PPA computes # flows, average RTT</a:t>
            </a:r>
            <a:endParaRPr lang="en-US" sz="1900" dirty="0">
              <a:solidFill>
                <a:prstClr val="black">
                  <a:lumMod val="75000"/>
                  <a:lumOff val="25000"/>
                </a:prstClr>
              </a:solidFill>
              <a:sym typeface="Arial"/>
            </a:endParaRPr>
          </a:p>
          <a:p>
            <a:pPr marL="292093" indent="-292093">
              <a:buClr>
                <a:schemeClr val="accent2"/>
              </a:buClr>
              <a:buFont typeface="Arial" panose="020B0604020202020204" pitchFamily="34" charset="0"/>
              <a:buChar char="•"/>
              <a:defRPr/>
            </a:pPr>
            <a:r>
              <a:rPr lang="en-US" sz="2200" dirty="0">
                <a:solidFill>
                  <a:prstClr val="black">
                    <a:lumMod val="75000"/>
                    <a:lumOff val="25000"/>
                  </a:prstClr>
                </a:solidFill>
                <a:sym typeface="Arial"/>
              </a:rPr>
              <a:t>An optimization algorithm finds the buffer size that minimizes delays and losses</a:t>
            </a:r>
          </a:p>
          <a:p>
            <a:pPr marL="0" indent="0" defTabSz="914377">
              <a:spcBef>
                <a:spcPts val="300"/>
              </a:spcBef>
              <a:spcAft>
                <a:spcPts val="300"/>
              </a:spcAft>
              <a:buClr>
                <a:srgbClr val="D34817"/>
              </a:buClr>
              <a:buNone/>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rgbClr val="D34817"/>
              </a:buClr>
              <a:buFont typeface="Arial" panose="020B0604020202020204" pitchFamily="34" charset="0"/>
              <a:buChar char="•"/>
              <a:defRPr/>
            </a:pPr>
            <a:endParaRPr lang="en-US" sz="2200" i="1" dirty="0">
              <a:solidFill>
                <a:prstClr val="black">
                  <a:lumMod val="75000"/>
                  <a:lumOff val="25000"/>
                </a:prstClr>
              </a:solidFill>
              <a:sym typeface="Arial"/>
            </a:endParaRPr>
          </a:p>
        </p:txBody>
      </p:sp>
      <p:cxnSp>
        <p:nvCxnSpPr>
          <p:cNvPr id="3" name="Straight Connector 2">
            <a:extLst>
              <a:ext uri="{FF2B5EF4-FFF2-40B4-BE49-F238E27FC236}">
                <a16:creationId xmlns:a16="http://schemas.microsoft.com/office/drawing/2014/main" id="{CC4600CE-F937-0E07-91B9-05C5B3D5DBA8}"/>
              </a:ext>
            </a:extLst>
          </p:cNvPr>
          <p:cNvCxnSpPr>
            <a:cxnSpLocks/>
          </p:cNvCxnSpPr>
          <p:nvPr/>
        </p:nvCxnSpPr>
        <p:spPr>
          <a:xfrm>
            <a:off x="597551" y="876301"/>
            <a:ext cx="2841685"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5" name="Picture 4">
            <a:extLst>
              <a:ext uri="{FF2B5EF4-FFF2-40B4-BE49-F238E27FC236}">
                <a16:creationId xmlns:a16="http://schemas.microsoft.com/office/drawing/2014/main" id="{D0A479E0-45E1-DA97-11EC-761BD14A9FC1}"/>
              </a:ext>
            </a:extLst>
          </p:cNvPr>
          <p:cNvPicPr>
            <a:picLocks noChangeAspect="1"/>
          </p:cNvPicPr>
          <p:nvPr/>
        </p:nvPicPr>
        <p:blipFill>
          <a:blip r:embed="rId2"/>
          <a:stretch>
            <a:fillRect/>
          </a:stretch>
        </p:blipFill>
        <p:spPr>
          <a:xfrm>
            <a:off x="2071435" y="2185986"/>
            <a:ext cx="8037077" cy="3795713"/>
          </a:xfrm>
          <a:prstGeom prst="rect">
            <a:avLst/>
          </a:prstGeom>
        </p:spPr>
      </p:pic>
      <p:cxnSp>
        <p:nvCxnSpPr>
          <p:cNvPr id="4" name="Straight Connector 3">
            <a:extLst>
              <a:ext uri="{FF2B5EF4-FFF2-40B4-BE49-F238E27FC236}">
                <a16:creationId xmlns:a16="http://schemas.microsoft.com/office/drawing/2014/main" id="{34C93469-EC40-FD77-02B2-F723F0693AA7}"/>
              </a:ext>
            </a:extLst>
          </p:cNvPr>
          <p:cNvCxnSpPr>
            <a:cxnSpLocks/>
          </p:cNvCxnSpPr>
          <p:nvPr/>
        </p:nvCxnSpPr>
        <p:spPr>
          <a:xfrm>
            <a:off x="805128" y="6209867"/>
            <a:ext cx="10421672"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E6878FE-4B95-B318-2AA5-F13BD4D0F6CB}"/>
              </a:ext>
            </a:extLst>
          </p:cNvPr>
          <p:cNvSpPr txBox="1"/>
          <p:nvPr/>
        </p:nvSpPr>
        <p:spPr>
          <a:xfrm>
            <a:off x="724515" y="6245332"/>
            <a:ext cx="10699136" cy="492443"/>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E. Kfoury, J. Crichigno, and E. Bou-Harb, “P4BS: Leveraging Passive Measurements from P4 Switches to Dynamically Modify a Router’s Buffer Size”, IEEE Transactions on Network and Service Management, Vol. 21, Issue 1, February 2024.</a:t>
            </a:r>
          </a:p>
        </p:txBody>
      </p:sp>
    </p:spTree>
    <p:extLst>
      <p:ext uri="{BB962C8B-B14F-4D97-AF65-F5344CB8AC3E}">
        <p14:creationId xmlns:p14="http://schemas.microsoft.com/office/powerpoint/2010/main" val="877413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34744-1114-230C-B81D-E94DB9425E10}"/>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C19779-0F08-4E9D-5D95-03A93CE82DDA}"/>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55</a:t>
            </a:fld>
            <a:endParaRPr lang="en-US" sz="1200">
              <a:latin typeface="Calibri" panose="020F0502020204030204"/>
              <a:cs typeface="Arial"/>
              <a:sym typeface="Arial"/>
            </a:endParaRPr>
          </a:p>
        </p:txBody>
      </p:sp>
      <p:sp>
        <p:nvSpPr>
          <p:cNvPr id="5" name="Title 4">
            <a:extLst>
              <a:ext uri="{FF2B5EF4-FFF2-40B4-BE49-F238E27FC236}">
                <a16:creationId xmlns:a16="http://schemas.microsoft.com/office/drawing/2014/main" id="{7CEAB66B-93ED-44D2-E928-099F3656E769}"/>
              </a:ext>
            </a:extLst>
          </p:cNvPr>
          <p:cNvSpPr>
            <a:spLocks noGrp="1"/>
          </p:cNvSpPr>
          <p:nvPr>
            <p:ph type="title"/>
          </p:nvPr>
        </p:nvSpPr>
        <p:spPr>
          <a:xfrm>
            <a:off x="603575" y="2540001"/>
            <a:ext cx="10984850" cy="888999"/>
          </a:xfrm>
        </p:spPr>
        <p:txBody>
          <a:bodyPr/>
          <a:lstStyle/>
          <a:p>
            <a:pPr algn="ctr"/>
            <a:r>
              <a:rPr lang="en-US" dirty="0"/>
              <a:t>Demo: Buffer Sizing</a:t>
            </a:r>
          </a:p>
        </p:txBody>
      </p:sp>
    </p:spTree>
    <p:extLst>
      <p:ext uri="{BB962C8B-B14F-4D97-AF65-F5344CB8AC3E}">
        <p14:creationId xmlns:p14="http://schemas.microsoft.com/office/powerpoint/2010/main" val="222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978E4-030C-843E-68A9-51F38B33F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92E8C-EBB7-E7FB-90DB-2A13CC6D7507}"/>
              </a:ext>
            </a:extLst>
          </p:cNvPr>
          <p:cNvSpPr>
            <a:spLocks noGrp="1"/>
          </p:cNvSpPr>
          <p:nvPr>
            <p:ph type="title"/>
          </p:nvPr>
        </p:nvSpPr>
        <p:spPr/>
        <p:txBody>
          <a:bodyPr/>
          <a:lstStyle/>
          <a:p>
            <a:r>
              <a:rPr lang="en-US" dirty="0"/>
              <a:t>Demo</a:t>
            </a:r>
          </a:p>
        </p:txBody>
      </p:sp>
      <p:cxnSp>
        <p:nvCxnSpPr>
          <p:cNvPr id="4" name="Straight Connector 3">
            <a:extLst>
              <a:ext uri="{FF2B5EF4-FFF2-40B4-BE49-F238E27FC236}">
                <a16:creationId xmlns:a16="http://schemas.microsoft.com/office/drawing/2014/main" id="{5D57730D-6C96-4856-98BE-D75BFC845D0B}"/>
              </a:ext>
            </a:extLst>
          </p:cNvPr>
          <p:cNvCxnSpPr>
            <a:cxnSpLocks/>
          </p:cNvCxnSpPr>
          <p:nvPr/>
        </p:nvCxnSpPr>
        <p:spPr>
          <a:xfrm>
            <a:off x="597551" y="876301"/>
            <a:ext cx="1398397"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DDF08FBB-BB8B-0A54-A0AD-45D39958376B}"/>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56</a:t>
            </a:fld>
            <a:endParaRPr lang="en-US" sz="1200">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039C0949-CC75-C50C-545A-118FF8607B07}"/>
              </a:ext>
            </a:extLst>
          </p:cNvPr>
          <p:cNvSpPr txBox="1">
            <a:spLocks/>
          </p:cNvSpPr>
          <p:nvPr/>
        </p:nvSpPr>
        <p:spPr>
          <a:xfrm>
            <a:off x="597549" y="890638"/>
            <a:ext cx="10984851" cy="5091061"/>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377">
              <a:spcBef>
                <a:spcPts val="300"/>
              </a:spcBef>
              <a:spcAft>
                <a:spcPts val="300"/>
              </a:spcAft>
              <a:buClr>
                <a:srgbClr val="D34817"/>
              </a:buClr>
              <a:buNone/>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rgbClr val="D34817"/>
              </a:buClr>
              <a:buFont typeface="Arial" panose="020B0604020202020204" pitchFamily="34" charset="0"/>
              <a:buChar char="•"/>
              <a:defRPr/>
            </a:pPr>
            <a:endParaRPr lang="en-US" sz="2200" i="1" dirty="0">
              <a:solidFill>
                <a:prstClr val="black">
                  <a:lumMod val="75000"/>
                  <a:lumOff val="25000"/>
                </a:prstClr>
              </a:solidFill>
              <a:sym typeface="Arial"/>
            </a:endParaRPr>
          </a:p>
        </p:txBody>
      </p:sp>
      <p:pic>
        <p:nvPicPr>
          <p:cNvPr id="8" name="P4BS">
            <a:hlinkClick r:id="" action="ppaction://media"/>
            <a:extLst>
              <a:ext uri="{FF2B5EF4-FFF2-40B4-BE49-F238E27FC236}">
                <a16:creationId xmlns:a16="http://schemas.microsoft.com/office/drawing/2014/main" id="{A10A6176-02AD-AB3A-20B9-42628018FA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37"/>
            <a:ext cx="12192000" cy="6859637"/>
          </a:xfrm>
          <a:prstGeom prst="rect">
            <a:avLst/>
          </a:prstGeom>
        </p:spPr>
      </p:pic>
    </p:spTree>
    <p:extLst>
      <p:ext uri="{BB962C8B-B14F-4D97-AF65-F5344CB8AC3E}">
        <p14:creationId xmlns:p14="http://schemas.microsoft.com/office/powerpoint/2010/main" val="22860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7406A-351C-7F21-8E4F-104F83FBE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DA9B0-DAD1-6F89-9C8D-E7A62B321873}"/>
              </a:ext>
            </a:extLst>
          </p:cNvPr>
          <p:cNvSpPr>
            <a:spLocks noGrp="1"/>
          </p:cNvSpPr>
          <p:nvPr>
            <p:ph type="title"/>
          </p:nvPr>
        </p:nvSpPr>
        <p:spPr/>
        <p:txBody>
          <a:bodyPr/>
          <a:lstStyle/>
          <a:p>
            <a:r>
              <a:rPr lang="en-US" dirty="0"/>
              <a:t>Results</a:t>
            </a:r>
          </a:p>
        </p:txBody>
      </p:sp>
      <p:cxnSp>
        <p:nvCxnSpPr>
          <p:cNvPr id="4" name="Straight Connector 3">
            <a:extLst>
              <a:ext uri="{FF2B5EF4-FFF2-40B4-BE49-F238E27FC236}">
                <a16:creationId xmlns:a16="http://schemas.microsoft.com/office/drawing/2014/main" id="{E819B7EE-2B94-97C8-994C-B6D12522F673}"/>
              </a:ext>
            </a:extLst>
          </p:cNvPr>
          <p:cNvCxnSpPr>
            <a:cxnSpLocks/>
          </p:cNvCxnSpPr>
          <p:nvPr/>
        </p:nvCxnSpPr>
        <p:spPr>
          <a:xfrm>
            <a:off x="597551" y="876303"/>
            <a:ext cx="185904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C5307417-B11E-6E33-0BE3-2D6D848513FF}"/>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57</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F39151FD-8D3C-808C-AC2F-FE008C5BC6DF}"/>
              </a:ext>
            </a:extLst>
          </p:cNvPr>
          <p:cNvSpPr>
            <a:spLocks noGrp="1"/>
          </p:cNvSpPr>
          <p:nvPr>
            <p:ph idx="1"/>
          </p:nvPr>
        </p:nvSpPr>
        <p:spPr>
          <a:xfrm>
            <a:off x="414670" y="956070"/>
            <a:ext cx="11376837" cy="4861069"/>
          </a:xfrm>
        </p:spPr>
        <p:txBody>
          <a:bodyPr>
            <a:normAutofit/>
          </a:bodyPr>
          <a:lstStyle/>
          <a:p>
            <a:pPr marL="280981" indent="-280981">
              <a:spcAft>
                <a:spcPts val="0"/>
              </a:spcAft>
              <a:buClr>
                <a:schemeClr val="accent2"/>
              </a:buClr>
              <a:buFont typeface="Arial" panose="020B0604020202020204" pitchFamily="34" charset="0"/>
              <a:buChar char="•"/>
            </a:pPr>
            <a:r>
              <a:rPr lang="en-US" dirty="0"/>
              <a:t>Up to 500 flows</a:t>
            </a:r>
          </a:p>
          <a:p>
            <a:pPr marL="280981" indent="-280981">
              <a:spcAft>
                <a:spcPts val="0"/>
              </a:spcAft>
              <a:buClr>
                <a:schemeClr val="accent2"/>
              </a:buClr>
              <a:buFont typeface="Arial" panose="020B0604020202020204" pitchFamily="34" charset="0"/>
              <a:buChar char="•"/>
            </a:pPr>
            <a:r>
              <a:rPr lang="en-US" dirty="0"/>
              <a:t>Core switch: Juniper MX-204</a:t>
            </a:r>
          </a:p>
          <a:p>
            <a:pPr marL="280981" indent="-280981">
              <a:spcAft>
                <a:spcPts val="0"/>
              </a:spcAft>
              <a:buClr>
                <a:schemeClr val="accent2"/>
              </a:buClr>
              <a:buFont typeface="Arial" panose="020B0604020202020204" pitchFamily="34" charset="0"/>
              <a:buChar char="•"/>
            </a:pPr>
            <a:r>
              <a:rPr lang="en-US" dirty="0"/>
              <a:t>P4 switch: Wedge100BF-32X with Intel’s Tofino PPA ASIC</a:t>
            </a:r>
          </a:p>
          <a:p>
            <a:pPr marL="280981" indent="-280981">
              <a:spcAft>
                <a:spcPts val="0"/>
              </a:spcAft>
              <a:buClr>
                <a:schemeClr val="accent2"/>
              </a:buClr>
              <a:buFont typeface="Arial" panose="020B0604020202020204" pitchFamily="34" charset="0"/>
              <a:buChar char="•"/>
            </a:pPr>
            <a:r>
              <a:rPr lang="en-US" dirty="0"/>
              <a:t>40 Gbps</a:t>
            </a:r>
          </a:p>
          <a:p>
            <a:pPr marL="280981" indent="-280981">
              <a:spcAft>
                <a:spcPts val="0"/>
              </a:spcAft>
              <a:buClr>
                <a:schemeClr val="accent2"/>
              </a:buClr>
              <a:buFont typeface="Arial" panose="020B0604020202020204" pitchFamily="34" charset="0"/>
              <a:buChar char="•"/>
            </a:pPr>
            <a:endParaRPr lang="en-US" dirty="0"/>
          </a:p>
          <a:p>
            <a:pPr marL="573589" lvl="1" indent="-280981">
              <a:spcAft>
                <a:spcPts val="0"/>
              </a:spcAft>
              <a:buClr>
                <a:schemeClr val="accent2"/>
              </a:buClr>
              <a:buFont typeface="Arial" panose="020B0604020202020204" pitchFamily="34" charset="0"/>
              <a:buChar char="•"/>
            </a:pPr>
            <a:endParaRPr lang="en-US" dirty="0"/>
          </a:p>
          <a:p>
            <a:pPr marL="292608" lvl="1" indent="0">
              <a:spcAft>
                <a:spcPts val="0"/>
              </a:spcAft>
              <a:buClr>
                <a:schemeClr val="accent2"/>
              </a:buClr>
              <a:buNone/>
            </a:pPr>
            <a:endParaRPr lang="en-US" dirty="0"/>
          </a:p>
        </p:txBody>
      </p:sp>
    </p:spTree>
    <p:extLst>
      <p:ext uri="{BB962C8B-B14F-4D97-AF65-F5344CB8AC3E}">
        <p14:creationId xmlns:p14="http://schemas.microsoft.com/office/powerpoint/2010/main" val="2214413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6AEF-A4EB-E011-FB14-2302C2C2F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4CA12-D914-E340-2254-E0280C1E3700}"/>
              </a:ext>
            </a:extLst>
          </p:cNvPr>
          <p:cNvSpPr>
            <a:spLocks noGrp="1"/>
          </p:cNvSpPr>
          <p:nvPr>
            <p:ph type="title"/>
          </p:nvPr>
        </p:nvSpPr>
        <p:spPr/>
        <p:txBody>
          <a:bodyPr/>
          <a:lstStyle/>
          <a:p>
            <a:r>
              <a:rPr lang="en-US" dirty="0"/>
              <a:t>Results</a:t>
            </a:r>
          </a:p>
        </p:txBody>
      </p:sp>
      <p:cxnSp>
        <p:nvCxnSpPr>
          <p:cNvPr id="4" name="Straight Connector 3">
            <a:extLst>
              <a:ext uri="{FF2B5EF4-FFF2-40B4-BE49-F238E27FC236}">
                <a16:creationId xmlns:a16="http://schemas.microsoft.com/office/drawing/2014/main" id="{602F904F-7C9F-CCFD-1510-92E142160A16}"/>
              </a:ext>
            </a:extLst>
          </p:cNvPr>
          <p:cNvCxnSpPr>
            <a:cxnSpLocks/>
          </p:cNvCxnSpPr>
          <p:nvPr/>
        </p:nvCxnSpPr>
        <p:spPr>
          <a:xfrm>
            <a:off x="597551" y="876303"/>
            <a:ext cx="185904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09899ED2-1E0C-8E5E-C4BC-CFCAD7928494}"/>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58</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95A7469A-A7D2-292F-26BE-A323C335D1CF}"/>
              </a:ext>
            </a:extLst>
          </p:cNvPr>
          <p:cNvSpPr>
            <a:spLocks noGrp="1"/>
          </p:cNvSpPr>
          <p:nvPr>
            <p:ph idx="1"/>
          </p:nvPr>
        </p:nvSpPr>
        <p:spPr>
          <a:xfrm>
            <a:off x="414670" y="956070"/>
            <a:ext cx="11376837" cy="4861069"/>
          </a:xfrm>
        </p:spPr>
        <p:txBody>
          <a:bodyPr>
            <a:normAutofit/>
          </a:bodyPr>
          <a:lstStyle/>
          <a:p>
            <a:pPr marL="292100" marR="0" lvl="0" indent="-292100" algn="just" defTabSz="914400" rtl="0" eaLnBrk="1" fontAlgn="auto" latinLnBrk="0" hangingPunct="1">
              <a:lnSpc>
                <a:spcPct val="100000"/>
              </a:lnSpc>
              <a:spcBef>
                <a:spcPts val="300"/>
              </a:spcBef>
              <a:spcAft>
                <a:spcPts val="300"/>
              </a:spcAft>
              <a:buClr>
                <a:schemeClr val="accent2"/>
              </a:buClr>
              <a:buSzPts val="2800"/>
              <a:buFont typeface="Arial" panose="020B0604020202020204" pitchFamily="34" charset="0"/>
              <a:buChar char="•"/>
              <a:tabLst/>
              <a:defRPr/>
            </a:pPr>
            <a:r>
              <a:rPr kumimoji="0" lang="en-US" sz="22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Calibri"/>
                <a:cs typeface="Arial" panose="020B0604020202020204" pitchFamily="34" charset="0"/>
                <a:sym typeface="Calibri"/>
              </a:rPr>
              <a:t>Combined metric accounting for packet loss and delay [0, 1] (the lower, the better)</a:t>
            </a:r>
          </a:p>
          <a:p>
            <a:pPr marL="292100" marR="0" lvl="0" indent="-292100" algn="just" defTabSz="914400" rtl="0" eaLnBrk="1" fontAlgn="auto" latinLnBrk="0" hangingPunct="1">
              <a:lnSpc>
                <a:spcPct val="100000"/>
              </a:lnSpc>
              <a:spcBef>
                <a:spcPts val="300"/>
              </a:spcBef>
              <a:spcAft>
                <a:spcPts val="300"/>
              </a:spcAft>
              <a:buClr>
                <a:schemeClr val="accent2"/>
              </a:buClr>
              <a:buSzPts val="2800"/>
              <a:buFont typeface="Arial" panose="020B0604020202020204" pitchFamily="34" charset="0"/>
              <a:buChar char="•"/>
              <a:tabLst/>
              <a:defRPr/>
            </a:pPr>
            <a:r>
              <a:rPr kumimoji="0" lang="en-US" sz="22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Calibri"/>
                <a:cs typeface="Arial" panose="020B0604020202020204" pitchFamily="34" charset="0"/>
                <a:sym typeface="Calibri"/>
              </a:rPr>
              <a:t>The Mixed scenario combines multiple congestion control algorithms</a:t>
            </a:r>
          </a:p>
          <a:p>
            <a:pPr marL="292100" marR="0" lvl="0" indent="-292100" algn="just" defTabSz="914400" rtl="0" eaLnBrk="1" fontAlgn="auto" latinLnBrk="0" hangingPunct="1">
              <a:lnSpc>
                <a:spcPct val="100000"/>
              </a:lnSpc>
              <a:spcBef>
                <a:spcPts val="300"/>
              </a:spcBef>
              <a:spcAft>
                <a:spcPts val="300"/>
              </a:spcAft>
              <a:buClr>
                <a:schemeClr val="accent2"/>
              </a:buClr>
              <a:buSzPts val="2800"/>
              <a:buFont typeface="Arial" panose="020B0604020202020204" pitchFamily="34" charset="0"/>
              <a:buChar char="•"/>
              <a:tabLst/>
              <a:defRPr/>
            </a:pPr>
            <a:r>
              <a:rPr lang="en-US" kern="0" dirty="0">
                <a:solidFill>
                  <a:srgbClr val="000000">
                    <a:lumMod val="75000"/>
                    <a:lumOff val="25000"/>
                  </a:srgbClr>
                </a:solidFill>
                <a:ea typeface="Calibri"/>
                <a:sym typeface="Calibri"/>
              </a:rPr>
              <a:t>Multiple buffer-size approaches (Tiny buffer, Stanford, BSCL, …)</a:t>
            </a:r>
            <a:endParaRPr kumimoji="0" lang="en-US" sz="2200" b="0" i="0" u="none" strike="noStrike" kern="0" cap="none" spc="0" normalizeH="0" baseline="30000" noProof="0" dirty="0">
              <a:ln>
                <a:noFill/>
              </a:ln>
              <a:solidFill>
                <a:srgbClr val="000000">
                  <a:lumMod val="75000"/>
                  <a:lumOff val="25000"/>
                </a:srgbClr>
              </a:solidFill>
              <a:effectLst/>
              <a:uLnTx/>
              <a:uFillTx/>
              <a:latin typeface="Arial" panose="020B0604020202020204" pitchFamily="34" charset="0"/>
              <a:ea typeface="Calibri"/>
              <a:cs typeface="Arial" panose="020B0604020202020204" pitchFamily="34" charset="0"/>
              <a:sym typeface="Calibri"/>
            </a:endParaRPr>
          </a:p>
          <a:p>
            <a:pPr marL="280981" indent="-280981">
              <a:spcAft>
                <a:spcPts val="0"/>
              </a:spcAft>
              <a:buClr>
                <a:schemeClr val="accent2"/>
              </a:buClr>
              <a:buFont typeface="Arial" panose="020B0604020202020204" pitchFamily="34" charset="0"/>
              <a:buChar char="•"/>
            </a:pPr>
            <a:endParaRPr lang="en-US" dirty="0"/>
          </a:p>
          <a:p>
            <a:pPr marL="573589" lvl="1" indent="-280981">
              <a:spcAft>
                <a:spcPts val="0"/>
              </a:spcAft>
              <a:buClr>
                <a:schemeClr val="accent2"/>
              </a:buClr>
              <a:buFont typeface="Arial" panose="020B0604020202020204" pitchFamily="34" charset="0"/>
              <a:buChar char="•"/>
            </a:pPr>
            <a:endParaRPr lang="en-US" dirty="0"/>
          </a:p>
          <a:p>
            <a:pPr marL="292608" lvl="1" indent="0">
              <a:spcAft>
                <a:spcPts val="0"/>
              </a:spcAft>
              <a:buClr>
                <a:schemeClr val="accent2"/>
              </a:buClr>
              <a:buNone/>
            </a:pPr>
            <a:endParaRPr lang="en-US" dirty="0"/>
          </a:p>
        </p:txBody>
      </p:sp>
      <p:cxnSp>
        <p:nvCxnSpPr>
          <p:cNvPr id="10" name="Straight Connector 9">
            <a:extLst>
              <a:ext uri="{FF2B5EF4-FFF2-40B4-BE49-F238E27FC236}">
                <a16:creationId xmlns:a16="http://schemas.microsoft.com/office/drawing/2014/main" id="{8829151B-D20F-F24F-038B-EC0EA82E0A80}"/>
              </a:ext>
            </a:extLst>
          </p:cNvPr>
          <p:cNvCxnSpPr>
            <a:cxnSpLocks/>
          </p:cNvCxnSpPr>
          <p:nvPr/>
        </p:nvCxnSpPr>
        <p:spPr>
          <a:xfrm>
            <a:off x="805128" y="6209867"/>
            <a:ext cx="10421672" cy="0"/>
          </a:xfrm>
          <a:prstGeom prst="line">
            <a:avLst/>
          </a:prstGeom>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0869743B-AFDE-0203-76B9-E56AEF5444F0}"/>
              </a:ext>
            </a:extLst>
          </p:cNvPr>
          <p:cNvPicPr>
            <a:picLocks noChangeAspect="1"/>
          </p:cNvPicPr>
          <p:nvPr/>
        </p:nvPicPr>
        <p:blipFill>
          <a:blip r:embed="rId3"/>
          <a:stretch>
            <a:fillRect/>
          </a:stretch>
        </p:blipFill>
        <p:spPr>
          <a:xfrm>
            <a:off x="139429" y="2530017"/>
            <a:ext cx="11913142" cy="2088493"/>
          </a:xfrm>
          <a:prstGeom prst="rect">
            <a:avLst/>
          </a:prstGeom>
        </p:spPr>
      </p:pic>
      <p:sp>
        <p:nvSpPr>
          <p:cNvPr id="15" name="Rectangle 14">
            <a:extLst>
              <a:ext uri="{FF2B5EF4-FFF2-40B4-BE49-F238E27FC236}">
                <a16:creationId xmlns:a16="http://schemas.microsoft.com/office/drawing/2014/main" id="{3622DD9C-30D5-0F32-035A-B6F2A38C871B}"/>
              </a:ext>
            </a:extLst>
          </p:cNvPr>
          <p:cNvSpPr/>
          <p:nvPr/>
        </p:nvSpPr>
        <p:spPr>
          <a:xfrm>
            <a:off x="9865121" y="2512532"/>
            <a:ext cx="1558530" cy="2123462"/>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080E864-39FD-E98D-4261-C974772982AD}"/>
              </a:ext>
            </a:extLst>
          </p:cNvPr>
          <p:cNvSpPr txBox="1"/>
          <p:nvPr/>
        </p:nvSpPr>
        <p:spPr>
          <a:xfrm>
            <a:off x="724515" y="6245332"/>
            <a:ext cx="10699136" cy="492443"/>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E. Kfoury, J. Crichigno, and E. Bou-Harb, “P4BS: Leveraging Passive Measurements from P4 Switches to Dynamically Modify a Router’s Buffer Size”, IEEE Transactions on Network and Service Management, Vol. 21, Issue 1, February 2024.</a:t>
            </a:r>
          </a:p>
        </p:txBody>
      </p:sp>
    </p:spTree>
    <p:extLst>
      <p:ext uri="{BB962C8B-B14F-4D97-AF65-F5344CB8AC3E}">
        <p14:creationId xmlns:p14="http://schemas.microsoft.com/office/powerpoint/2010/main" val="3588061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F8F78-93F3-6414-2619-13F245145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A25E7-3DA3-28C6-EC74-3C5171DB4BA9}"/>
              </a:ext>
            </a:extLst>
          </p:cNvPr>
          <p:cNvSpPr>
            <a:spLocks noGrp="1"/>
          </p:cNvSpPr>
          <p:nvPr>
            <p:ph type="title"/>
          </p:nvPr>
        </p:nvSpPr>
        <p:spPr/>
        <p:txBody>
          <a:bodyPr/>
          <a:lstStyle/>
          <a:p>
            <a:r>
              <a:rPr lang="en-US" dirty="0"/>
              <a:t>Results</a:t>
            </a:r>
          </a:p>
        </p:txBody>
      </p:sp>
      <p:sp>
        <p:nvSpPr>
          <p:cNvPr id="6" name="Slide Number Placeholder 5">
            <a:extLst>
              <a:ext uri="{FF2B5EF4-FFF2-40B4-BE49-F238E27FC236}">
                <a16:creationId xmlns:a16="http://schemas.microsoft.com/office/drawing/2014/main" id="{7A745677-8F9C-7F81-9CAC-78FA43CF2E1C}"/>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59</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47C5C557-D99D-CD0E-FCE8-E88AD30CE649}"/>
              </a:ext>
            </a:extLst>
          </p:cNvPr>
          <p:cNvSpPr>
            <a:spLocks noGrp="1"/>
          </p:cNvSpPr>
          <p:nvPr>
            <p:ph idx="1"/>
          </p:nvPr>
        </p:nvSpPr>
        <p:spPr>
          <a:xfrm>
            <a:off x="414670" y="956070"/>
            <a:ext cx="11376837" cy="4861069"/>
          </a:xfrm>
        </p:spPr>
        <p:txBody>
          <a:bodyPr>
            <a:normAutofit/>
          </a:bodyPr>
          <a:lstStyle/>
          <a:p>
            <a:pPr marL="292100" lvl="0" indent="-292100">
              <a:buClr>
                <a:schemeClr val="accent2"/>
              </a:buClr>
              <a:buSzPts val="2800"/>
              <a:buFont typeface="Arial" panose="020B0604020202020204" pitchFamily="34" charset="0"/>
              <a:buChar char="•"/>
              <a:defRPr/>
            </a:pPr>
            <a:r>
              <a:rPr lang="en-US" sz="2100" dirty="0"/>
              <a:t>100 VoIP calls playing 20 reference speech samples (G.711.a) </a:t>
            </a:r>
          </a:p>
          <a:p>
            <a:pPr marL="292100" lvl="0" indent="-292100">
              <a:buClr>
                <a:schemeClr val="accent2"/>
              </a:buClr>
              <a:buSzPts val="2800"/>
              <a:buFont typeface="Arial" panose="020B0604020202020204" pitchFamily="34" charset="0"/>
              <a:buChar char="•"/>
              <a:defRPr/>
            </a:pPr>
            <a:r>
              <a:rPr lang="en-US" sz="2100" dirty="0"/>
              <a:t>Perceptual Evaluation of Speech Quality (PESQ), Mean Opinion Score (MOS)</a:t>
            </a:r>
          </a:p>
          <a:p>
            <a:pPr marL="280981" indent="-280981">
              <a:spcAft>
                <a:spcPts val="0"/>
              </a:spcAft>
              <a:buClr>
                <a:schemeClr val="accent2"/>
              </a:buClr>
              <a:buFont typeface="Arial" panose="020B0604020202020204" pitchFamily="34" charset="0"/>
              <a:buChar char="•"/>
            </a:pPr>
            <a:endParaRPr lang="en-US" dirty="0"/>
          </a:p>
          <a:p>
            <a:pPr marL="573589" lvl="1" indent="-280981">
              <a:spcAft>
                <a:spcPts val="0"/>
              </a:spcAft>
              <a:buClr>
                <a:schemeClr val="accent2"/>
              </a:buClr>
              <a:buFont typeface="Arial" panose="020B0604020202020204" pitchFamily="34" charset="0"/>
              <a:buChar char="•"/>
            </a:pPr>
            <a:endParaRPr lang="en-US" dirty="0"/>
          </a:p>
          <a:p>
            <a:pPr marL="292608" lvl="1" indent="0">
              <a:spcAft>
                <a:spcPts val="0"/>
              </a:spcAft>
              <a:buClr>
                <a:schemeClr val="accent2"/>
              </a:buClr>
              <a:buNone/>
            </a:pPr>
            <a:endParaRPr lang="en-US" dirty="0"/>
          </a:p>
        </p:txBody>
      </p:sp>
      <p:cxnSp>
        <p:nvCxnSpPr>
          <p:cNvPr id="10" name="Straight Connector 9">
            <a:extLst>
              <a:ext uri="{FF2B5EF4-FFF2-40B4-BE49-F238E27FC236}">
                <a16:creationId xmlns:a16="http://schemas.microsoft.com/office/drawing/2014/main" id="{6597EB86-75C1-0EA4-2EB8-936287EDECB8}"/>
              </a:ext>
            </a:extLst>
          </p:cNvPr>
          <p:cNvCxnSpPr>
            <a:cxnSpLocks/>
          </p:cNvCxnSpPr>
          <p:nvPr/>
        </p:nvCxnSpPr>
        <p:spPr>
          <a:xfrm>
            <a:off x="805128" y="6209867"/>
            <a:ext cx="10421672"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4C80780E-4113-D75D-1476-2A34DB9B4D2F}"/>
              </a:ext>
            </a:extLst>
          </p:cNvPr>
          <p:cNvSpPr txBox="1"/>
          <p:nvPr/>
        </p:nvSpPr>
        <p:spPr>
          <a:xfrm>
            <a:off x="724515" y="6245332"/>
            <a:ext cx="10699136" cy="492443"/>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E. Kfoury, J. Crichigno, and E. Bou-Harb, “P4BS: Leveraging Passive Measurements from P4 Switches to Dynamically Modify a Router’s Buffer Size”, IEEE Transactions on Network and Service Management, Vol. 21, Issue 1, February 2024.</a:t>
            </a:r>
          </a:p>
        </p:txBody>
      </p:sp>
      <p:pic>
        <p:nvPicPr>
          <p:cNvPr id="4" name="Picture 3">
            <a:extLst>
              <a:ext uri="{FF2B5EF4-FFF2-40B4-BE49-F238E27FC236}">
                <a16:creationId xmlns:a16="http://schemas.microsoft.com/office/drawing/2014/main" id="{5B04D110-4E22-F268-08D5-988DBD90A292}"/>
              </a:ext>
            </a:extLst>
          </p:cNvPr>
          <p:cNvPicPr>
            <a:picLocks noChangeAspect="1"/>
          </p:cNvPicPr>
          <p:nvPr/>
        </p:nvPicPr>
        <p:blipFill>
          <a:blip r:embed="rId3"/>
          <a:stretch>
            <a:fillRect/>
          </a:stretch>
        </p:blipFill>
        <p:spPr>
          <a:xfrm>
            <a:off x="6564031" y="2216366"/>
            <a:ext cx="3917155" cy="3110823"/>
          </a:xfrm>
          <a:prstGeom prst="rect">
            <a:avLst/>
          </a:prstGeom>
        </p:spPr>
      </p:pic>
      <p:pic>
        <p:nvPicPr>
          <p:cNvPr id="7" name="Picture 6">
            <a:extLst>
              <a:ext uri="{FF2B5EF4-FFF2-40B4-BE49-F238E27FC236}">
                <a16:creationId xmlns:a16="http://schemas.microsoft.com/office/drawing/2014/main" id="{2283CFA5-E4A1-1CFD-3D71-8A1C2B5A1BFB}"/>
              </a:ext>
            </a:extLst>
          </p:cNvPr>
          <p:cNvPicPr>
            <a:picLocks noChangeAspect="1"/>
          </p:cNvPicPr>
          <p:nvPr/>
        </p:nvPicPr>
        <p:blipFill>
          <a:blip r:embed="rId4"/>
          <a:stretch>
            <a:fillRect/>
          </a:stretch>
        </p:blipFill>
        <p:spPr>
          <a:xfrm>
            <a:off x="805128" y="2285192"/>
            <a:ext cx="4160162" cy="3170136"/>
          </a:xfrm>
          <a:prstGeom prst="rect">
            <a:avLst/>
          </a:prstGeom>
        </p:spPr>
      </p:pic>
      <p:cxnSp>
        <p:nvCxnSpPr>
          <p:cNvPr id="8" name="Straight Connector 7">
            <a:extLst>
              <a:ext uri="{FF2B5EF4-FFF2-40B4-BE49-F238E27FC236}">
                <a16:creationId xmlns:a16="http://schemas.microsoft.com/office/drawing/2014/main" id="{1B1390B7-DD46-A206-1F94-A09DE31E94FA}"/>
              </a:ext>
            </a:extLst>
          </p:cNvPr>
          <p:cNvCxnSpPr>
            <a:cxnSpLocks/>
          </p:cNvCxnSpPr>
          <p:nvPr/>
        </p:nvCxnSpPr>
        <p:spPr>
          <a:xfrm>
            <a:off x="597551" y="876303"/>
            <a:ext cx="185904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9540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248D4-A596-0D2D-DBC8-21518615A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EE92C-0007-BF60-5F69-E5E0F320F91A}"/>
              </a:ext>
            </a:extLst>
          </p:cNvPr>
          <p:cNvSpPr>
            <a:spLocks noGrp="1"/>
          </p:cNvSpPr>
          <p:nvPr>
            <p:ph type="title"/>
          </p:nvPr>
        </p:nvSpPr>
        <p:spPr/>
        <p:txBody>
          <a:bodyPr/>
          <a:lstStyle/>
          <a:p>
            <a:r>
              <a:rPr lang="en-US"/>
              <a:t>Growth of CPU Performance</a:t>
            </a:r>
          </a:p>
        </p:txBody>
      </p:sp>
      <p:sp>
        <p:nvSpPr>
          <p:cNvPr id="6" name="Slide Number Placeholder 5">
            <a:extLst>
              <a:ext uri="{FF2B5EF4-FFF2-40B4-BE49-F238E27FC236}">
                <a16:creationId xmlns:a16="http://schemas.microsoft.com/office/drawing/2014/main" id="{5C64D2D2-4320-6947-601F-2D455F0D2F1F}"/>
              </a:ext>
            </a:extLst>
          </p:cNvPr>
          <p:cNvSpPr>
            <a:spLocks noGrp="1"/>
          </p:cNvSpPr>
          <p:nvPr>
            <p:ph type="sldNum" sz="quarter" idx="12"/>
          </p:nvPr>
        </p:nvSpPr>
        <p:spPr/>
        <p:txBody>
          <a:bodyPr/>
          <a:lstStyle/>
          <a:p>
            <a:fld id="{38C60F48-EAB5-A54D-B834-7AA360F30939}" type="slidenum">
              <a:rPr lang="en-US" smtClean="0"/>
              <a:t>6</a:t>
            </a:fld>
            <a:endParaRPr lang="en-US"/>
          </a:p>
        </p:txBody>
      </p:sp>
      <p:cxnSp>
        <p:nvCxnSpPr>
          <p:cNvPr id="28" name="Straight Connector 27">
            <a:extLst>
              <a:ext uri="{FF2B5EF4-FFF2-40B4-BE49-F238E27FC236}">
                <a16:creationId xmlns:a16="http://schemas.microsoft.com/office/drawing/2014/main" id="{A89E65EA-FEC8-ADC3-50B9-DAA1C5902928}"/>
              </a:ext>
            </a:extLst>
          </p:cNvPr>
          <p:cNvCxnSpPr>
            <a:cxnSpLocks/>
          </p:cNvCxnSpPr>
          <p:nvPr/>
        </p:nvCxnSpPr>
        <p:spPr>
          <a:xfrm>
            <a:off x="597550" y="876301"/>
            <a:ext cx="6222350"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31" name="Content Placeholder 2">
            <a:extLst>
              <a:ext uri="{FF2B5EF4-FFF2-40B4-BE49-F238E27FC236}">
                <a16:creationId xmlns:a16="http://schemas.microsoft.com/office/drawing/2014/main" id="{BAF307AC-F9FF-27A6-6A3F-8225496112EB}"/>
              </a:ext>
            </a:extLst>
          </p:cNvPr>
          <p:cNvSpPr txBox="1">
            <a:spLocks/>
          </p:cNvSpPr>
          <p:nvPr/>
        </p:nvSpPr>
        <p:spPr>
          <a:xfrm>
            <a:off x="597550" y="1028700"/>
            <a:ext cx="10984850"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solidFill>
                  <a:schemeClr val="tx1">
                    <a:lumMod val="85000"/>
                    <a:lumOff val="15000"/>
                  </a:schemeClr>
                </a:solidFill>
              </a:rPr>
              <a:t>Link speeds continue to rise exponentially </a:t>
            </a:r>
          </a:p>
          <a:p>
            <a:pPr marL="174625" indent="-174625">
              <a:buFont typeface="Arial" panose="020B0604020202020204" pitchFamily="34" charset="0"/>
              <a:buChar char="•"/>
            </a:pPr>
            <a:r>
              <a:rPr lang="en-US" altLang="en-US" dirty="0">
                <a:solidFill>
                  <a:schemeClr val="tx1">
                    <a:lumMod val="85000"/>
                    <a:lumOff val="15000"/>
                  </a:schemeClr>
                </a:solidFill>
              </a:rPr>
              <a:t>CPU performance has plateaued</a:t>
            </a:r>
          </a:p>
        </p:txBody>
      </p:sp>
      <p:pic>
        <p:nvPicPr>
          <p:cNvPr id="5" name="Picture 4">
            <a:extLst>
              <a:ext uri="{FF2B5EF4-FFF2-40B4-BE49-F238E27FC236}">
                <a16:creationId xmlns:a16="http://schemas.microsoft.com/office/drawing/2014/main" id="{9CC2D4F8-F052-25C7-6039-127A549B3626}"/>
              </a:ext>
            </a:extLst>
          </p:cNvPr>
          <p:cNvPicPr>
            <a:picLocks noChangeAspect="1"/>
          </p:cNvPicPr>
          <p:nvPr/>
        </p:nvPicPr>
        <p:blipFill>
          <a:blip r:embed="rId3"/>
          <a:srcRect/>
          <a:stretch/>
        </p:blipFill>
        <p:spPr>
          <a:xfrm>
            <a:off x="2412796" y="2835019"/>
            <a:ext cx="6818289" cy="3624764"/>
          </a:xfrm>
          <a:prstGeom prst="rect">
            <a:avLst/>
          </a:prstGeom>
        </p:spPr>
      </p:pic>
    </p:spTree>
    <p:extLst>
      <p:ext uri="{BB962C8B-B14F-4D97-AF65-F5344CB8AC3E}">
        <p14:creationId xmlns:p14="http://schemas.microsoft.com/office/powerpoint/2010/main" val="4211174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E9EAE-DBA4-49E4-B1F0-B9880AD34B6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8ED9D7-7439-FF6B-C6D0-4D19A242D6FC}"/>
              </a:ext>
            </a:extLst>
          </p:cNvPr>
          <p:cNvSpPr>
            <a:spLocks noGrp="1"/>
          </p:cNvSpPr>
          <p:nvPr>
            <p:ph type="sldNum" sz="quarter" idx="12"/>
          </p:nvPr>
        </p:nvSpPr>
        <p:spPr/>
        <p:txBody>
          <a:bodyPr/>
          <a:lstStyle/>
          <a:p>
            <a:fld id="{38C60F48-EAB5-A54D-B834-7AA360F30939}" type="slidenum">
              <a:rPr lang="en-US" sz="1200" smtClean="0"/>
              <a:t>60</a:t>
            </a:fld>
            <a:endParaRPr lang="en-US" sz="1200"/>
          </a:p>
        </p:txBody>
      </p:sp>
      <p:sp>
        <p:nvSpPr>
          <p:cNvPr id="2" name="Rectangle 1">
            <a:extLst>
              <a:ext uri="{FF2B5EF4-FFF2-40B4-BE49-F238E27FC236}">
                <a16:creationId xmlns:a16="http://schemas.microsoft.com/office/drawing/2014/main" id="{FE06FDE6-8747-9972-B625-0C72E2F8EBE4}"/>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Encrypted Traffic Classification</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(End-host with software acceleration - DPDK)</a:t>
            </a:r>
          </a:p>
        </p:txBody>
      </p:sp>
    </p:spTree>
    <p:extLst>
      <p:ext uri="{BB962C8B-B14F-4D97-AF65-F5344CB8AC3E}">
        <p14:creationId xmlns:p14="http://schemas.microsoft.com/office/powerpoint/2010/main" val="691165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normAutofit/>
          </a:bodyPr>
          <a:lstStyle/>
          <a:p>
            <a:r>
              <a:rPr lang="en-US" dirty="0"/>
              <a:t>Motivation and Background on ETC</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1" y="876301"/>
            <a:ext cx="7558897"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pPr defTabSz="457189">
              <a:defRPr/>
            </a:pPr>
            <a:fld id="{38C60F48-EAB5-A54D-B834-7AA360F30939}" type="slidenum">
              <a:rPr lang="en-US" sz="1051">
                <a:solidFill>
                  <a:srgbClr val="FFFFFF"/>
                </a:solidFill>
                <a:latin typeface="Calibri" panose="020F0502020204030204"/>
                <a:cs typeface="Arial"/>
                <a:sym typeface="Arial"/>
              </a:rPr>
              <a:pPr defTabSz="457189">
                <a:defRPr/>
              </a:pPr>
              <a:t>61</a:t>
            </a:fld>
            <a:endParaRPr lang="en-US" sz="1051">
              <a:solidFill>
                <a:srgbClr val="FFFFFF"/>
              </a:solidFill>
              <a:latin typeface="Calibri" panose="020F0502020204030204"/>
              <a:cs typeface="Arial"/>
              <a:sym typeface="Arial"/>
            </a:endParaRPr>
          </a:p>
        </p:txBody>
      </p:sp>
      <p:sp>
        <p:nvSpPr>
          <p:cNvPr id="5" name="Content Placeholder 2">
            <a:extLst>
              <a:ext uri="{FF2B5EF4-FFF2-40B4-BE49-F238E27FC236}">
                <a16:creationId xmlns:a16="http://schemas.microsoft.com/office/drawing/2014/main" id="{557905D3-F429-9E9B-3593-1D9F1BDA8ADA}"/>
              </a:ext>
            </a:extLst>
          </p:cNvPr>
          <p:cNvSpPr>
            <a:spLocks noGrp="1"/>
          </p:cNvSpPr>
          <p:nvPr>
            <p:ph idx="1"/>
          </p:nvPr>
        </p:nvSpPr>
        <p:spPr>
          <a:xfrm>
            <a:off x="597549" y="1023683"/>
            <a:ext cx="10984851" cy="4800599"/>
          </a:xfrm>
        </p:spPr>
        <p:txBody>
          <a:bodyPr>
            <a:normAutofit/>
          </a:bodyPr>
          <a:lstStyle/>
          <a:p>
            <a:pPr marL="292100" indent="-292100">
              <a:buClr>
                <a:schemeClr val="accent2"/>
              </a:buClr>
              <a:buFont typeface="Arial" panose="020B0604020202020204" pitchFamily="34" charset="0"/>
              <a:buChar char="•"/>
            </a:pPr>
            <a:r>
              <a:rPr lang="en-US" dirty="0"/>
              <a:t>Network traffic has grown massively, driven by streaming, cloud, and IoT</a:t>
            </a:r>
          </a:p>
          <a:p>
            <a:pPr marL="292100" indent="-292100">
              <a:buClr>
                <a:schemeClr val="accent2"/>
              </a:buClr>
              <a:buFont typeface="Arial" panose="020B0604020202020204" pitchFamily="34" charset="0"/>
              <a:buChar char="•"/>
            </a:pPr>
            <a:r>
              <a:rPr lang="en-US" dirty="0"/>
              <a:t>Over 95% of web traffic is encrypted via HTTPS - up from 50% in 2014 (Google)</a:t>
            </a:r>
            <a:r>
              <a:rPr lang="en-US" baseline="30000" dirty="0"/>
              <a:t>1</a:t>
            </a:r>
          </a:p>
          <a:p>
            <a:pPr marL="292100" indent="-292100">
              <a:buClr>
                <a:schemeClr val="accent2"/>
              </a:buClr>
              <a:buFont typeface="Arial" panose="020B0604020202020204" pitchFamily="34" charset="0"/>
              <a:buChar char="•"/>
            </a:pPr>
            <a:r>
              <a:rPr lang="en-US" dirty="0"/>
              <a:t>ETC is important for QoS, intrusion detection, network mgmt., and app. identification</a:t>
            </a:r>
          </a:p>
          <a:p>
            <a:pPr marL="292100" indent="-292100">
              <a:buClr>
                <a:schemeClr val="accent2"/>
              </a:buClr>
              <a:buFont typeface="Arial" panose="020B0604020202020204" pitchFamily="34" charset="0"/>
              <a:buChar char="•"/>
            </a:pPr>
            <a:r>
              <a:rPr lang="en-US" dirty="0"/>
              <a:t>Streaming, cloud, and IoT traffic carry sensitive user data and require encryption</a:t>
            </a:r>
          </a:p>
          <a:p>
            <a:pPr marL="292100" indent="-292100">
              <a:buClr>
                <a:schemeClr val="accent2"/>
              </a:buClr>
              <a:buFont typeface="Arial" panose="020B0604020202020204" pitchFamily="34" charset="0"/>
              <a:buChar char="•"/>
            </a:pPr>
            <a:r>
              <a:rPr lang="en-US" dirty="0"/>
              <a:t>Traffic encryption is constantly evolving, new protocols (QUIC, TLS 1.3) make classification increasingly harder over time</a:t>
            </a:r>
          </a:p>
        </p:txBody>
      </p:sp>
      <p:sp>
        <p:nvSpPr>
          <p:cNvPr id="13" name="TextBox 12">
            <a:extLst>
              <a:ext uri="{FF2B5EF4-FFF2-40B4-BE49-F238E27FC236}">
                <a16:creationId xmlns:a16="http://schemas.microsoft.com/office/drawing/2014/main" id="{FC2D12BD-6B6C-B50E-EDAA-58FB0FE7DE4D}"/>
              </a:ext>
            </a:extLst>
          </p:cNvPr>
          <p:cNvSpPr txBox="1"/>
          <p:nvPr/>
        </p:nvSpPr>
        <p:spPr>
          <a:xfrm>
            <a:off x="553161" y="6432427"/>
            <a:ext cx="11418958" cy="292388"/>
          </a:xfrm>
          <a:prstGeom prst="rect">
            <a:avLst/>
          </a:prstGeom>
          <a:noFill/>
        </p:spPr>
        <p:txBody>
          <a:bodyPr wrap="square">
            <a:spAutoFit/>
          </a:bodyPr>
          <a:lstStyle/>
          <a:p>
            <a:r>
              <a:rPr lang="en-US" sz="1300" dirty="0">
                <a:latin typeface="Arial" panose="020B0604020202020204" pitchFamily="34" charset="0"/>
                <a:cs typeface="Arial" panose="020B0604020202020204" pitchFamily="34" charset="0"/>
              </a:rPr>
              <a:t>1. Google, “Google transparency report.” [Online], </a:t>
            </a:r>
            <a:r>
              <a:rPr lang="en-US" sz="1300" dirty="0" err="1">
                <a:latin typeface="Arial" panose="020B0604020202020204" pitchFamily="34" charset="0"/>
                <a:cs typeface="Arial" panose="020B0604020202020204" pitchFamily="34" charset="0"/>
              </a:rPr>
              <a:t>Available:https</a:t>
            </a:r>
            <a:r>
              <a:rPr lang="en-US" sz="1300" dirty="0">
                <a:latin typeface="Arial" panose="020B0604020202020204" pitchFamily="34" charset="0"/>
                <a:cs typeface="Arial" panose="020B0604020202020204" pitchFamily="34" charset="0"/>
              </a:rPr>
              <a:t>://tinyurl.com/marh7sv3, April 2025. </a:t>
            </a:r>
          </a:p>
        </p:txBody>
      </p:sp>
      <p:cxnSp>
        <p:nvCxnSpPr>
          <p:cNvPr id="14" name="Straight Connector 13">
            <a:extLst>
              <a:ext uri="{FF2B5EF4-FFF2-40B4-BE49-F238E27FC236}">
                <a16:creationId xmlns:a16="http://schemas.microsoft.com/office/drawing/2014/main" id="{617BEAF8-D3AD-FEA2-8C69-73CC19CAA8A6}"/>
              </a:ext>
            </a:extLst>
          </p:cNvPr>
          <p:cNvCxnSpPr>
            <a:cxnSpLocks/>
          </p:cNvCxnSpPr>
          <p:nvPr/>
        </p:nvCxnSpPr>
        <p:spPr>
          <a:xfrm>
            <a:off x="597552" y="6417433"/>
            <a:ext cx="743002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5907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62</a:t>
            </a:fld>
            <a:endParaRPr lang="en-US"/>
          </a:p>
        </p:txBody>
      </p:sp>
      <p:sp>
        <p:nvSpPr>
          <p:cNvPr id="14" name="Content Placeholder 2">
            <a:extLst>
              <a:ext uri="{FF2B5EF4-FFF2-40B4-BE49-F238E27FC236}">
                <a16:creationId xmlns:a16="http://schemas.microsoft.com/office/drawing/2014/main" id="{48AFB8B8-3111-4999-997D-C50022E2F3AE}"/>
              </a:ext>
            </a:extLst>
          </p:cNvPr>
          <p:cNvSpPr>
            <a:spLocks noGrp="1"/>
          </p:cNvSpPr>
          <p:nvPr>
            <p:ph idx="1"/>
          </p:nvPr>
        </p:nvSpPr>
        <p:spPr>
          <a:xfrm>
            <a:off x="597550" y="992259"/>
            <a:ext cx="10984850" cy="4800599"/>
          </a:xfrm>
        </p:spPr>
        <p:txBody>
          <a:bodyPr>
            <a:normAutofit/>
          </a:bodyPr>
          <a:lstStyle/>
          <a:p>
            <a:pPr marL="292100" indent="-292100">
              <a:buClr>
                <a:schemeClr val="accent2"/>
              </a:buClr>
              <a:buFont typeface="Arial" panose="020B0604020202020204" pitchFamily="34" charset="0"/>
              <a:buChar char="•"/>
            </a:pPr>
            <a:r>
              <a:rPr lang="en-US" dirty="0"/>
              <a:t>Early methods relied on port numbers to identify applications</a:t>
            </a:r>
          </a:p>
          <a:p>
            <a:pPr marL="292100" indent="-292100">
              <a:buClr>
                <a:schemeClr val="accent2"/>
              </a:buClr>
              <a:buFont typeface="Arial" panose="020B0604020202020204" pitchFamily="34" charset="0"/>
              <a:buChar char="•"/>
            </a:pPr>
            <a:r>
              <a:rPr lang="en-US" dirty="0"/>
              <a:t>Deep Packet Inspection (DPI) analyzes packet payload but fails with encrypted traffic</a:t>
            </a:r>
          </a:p>
          <a:p>
            <a:pPr marL="292100" indent="-292100">
              <a:buClr>
                <a:schemeClr val="accent2"/>
              </a:buClr>
              <a:buFont typeface="Arial" panose="020B0604020202020204" pitchFamily="34" charset="0"/>
              <a:buChar char="•"/>
            </a:pPr>
            <a:r>
              <a:rPr lang="en-US" dirty="0"/>
              <a:t>Shift toward flow-level statistics instead of payload</a:t>
            </a:r>
          </a:p>
          <a:p>
            <a:pPr marL="584708" lvl="1" indent="-292100">
              <a:buClr>
                <a:schemeClr val="accent2"/>
              </a:buClr>
              <a:buFont typeface="Arial" panose="020B0604020202020204" pitchFamily="34" charset="0"/>
              <a:buChar char="‒"/>
            </a:pPr>
            <a:r>
              <a:rPr lang="en-US" dirty="0"/>
              <a:t>Packet size</a:t>
            </a:r>
          </a:p>
          <a:p>
            <a:pPr marL="584708" lvl="1" indent="-292100">
              <a:buClr>
                <a:schemeClr val="accent2"/>
              </a:buClr>
              <a:buFont typeface="Arial" panose="020B0604020202020204" pitchFamily="34" charset="0"/>
              <a:buChar char="‒"/>
            </a:pPr>
            <a:r>
              <a:rPr lang="en-US" dirty="0"/>
              <a:t>Timing</a:t>
            </a:r>
          </a:p>
          <a:p>
            <a:pPr marL="584708" lvl="1" indent="-292100">
              <a:buClr>
                <a:schemeClr val="accent2"/>
              </a:buClr>
              <a:buFont typeface="Arial" panose="020B0604020202020204" pitchFamily="34" charset="0"/>
              <a:buChar char="‒"/>
            </a:pPr>
            <a:r>
              <a:rPr lang="en-US" dirty="0"/>
              <a:t>Flow duration</a:t>
            </a:r>
          </a:p>
          <a:p>
            <a:pPr marL="292100" indent="-292100">
              <a:buClr>
                <a:schemeClr val="accent2"/>
              </a:buClr>
              <a:buFont typeface="Arial" panose="020B0604020202020204" pitchFamily="34" charset="0"/>
              <a:buChar char="•"/>
            </a:pPr>
            <a:r>
              <a:rPr lang="en-US" dirty="0"/>
              <a:t>These patterns enable the use of machine learning (ML) for classification</a:t>
            </a:r>
          </a:p>
        </p:txBody>
      </p:sp>
      <p:sp>
        <p:nvSpPr>
          <p:cNvPr id="9" name="Title 1">
            <a:extLst>
              <a:ext uri="{FF2B5EF4-FFF2-40B4-BE49-F238E27FC236}">
                <a16:creationId xmlns:a16="http://schemas.microsoft.com/office/drawing/2014/main" id="{6854BB41-1D6C-926A-3B69-86A91998C213}"/>
              </a:ext>
            </a:extLst>
          </p:cNvPr>
          <p:cNvSpPr>
            <a:spLocks noGrp="1"/>
          </p:cNvSpPr>
          <p:nvPr>
            <p:ph type="title"/>
          </p:nvPr>
        </p:nvSpPr>
        <p:spPr>
          <a:xfrm>
            <a:off x="597550" y="1"/>
            <a:ext cx="10984850" cy="888999"/>
          </a:xfrm>
        </p:spPr>
        <p:txBody>
          <a:bodyPr>
            <a:normAutofit/>
          </a:bodyPr>
          <a:lstStyle/>
          <a:p>
            <a:r>
              <a:rPr lang="en-US" dirty="0"/>
              <a:t>Traditional Methods for Traffic Classification</a:t>
            </a:r>
          </a:p>
        </p:txBody>
      </p:sp>
      <p:cxnSp>
        <p:nvCxnSpPr>
          <p:cNvPr id="10" name="Straight Connector 9">
            <a:extLst>
              <a:ext uri="{FF2B5EF4-FFF2-40B4-BE49-F238E27FC236}">
                <a16:creationId xmlns:a16="http://schemas.microsoft.com/office/drawing/2014/main" id="{47098205-4145-45BA-8AAF-DD2082443946}"/>
              </a:ext>
            </a:extLst>
          </p:cNvPr>
          <p:cNvCxnSpPr>
            <a:cxnSpLocks/>
          </p:cNvCxnSpPr>
          <p:nvPr/>
        </p:nvCxnSpPr>
        <p:spPr>
          <a:xfrm>
            <a:off x="597551" y="876301"/>
            <a:ext cx="9182553"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17135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63</a:t>
            </a:fld>
            <a:endParaRPr lang="en-US"/>
          </a:p>
        </p:txBody>
      </p:sp>
      <p:sp>
        <p:nvSpPr>
          <p:cNvPr id="8" name="Title 1">
            <a:extLst>
              <a:ext uri="{FF2B5EF4-FFF2-40B4-BE49-F238E27FC236}">
                <a16:creationId xmlns:a16="http://schemas.microsoft.com/office/drawing/2014/main" id="{2AADC870-B31B-47A0-F936-A85E9225B6C7}"/>
              </a:ext>
            </a:extLst>
          </p:cNvPr>
          <p:cNvSpPr>
            <a:spLocks noGrp="1"/>
          </p:cNvSpPr>
          <p:nvPr>
            <p:ph type="title"/>
          </p:nvPr>
        </p:nvSpPr>
        <p:spPr>
          <a:xfrm>
            <a:off x="603575" y="1"/>
            <a:ext cx="10984850" cy="888999"/>
          </a:xfrm>
        </p:spPr>
        <p:txBody>
          <a:bodyPr>
            <a:normAutofit/>
          </a:bodyPr>
          <a:lstStyle/>
          <a:p>
            <a:r>
              <a:rPr lang="en-US" dirty="0"/>
              <a:t>ETC Issues in Programmable Networks</a:t>
            </a:r>
          </a:p>
        </p:txBody>
      </p:sp>
      <p:cxnSp>
        <p:nvCxnSpPr>
          <p:cNvPr id="9" name="Straight Connector 8">
            <a:extLst>
              <a:ext uri="{FF2B5EF4-FFF2-40B4-BE49-F238E27FC236}">
                <a16:creationId xmlns:a16="http://schemas.microsoft.com/office/drawing/2014/main" id="{2017BC7A-06BB-4046-B6F1-FFEB2B5E29DB}"/>
              </a:ext>
            </a:extLst>
          </p:cNvPr>
          <p:cNvCxnSpPr>
            <a:cxnSpLocks/>
          </p:cNvCxnSpPr>
          <p:nvPr/>
        </p:nvCxnSpPr>
        <p:spPr>
          <a:xfrm>
            <a:off x="603575" y="876301"/>
            <a:ext cx="843109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2" name="Content Placeholder 2">
            <a:extLst>
              <a:ext uri="{FF2B5EF4-FFF2-40B4-BE49-F238E27FC236}">
                <a16:creationId xmlns:a16="http://schemas.microsoft.com/office/drawing/2014/main" id="{21BA1C69-E692-0855-2B19-9B5FA8CA3972}"/>
              </a:ext>
            </a:extLst>
          </p:cNvPr>
          <p:cNvSpPr>
            <a:spLocks noGrp="1"/>
          </p:cNvSpPr>
          <p:nvPr>
            <p:ph idx="1"/>
          </p:nvPr>
        </p:nvSpPr>
        <p:spPr>
          <a:xfrm>
            <a:off x="603575" y="1028700"/>
            <a:ext cx="10893100" cy="4800599"/>
          </a:xfrm>
        </p:spPr>
        <p:txBody>
          <a:bodyPr/>
          <a:lstStyle/>
          <a:p>
            <a:pPr marL="342900" indent="-342900">
              <a:lnSpc>
                <a:spcPct val="100000"/>
              </a:lnSpc>
              <a:buClr>
                <a:schemeClr val="accent2"/>
              </a:buClr>
              <a:buFont typeface="Arial" panose="020B0604020202020204" pitchFamily="34" charset="0"/>
              <a:buChar char="•"/>
            </a:pPr>
            <a:r>
              <a:rPr lang="en-US" dirty="0"/>
              <a:t>Software ETC suffers from kernel overhead (context switching, memory copies), increasing latency</a:t>
            </a:r>
          </a:p>
          <a:p>
            <a:pPr marL="342900" indent="-342900">
              <a:lnSpc>
                <a:spcPct val="100000"/>
              </a:lnSpc>
              <a:buClr>
                <a:schemeClr val="accent2"/>
              </a:buClr>
              <a:buFont typeface="Arial" panose="020B0604020202020204" pitchFamily="34" charset="0"/>
              <a:buChar char="•"/>
            </a:pPr>
            <a:r>
              <a:rPr lang="en-US" dirty="0"/>
              <a:t>BMv2 P4 switches are used for prototyping, but lack performance</a:t>
            </a:r>
          </a:p>
          <a:p>
            <a:pPr marL="342900" indent="-342900">
              <a:lnSpc>
                <a:spcPct val="100000"/>
              </a:lnSpc>
              <a:buClr>
                <a:schemeClr val="accent2"/>
              </a:buClr>
              <a:buFont typeface="Arial" panose="020B0604020202020204" pitchFamily="34" charset="0"/>
              <a:buChar char="•"/>
            </a:pPr>
            <a:r>
              <a:rPr lang="en-US" dirty="0"/>
              <a:t>P4 physical switches have limited on-chip memory, restricting the number of flows and model size</a:t>
            </a:r>
          </a:p>
          <a:p>
            <a:pPr marL="342900" indent="-342900" algn="l">
              <a:lnSpc>
                <a:spcPct val="100000"/>
              </a:lnSpc>
              <a:buClr>
                <a:srgbClr val="C00000"/>
              </a:buClr>
              <a:buFont typeface="Arial" panose="020B0604020202020204" pitchFamily="34" charset="0"/>
              <a:buChar char="•"/>
            </a:pPr>
            <a:endParaRPr lang="en-US" dirty="0"/>
          </a:p>
          <a:p>
            <a:pPr marL="342900" indent="-342900" algn="l">
              <a:lnSpc>
                <a:spcPct val="100000"/>
              </a:lnSpc>
              <a:buClr>
                <a:srgbClr val="C00000"/>
              </a:buClr>
              <a:buFont typeface="Arial" panose="020B0604020202020204" pitchFamily="34" charset="0"/>
              <a:buChar char="•"/>
            </a:pPr>
            <a:endParaRPr lang="en-US" dirty="0"/>
          </a:p>
        </p:txBody>
      </p:sp>
    </p:spTree>
    <p:extLst>
      <p:ext uri="{BB962C8B-B14F-4D97-AF65-F5344CB8AC3E}">
        <p14:creationId xmlns:p14="http://schemas.microsoft.com/office/powerpoint/2010/main" val="3526470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77A6-032E-71E6-AFA4-DA4A2C400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1A676-C1D9-F9CE-55A8-FA569AAB24D6}"/>
              </a:ext>
            </a:extLst>
          </p:cNvPr>
          <p:cNvSpPr>
            <a:spLocks noGrp="1"/>
          </p:cNvSpPr>
          <p:nvPr>
            <p:ph type="title"/>
          </p:nvPr>
        </p:nvSpPr>
        <p:spPr/>
        <p:txBody>
          <a:bodyPr/>
          <a:lstStyle/>
          <a:p>
            <a:r>
              <a:rPr lang="en-US" dirty="0"/>
              <a:t>Kernel-Bypass Packet Processing using DPDK</a:t>
            </a:r>
          </a:p>
        </p:txBody>
      </p:sp>
      <p:cxnSp>
        <p:nvCxnSpPr>
          <p:cNvPr id="4" name="Straight Connector 3">
            <a:extLst>
              <a:ext uri="{FF2B5EF4-FFF2-40B4-BE49-F238E27FC236}">
                <a16:creationId xmlns:a16="http://schemas.microsoft.com/office/drawing/2014/main" id="{E3EBE92B-21C2-6334-0876-416077CE93D7}"/>
              </a:ext>
            </a:extLst>
          </p:cNvPr>
          <p:cNvCxnSpPr>
            <a:cxnSpLocks/>
          </p:cNvCxnSpPr>
          <p:nvPr/>
        </p:nvCxnSpPr>
        <p:spPr>
          <a:xfrm>
            <a:off x="597551" y="876301"/>
            <a:ext cx="9878292"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5" name="Content Placeholder 2">
            <a:extLst>
              <a:ext uri="{FF2B5EF4-FFF2-40B4-BE49-F238E27FC236}">
                <a16:creationId xmlns:a16="http://schemas.microsoft.com/office/drawing/2014/main" id="{4C05CADE-0AF8-0581-AC76-7BF70F870A9E}"/>
              </a:ext>
            </a:extLst>
          </p:cNvPr>
          <p:cNvSpPr>
            <a:spLocks noGrp="1"/>
          </p:cNvSpPr>
          <p:nvPr>
            <p:ph idx="1"/>
          </p:nvPr>
        </p:nvSpPr>
        <p:spPr>
          <a:xfrm>
            <a:off x="597549" y="1023683"/>
            <a:ext cx="10414579"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DPDK is a library for accelerating packet processing </a:t>
            </a:r>
          </a:p>
          <a:p>
            <a:pPr marL="280981" indent="-280981">
              <a:spcBef>
                <a:spcPts val="600"/>
              </a:spcBef>
              <a:spcAft>
                <a:spcPts val="0"/>
              </a:spcAft>
              <a:buClr>
                <a:schemeClr val="accent2"/>
              </a:buClr>
              <a:buFont typeface="Arial" panose="020B0604020202020204" pitchFamily="34" charset="0"/>
              <a:buChar char="•"/>
            </a:pPr>
            <a:r>
              <a:rPr lang="en-US" dirty="0"/>
              <a:t>DPDK bypasses the kernel, uses Poll Mode Drivers (PMD) to avoid overhead</a:t>
            </a:r>
          </a:p>
          <a:p>
            <a:pPr marL="280981" marR="0" lvl="0" indent="-280981" algn="just" defTabSz="914400" rtl="0" eaLnBrk="1" fontAlgn="auto" latinLnBrk="0" hangingPunct="1">
              <a:lnSpc>
                <a:spcPct val="100000"/>
              </a:lnSpc>
              <a:spcBef>
                <a:spcPts val="600"/>
              </a:spcBef>
              <a:spcAft>
                <a:spcPts val="0"/>
              </a:spcAft>
              <a:buClr>
                <a:srgbClr val="9B2D1F"/>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P4-DPDK</a:t>
            </a:r>
          </a:p>
          <a:p>
            <a:pPr marL="578358" lvl="1" indent="-285750">
              <a:lnSpc>
                <a:spcPct val="100000"/>
              </a:lnSpc>
              <a:spcBef>
                <a:spcPts val="600"/>
              </a:spcBef>
              <a:spcAft>
                <a:spcPts val="0"/>
              </a:spcAft>
              <a:buClr>
                <a:srgbClr val="9B2D1F"/>
              </a:buClr>
              <a:buSzPct val="100000"/>
              <a:buFont typeface="Arial" panose="020B0604020202020204" pitchFamily="34" charset="0"/>
              <a:buChar char="‒"/>
              <a:defRPr/>
            </a:pPr>
            <a:r>
              <a:rPr lang="en-US" dirty="0">
                <a:solidFill>
                  <a:prstClr val="black">
                    <a:lumMod val="75000"/>
                    <a:lumOff val="25000"/>
                  </a:prstClr>
                </a:solidFill>
              </a:rPr>
              <a:t>P4 → flexibility to describe packet operations</a:t>
            </a:r>
          </a:p>
          <a:p>
            <a:pPr marL="578358" lvl="1" indent="-285750">
              <a:lnSpc>
                <a:spcPct val="100000"/>
              </a:lnSpc>
              <a:spcBef>
                <a:spcPts val="600"/>
              </a:spcBef>
              <a:spcAft>
                <a:spcPts val="0"/>
              </a:spcAft>
              <a:buClr>
                <a:srgbClr val="9B2D1F"/>
              </a:buClr>
              <a:buSzPct val="100000"/>
              <a:buFont typeface="Arial" panose="020B0604020202020204" pitchFamily="34" charset="0"/>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DPDK </a:t>
            </a:r>
            <a:r>
              <a:rPr lang="en-US" dirty="0">
                <a:solidFill>
                  <a:prstClr val="black">
                    <a:lumMod val="75000"/>
                    <a:lumOff val="25000"/>
                  </a:prstClr>
                </a:solidFill>
              </a:rPr>
              <a:t>→ </a:t>
            </a:r>
            <a:r>
              <a:rPr kumimoji="0" lang="en-US"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performance in the user space</a:t>
            </a:r>
          </a:p>
          <a:p>
            <a:pPr marL="578358" lvl="1" indent="-285750">
              <a:spcBef>
                <a:spcPts val="600"/>
              </a:spcBef>
              <a:spcAft>
                <a:spcPts val="0"/>
              </a:spcAft>
              <a:buClr>
                <a:schemeClr val="accent2"/>
              </a:buClr>
              <a:buFont typeface="Arial" panose="020B0604020202020204" pitchFamily="34" charset="0"/>
              <a:buChar char="‒"/>
            </a:pPr>
            <a:endParaRPr lang="en-US" dirty="0"/>
          </a:p>
        </p:txBody>
      </p:sp>
      <p:pic>
        <p:nvPicPr>
          <p:cNvPr id="7" name="Content Placeholder 9">
            <a:extLst>
              <a:ext uri="{FF2B5EF4-FFF2-40B4-BE49-F238E27FC236}">
                <a16:creationId xmlns:a16="http://schemas.microsoft.com/office/drawing/2014/main" id="{13FF5D54-F9F9-A08A-041C-7F320D909A8F}"/>
              </a:ext>
            </a:extLst>
          </p:cNvPr>
          <p:cNvPicPr>
            <a:picLocks noChangeAspect="1"/>
          </p:cNvPicPr>
          <p:nvPr/>
        </p:nvPicPr>
        <p:blipFill rotWithShape="1">
          <a:blip r:embed="rId3"/>
          <a:srcRect l="45187" r="670" b="5827"/>
          <a:stretch/>
        </p:blipFill>
        <p:spPr>
          <a:xfrm>
            <a:off x="6533118" y="2165025"/>
            <a:ext cx="3812713" cy="3816674"/>
          </a:xfrm>
          <a:prstGeom prst="rect">
            <a:avLst/>
          </a:prstGeom>
        </p:spPr>
      </p:pic>
      <p:sp>
        <p:nvSpPr>
          <p:cNvPr id="12" name="Slide Number Placeholder 11">
            <a:extLst>
              <a:ext uri="{FF2B5EF4-FFF2-40B4-BE49-F238E27FC236}">
                <a16:creationId xmlns:a16="http://schemas.microsoft.com/office/drawing/2014/main" id="{E38200A7-7DA1-287B-49E8-345C362977D3}"/>
              </a:ext>
            </a:extLst>
          </p:cNvPr>
          <p:cNvSpPr>
            <a:spLocks noGrp="1"/>
          </p:cNvSpPr>
          <p:nvPr>
            <p:ph type="sldNum" sz="quarter" idx="12"/>
          </p:nvPr>
        </p:nvSpPr>
        <p:spPr/>
        <p:txBody>
          <a:bodyPr/>
          <a:lstStyle/>
          <a:p>
            <a:fld id="{38C60F48-EAB5-A54D-B834-7AA360F30939}" type="slidenum">
              <a:rPr lang="en-US" smtClean="0"/>
              <a:t>64</a:t>
            </a:fld>
            <a:endParaRPr lang="en-US"/>
          </a:p>
        </p:txBody>
      </p:sp>
    </p:spTree>
    <p:extLst>
      <p:ext uri="{BB962C8B-B14F-4D97-AF65-F5344CB8AC3E}">
        <p14:creationId xmlns:p14="http://schemas.microsoft.com/office/powerpoint/2010/main" val="1478998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69C1F1-40C7-BC2B-6CFE-2691BE9724D4}"/>
              </a:ext>
            </a:extLst>
          </p:cNvPr>
          <p:cNvSpPr>
            <a:spLocks noGrp="1"/>
          </p:cNvSpPr>
          <p:nvPr>
            <p:ph type="sldNum" sz="quarter" idx="12"/>
          </p:nvPr>
        </p:nvSpPr>
        <p:spPr/>
        <p:txBody>
          <a:bodyPr/>
          <a:lstStyle/>
          <a:p>
            <a:fld id="{38C60F48-EAB5-A54D-B834-7AA360F30939}" type="slidenum">
              <a:rPr lang="en-US" smtClean="0"/>
              <a:t>65</a:t>
            </a:fld>
            <a:endParaRPr lang="en-US"/>
          </a:p>
        </p:txBody>
      </p:sp>
      <p:sp>
        <p:nvSpPr>
          <p:cNvPr id="5" name="Title 1">
            <a:extLst>
              <a:ext uri="{FF2B5EF4-FFF2-40B4-BE49-F238E27FC236}">
                <a16:creationId xmlns:a16="http://schemas.microsoft.com/office/drawing/2014/main" id="{60191508-4D8C-A164-6B06-E491E8D5D6F5}"/>
              </a:ext>
            </a:extLst>
          </p:cNvPr>
          <p:cNvSpPr>
            <a:spLocks noGrp="1"/>
          </p:cNvSpPr>
          <p:nvPr>
            <p:ph type="title"/>
          </p:nvPr>
        </p:nvSpPr>
        <p:spPr>
          <a:xfrm>
            <a:off x="650561" y="72360"/>
            <a:ext cx="10984850" cy="888999"/>
          </a:xfrm>
        </p:spPr>
        <p:txBody>
          <a:bodyPr/>
          <a:lstStyle/>
          <a:p>
            <a:r>
              <a:rPr lang="en-US" dirty="0"/>
              <a:t>The P4-DPDK Workflow </a:t>
            </a:r>
          </a:p>
        </p:txBody>
      </p:sp>
      <p:sp>
        <p:nvSpPr>
          <p:cNvPr id="6" name="Content Placeholder 2">
            <a:extLst>
              <a:ext uri="{FF2B5EF4-FFF2-40B4-BE49-F238E27FC236}">
                <a16:creationId xmlns:a16="http://schemas.microsoft.com/office/drawing/2014/main" id="{EC314A62-D25C-7DCF-EE98-790A50005382}"/>
              </a:ext>
            </a:extLst>
          </p:cNvPr>
          <p:cNvSpPr>
            <a:spLocks noGrp="1"/>
          </p:cNvSpPr>
          <p:nvPr>
            <p:ph idx="1"/>
          </p:nvPr>
        </p:nvSpPr>
        <p:spPr>
          <a:xfrm>
            <a:off x="541234" y="1139508"/>
            <a:ext cx="11094177" cy="3048600"/>
          </a:xfrm>
        </p:spPr>
        <p:txBody>
          <a:bodyPr>
            <a:noAutofit/>
          </a:bodyPr>
          <a:lstStyle/>
          <a:p>
            <a:pPr marL="280981" indent="-280981">
              <a:spcBef>
                <a:spcPts val="600"/>
              </a:spcBef>
              <a:spcAft>
                <a:spcPts val="0"/>
              </a:spcAft>
              <a:buClr>
                <a:schemeClr val="accent2"/>
              </a:buClr>
              <a:buFont typeface="Arial" panose="020B0604020202020204" pitchFamily="34" charset="0"/>
              <a:buChar char="•"/>
            </a:pPr>
            <a:r>
              <a:rPr lang="en-US" dirty="0"/>
              <a:t>The system is implemented in P4 using the Portable NIC Architecture (PNA) </a:t>
            </a:r>
          </a:p>
          <a:p>
            <a:pPr marL="280981" indent="-280981">
              <a:spcBef>
                <a:spcPts val="600"/>
              </a:spcBef>
              <a:spcAft>
                <a:spcPts val="0"/>
              </a:spcAft>
              <a:buClr>
                <a:schemeClr val="accent2"/>
              </a:buClr>
              <a:buFont typeface="Arial" panose="020B0604020202020204" pitchFamily="34" charset="0"/>
              <a:buChar char="•"/>
            </a:pPr>
            <a:r>
              <a:rPr lang="en-US" dirty="0"/>
              <a:t>The p4c-dpdk compiler accepts the P4 code as input </a:t>
            </a:r>
          </a:p>
          <a:p>
            <a:pPr marL="280981" indent="-280981">
              <a:spcBef>
                <a:spcPts val="600"/>
              </a:spcBef>
              <a:spcAft>
                <a:spcPts val="0"/>
              </a:spcAft>
              <a:buClr>
                <a:schemeClr val="accent2"/>
              </a:buClr>
              <a:buFont typeface="Arial" panose="020B0604020202020204" pitchFamily="34" charset="0"/>
              <a:buChar char="•"/>
            </a:pPr>
            <a:r>
              <a:rPr lang="en-US" dirty="0"/>
              <a:t>It generates a .spec representation file that aligns with the DPDK pipeline</a:t>
            </a:r>
          </a:p>
          <a:p>
            <a:pPr marL="280981" indent="-280981">
              <a:spcBef>
                <a:spcPts val="600"/>
              </a:spcBef>
              <a:spcAft>
                <a:spcPts val="0"/>
              </a:spcAft>
              <a:buClr>
                <a:schemeClr val="accent2"/>
              </a:buClr>
              <a:buFont typeface="Arial" panose="020B0604020202020204" pitchFamily="34" charset="0"/>
              <a:buChar char="•"/>
            </a:pPr>
            <a:r>
              <a:rPr lang="en-US" dirty="0"/>
              <a:t>The C code is compiled, and a shared object (.so) is generated</a:t>
            </a:r>
          </a:p>
          <a:p>
            <a:pPr marL="280981" indent="-280981">
              <a:spcBef>
                <a:spcPts val="600"/>
              </a:spcBef>
              <a:spcAft>
                <a:spcPts val="0"/>
              </a:spcAft>
              <a:buClr>
                <a:schemeClr val="accent2"/>
              </a:buClr>
              <a:buFont typeface="Arial" panose="020B0604020202020204" pitchFamily="34" charset="0"/>
              <a:buChar char="•"/>
            </a:pPr>
            <a:r>
              <a:rPr lang="en-US" dirty="0"/>
              <a:t>The application runs on a CPU core, bypassing the kernel</a:t>
            </a:r>
          </a:p>
        </p:txBody>
      </p:sp>
      <p:pic>
        <p:nvPicPr>
          <p:cNvPr id="7" name="Content Placeholder 8">
            <a:extLst>
              <a:ext uri="{FF2B5EF4-FFF2-40B4-BE49-F238E27FC236}">
                <a16:creationId xmlns:a16="http://schemas.microsoft.com/office/drawing/2014/main" id="{7FADD57E-E149-267F-78F2-5C2E5AC5FC8C}"/>
              </a:ext>
            </a:extLst>
          </p:cNvPr>
          <p:cNvPicPr>
            <a:picLocks noChangeAspect="1"/>
          </p:cNvPicPr>
          <p:nvPr/>
        </p:nvPicPr>
        <p:blipFill>
          <a:blip r:embed="rId2"/>
          <a:stretch>
            <a:fillRect/>
          </a:stretch>
        </p:blipFill>
        <p:spPr>
          <a:xfrm>
            <a:off x="2109618" y="4927661"/>
            <a:ext cx="7967339" cy="614549"/>
          </a:xfrm>
          <a:prstGeom prst="rect">
            <a:avLst/>
          </a:prstGeom>
        </p:spPr>
      </p:pic>
      <p:cxnSp>
        <p:nvCxnSpPr>
          <p:cNvPr id="8" name="Straight Connector 7">
            <a:extLst>
              <a:ext uri="{FF2B5EF4-FFF2-40B4-BE49-F238E27FC236}">
                <a16:creationId xmlns:a16="http://schemas.microsoft.com/office/drawing/2014/main" id="{AC5E90D2-844A-FB8D-106B-A538FFE29843}"/>
              </a:ext>
            </a:extLst>
          </p:cNvPr>
          <p:cNvCxnSpPr>
            <a:cxnSpLocks/>
          </p:cNvCxnSpPr>
          <p:nvPr/>
        </p:nvCxnSpPr>
        <p:spPr>
          <a:xfrm>
            <a:off x="650561" y="948660"/>
            <a:ext cx="5246658"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879675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415CE4-FF9F-07E0-07C9-93DC83AE4785}"/>
              </a:ext>
            </a:extLst>
          </p:cNvPr>
          <p:cNvSpPr>
            <a:spLocks noGrp="1"/>
          </p:cNvSpPr>
          <p:nvPr>
            <p:ph type="sldNum" sz="quarter" idx="12"/>
          </p:nvPr>
        </p:nvSpPr>
        <p:spPr/>
        <p:txBody>
          <a:bodyPr/>
          <a:lstStyle/>
          <a:p>
            <a:fld id="{38C60F48-EAB5-A54D-B834-7AA360F30939}" type="slidenum">
              <a:rPr lang="en-US" smtClean="0"/>
              <a:t>66</a:t>
            </a:fld>
            <a:endParaRPr lang="en-US"/>
          </a:p>
        </p:txBody>
      </p:sp>
      <p:sp>
        <p:nvSpPr>
          <p:cNvPr id="5" name="Title 1">
            <a:extLst>
              <a:ext uri="{FF2B5EF4-FFF2-40B4-BE49-F238E27FC236}">
                <a16:creationId xmlns:a16="http://schemas.microsoft.com/office/drawing/2014/main" id="{05EEF75D-F21D-FEFE-5F98-F5C1275A4DA1}"/>
              </a:ext>
            </a:extLst>
          </p:cNvPr>
          <p:cNvSpPr>
            <a:spLocks noGrp="1"/>
          </p:cNvSpPr>
          <p:nvPr>
            <p:ph type="title"/>
          </p:nvPr>
        </p:nvSpPr>
        <p:spPr>
          <a:xfrm>
            <a:off x="597550" y="1"/>
            <a:ext cx="10984850" cy="888999"/>
          </a:xfrm>
        </p:spPr>
        <p:txBody>
          <a:bodyPr/>
          <a:lstStyle/>
          <a:p>
            <a:r>
              <a:rPr lang="en-US" dirty="0"/>
              <a:t>Offloading to the NIC and Multicore Processing</a:t>
            </a:r>
          </a:p>
        </p:txBody>
      </p:sp>
      <p:cxnSp>
        <p:nvCxnSpPr>
          <p:cNvPr id="6" name="Straight Connector 5">
            <a:extLst>
              <a:ext uri="{FF2B5EF4-FFF2-40B4-BE49-F238E27FC236}">
                <a16:creationId xmlns:a16="http://schemas.microsoft.com/office/drawing/2014/main" id="{815D3143-B77D-64E9-2233-E86EE8BD19C2}"/>
              </a:ext>
            </a:extLst>
          </p:cNvPr>
          <p:cNvCxnSpPr>
            <a:cxnSpLocks/>
          </p:cNvCxnSpPr>
          <p:nvPr/>
        </p:nvCxnSpPr>
        <p:spPr>
          <a:xfrm>
            <a:off x="597551" y="876301"/>
            <a:ext cx="9899761"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7" name="Content Placeholder 2">
            <a:extLst>
              <a:ext uri="{FF2B5EF4-FFF2-40B4-BE49-F238E27FC236}">
                <a16:creationId xmlns:a16="http://schemas.microsoft.com/office/drawing/2014/main" id="{EBF05A5B-DA12-BC0E-B9AB-6651D4820386}"/>
              </a:ext>
            </a:extLst>
          </p:cNvPr>
          <p:cNvSpPr>
            <a:spLocks noGrp="1"/>
          </p:cNvSpPr>
          <p:nvPr>
            <p:ph idx="1"/>
          </p:nvPr>
        </p:nvSpPr>
        <p:spPr>
          <a:xfrm>
            <a:off x="597549" y="1023684"/>
            <a:ext cx="10984849" cy="2514891"/>
          </a:xfrm>
        </p:spPr>
        <p:txBody>
          <a:bodyPr>
            <a:noAutofit/>
          </a:bodyPr>
          <a:lstStyle/>
          <a:p>
            <a:pPr marL="280981" indent="-280981">
              <a:spcBef>
                <a:spcPts val="600"/>
              </a:spcBef>
              <a:spcAft>
                <a:spcPts val="0"/>
              </a:spcAft>
              <a:buClr>
                <a:schemeClr val="accent2"/>
              </a:buClr>
              <a:buFont typeface="Arial" panose="020B0604020202020204" pitchFamily="34" charset="0"/>
              <a:buChar char="•"/>
            </a:pPr>
            <a:r>
              <a:rPr lang="en-US" dirty="0"/>
              <a:t>When a NIC receives packets, those are typically processed by a single CPU core</a:t>
            </a:r>
          </a:p>
          <a:p>
            <a:pPr marL="280981" indent="-280981">
              <a:spcBef>
                <a:spcPts val="600"/>
              </a:spcBef>
              <a:spcAft>
                <a:spcPts val="0"/>
              </a:spcAft>
              <a:buClr>
                <a:schemeClr val="accent2"/>
              </a:buClr>
              <a:buFont typeface="Arial" panose="020B0604020202020204" pitchFamily="34" charset="0"/>
              <a:buChar char="•"/>
            </a:pPr>
            <a:r>
              <a:rPr lang="en-US" dirty="0"/>
              <a:t>The CPU core is often the application’s bottleneck</a:t>
            </a:r>
          </a:p>
          <a:p>
            <a:pPr marL="280981" indent="-280981">
              <a:spcBef>
                <a:spcPts val="600"/>
              </a:spcBef>
              <a:spcAft>
                <a:spcPts val="0"/>
              </a:spcAft>
              <a:buClr>
                <a:schemeClr val="accent2"/>
              </a:buClr>
              <a:buFont typeface="Arial" panose="020B0604020202020204" pitchFamily="34" charset="0"/>
              <a:buChar char="•"/>
            </a:pPr>
            <a:r>
              <a:rPr lang="en-US" dirty="0"/>
              <a:t>A </a:t>
            </a:r>
            <a:r>
              <a:rPr lang="en-US" dirty="0" err="1"/>
              <a:t>SmartNIC</a:t>
            </a:r>
            <a:r>
              <a:rPr lang="en-US" dirty="0"/>
              <a:t> enables the developer:</a:t>
            </a:r>
          </a:p>
          <a:p>
            <a:pPr marL="578358" lvl="1" indent="-285750">
              <a:spcBef>
                <a:spcPts val="600"/>
              </a:spcBef>
              <a:spcAft>
                <a:spcPts val="0"/>
              </a:spcAft>
              <a:buClr>
                <a:schemeClr val="accent2"/>
              </a:buClr>
              <a:buFont typeface="Arial" panose="020B0604020202020204" pitchFamily="34" charset="0"/>
              <a:buChar char="‒"/>
            </a:pPr>
            <a:r>
              <a:rPr lang="en-US" dirty="0"/>
              <a:t>Offload processing from the host CPU core to the </a:t>
            </a:r>
            <a:r>
              <a:rPr lang="en-US" dirty="0" err="1"/>
              <a:t>SmartNIC</a:t>
            </a:r>
            <a:r>
              <a:rPr lang="en-US" dirty="0"/>
              <a:t> CPU cores and accelerators</a:t>
            </a:r>
          </a:p>
          <a:p>
            <a:pPr marL="578358" lvl="1" indent="-285750">
              <a:spcBef>
                <a:spcPts val="600"/>
              </a:spcBef>
              <a:spcAft>
                <a:spcPts val="0"/>
              </a:spcAft>
              <a:buClr>
                <a:schemeClr val="accent2"/>
              </a:buClr>
              <a:buFont typeface="Arial" panose="020B0604020202020204" pitchFamily="34" charset="0"/>
              <a:buChar char="‒"/>
            </a:pPr>
            <a:r>
              <a:rPr lang="en-US" dirty="0"/>
              <a:t>Distribute packets across multiple CPU cores, a process referred to as Receive Side Scaling (RSS) </a:t>
            </a:r>
          </a:p>
        </p:txBody>
      </p:sp>
      <p:sp>
        <p:nvSpPr>
          <p:cNvPr id="8" name="Slide Number Placeholder 8">
            <a:extLst>
              <a:ext uri="{FF2B5EF4-FFF2-40B4-BE49-F238E27FC236}">
                <a16:creationId xmlns:a16="http://schemas.microsoft.com/office/drawing/2014/main" id="{4264DF02-E9E2-FDA9-45A6-90906485CA24}"/>
              </a:ext>
            </a:extLst>
          </p:cNvPr>
          <p:cNvSpPr txBox="1">
            <a:spLocks/>
          </p:cNvSpPr>
          <p:nvPr/>
        </p:nvSpPr>
        <p:spPr>
          <a:xfrm>
            <a:off x="10704484" y="6459783"/>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C60F48-EAB5-A54D-B834-7AA360F30939}" type="slidenum">
              <a:rPr lang="en-US" smtClean="0"/>
              <a:pPr/>
              <a:t>66</a:t>
            </a:fld>
            <a:endParaRPr lang="en-US" dirty="0"/>
          </a:p>
        </p:txBody>
      </p:sp>
      <p:pic>
        <p:nvPicPr>
          <p:cNvPr id="9" name="Picture 8" descr="A diagram of a computer program&#10;&#10;AI-generated content may be incorrect.">
            <a:extLst>
              <a:ext uri="{FF2B5EF4-FFF2-40B4-BE49-F238E27FC236}">
                <a16:creationId xmlns:a16="http://schemas.microsoft.com/office/drawing/2014/main" id="{CDE2FD3E-1C26-9F3E-7BCB-DF4E0AD42B26}"/>
              </a:ext>
            </a:extLst>
          </p:cNvPr>
          <p:cNvPicPr>
            <a:picLocks noChangeAspect="1"/>
          </p:cNvPicPr>
          <p:nvPr/>
        </p:nvPicPr>
        <p:blipFill>
          <a:blip r:embed="rId3"/>
          <a:stretch>
            <a:fillRect/>
          </a:stretch>
        </p:blipFill>
        <p:spPr>
          <a:xfrm>
            <a:off x="1868614" y="3164133"/>
            <a:ext cx="8220075" cy="3295650"/>
          </a:xfrm>
          <a:prstGeom prst="rect">
            <a:avLst/>
          </a:prstGeom>
        </p:spPr>
      </p:pic>
    </p:spTree>
    <p:extLst>
      <p:ext uri="{BB962C8B-B14F-4D97-AF65-F5344CB8AC3E}">
        <p14:creationId xmlns:p14="http://schemas.microsoft.com/office/powerpoint/2010/main" val="453448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5648-AC68-07F2-CA29-1640A7C47ED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32E7E0-DB12-6AF6-C9E5-5E6F8560D009}"/>
              </a:ext>
            </a:extLst>
          </p:cNvPr>
          <p:cNvSpPr>
            <a:spLocks noGrp="1"/>
          </p:cNvSpPr>
          <p:nvPr>
            <p:ph type="sldNum" sz="quarter" idx="12"/>
          </p:nvPr>
        </p:nvSpPr>
        <p:spPr/>
        <p:txBody>
          <a:bodyPr/>
          <a:lstStyle/>
          <a:p>
            <a:fld id="{38C60F48-EAB5-A54D-B834-7AA360F30939}" type="slidenum">
              <a:rPr lang="en-US" smtClean="0"/>
              <a:t>67</a:t>
            </a:fld>
            <a:endParaRPr lang="en-US"/>
          </a:p>
        </p:txBody>
      </p:sp>
      <p:sp>
        <p:nvSpPr>
          <p:cNvPr id="8" name="Title 1">
            <a:extLst>
              <a:ext uri="{FF2B5EF4-FFF2-40B4-BE49-F238E27FC236}">
                <a16:creationId xmlns:a16="http://schemas.microsoft.com/office/drawing/2014/main" id="{E0098E08-1E3F-9D10-37E3-014ECB840C8E}"/>
              </a:ext>
            </a:extLst>
          </p:cNvPr>
          <p:cNvSpPr>
            <a:spLocks noGrp="1"/>
          </p:cNvSpPr>
          <p:nvPr>
            <p:ph type="title"/>
          </p:nvPr>
        </p:nvSpPr>
        <p:spPr>
          <a:xfrm>
            <a:off x="603575" y="1"/>
            <a:ext cx="10984850" cy="888999"/>
          </a:xfrm>
        </p:spPr>
        <p:txBody>
          <a:bodyPr/>
          <a:lstStyle/>
          <a:p>
            <a:r>
              <a:rPr lang="en-US" dirty="0"/>
              <a:t>Proposed System Architecture</a:t>
            </a:r>
          </a:p>
        </p:txBody>
      </p:sp>
      <p:cxnSp>
        <p:nvCxnSpPr>
          <p:cNvPr id="9" name="Straight Connector 8">
            <a:extLst>
              <a:ext uri="{FF2B5EF4-FFF2-40B4-BE49-F238E27FC236}">
                <a16:creationId xmlns:a16="http://schemas.microsoft.com/office/drawing/2014/main" id="{B2794C39-3C62-74BE-94F0-626310FAE446}"/>
              </a:ext>
            </a:extLst>
          </p:cNvPr>
          <p:cNvCxnSpPr>
            <a:cxnSpLocks/>
          </p:cNvCxnSpPr>
          <p:nvPr/>
        </p:nvCxnSpPr>
        <p:spPr>
          <a:xfrm>
            <a:off x="603575" y="876301"/>
            <a:ext cx="655922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4" name="Content Placeholder 2">
            <a:extLst>
              <a:ext uri="{FF2B5EF4-FFF2-40B4-BE49-F238E27FC236}">
                <a16:creationId xmlns:a16="http://schemas.microsoft.com/office/drawing/2014/main" id="{AA151E5A-6788-DD72-9A88-7F3C90241904}"/>
              </a:ext>
            </a:extLst>
          </p:cNvPr>
          <p:cNvSpPr>
            <a:spLocks noGrp="1"/>
          </p:cNvSpPr>
          <p:nvPr>
            <p:ph idx="1"/>
          </p:nvPr>
        </p:nvSpPr>
        <p:spPr>
          <a:xfrm>
            <a:off x="603574" y="1012137"/>
            <a:ext cx="10984849" cy="5362575"/>
          </a:xfrm>
        </p:spPr>
        <p:txBody>
          <a:bodyPr>
            <a:normAutofit/>
          </a:bodyPr>
          <a:lstStyle/>
          <a:p>
            <a:pPr marL="285750" indent="-285750">
              <a:buClr>
                <a:schemeClr val="accent2"/>
              </a:buClr>
              <a:buFont typeface="Arial" panose="020B0604020202020204" pitchFamily="34" charset="0"/>
              <a:buChar char="•"/>
            </a:pPr>
            <a:r>
              <a:rPr lang="en-US" dirty="0"/>
              <a:t>Traffic dataset is used to train an RF model</a:t>
            </a:r>
          </a:p>
          <a:p>
            <a:pPr marL="285750" indent="-285750">
              <a:lnSpc>
                <a:spcPct val="100000"/>
              </a:lnSpc>
              <a:buClr>
                <a:schemeClr val="accent2"/>
              </a:buClr>
              <a:buFont typeface="Arial" panose="020B0604020202020204" pitchFamily="34" charset="0"/>
              <a:buChar char="•"/>
            </a:pPr>
            <a:r>
              <a:rPr lang="en-US" dirty="0"/>
              <a:t>Model is converted into classification rules </a:t>
            </a:r>
          </a:p>
          <a:p>
            <a:pPr marL="285750" indent="-285750">
              <a:lnSpc>
                <a:spcPct val="100000"/>
              </a:lnSpc>
              <a:buClr>
                <a:schemeClr val="accent2"/>
              </a:buClr>
              <a:buFont typeface="Arial" panose="020B0604020202020204" pitchFamily="34" charset="0"/>
              <a:buChar char="•"/>
            </a:pPr>
            <a:r>
              <a:rPr lang="en-US" dirty="0"/>
              <a:t>Rules are deployed into match-action tables</a:t>
            </a:r>
          </a:p>
          <a:p>
            <a:pPr marL="285750" indent="-285750">
              <a:lnSpc>
                <a:spcPct val="100000"/>
              </a:lnSpc>
              <a:buClr>
                <a:schemeClr val="accent2"/>
              </a:buClr>
              <a:buFont typeface="Arial" panose="020B0604020202020204" pitchFamily="34" charset="0"/>
              <a:buChar char="•"/>
            </a:pPr>
            <a:endParaRPr lang="en-US" dirty="0"/>
          </a:p>
          <a:p>
            <a:pPr marL="285750" indent="-285750">
              <a:lnSpc>
                <a:spcPct val="100000"/>
              </a:lnSpc>
              <a:buClr>
                <a:schemeClr val="accent2"/>
              </a:buClr>
              <a:buFont typeface="Arial" panose="020B0604020202020204" pitchFamily="34" charset="0"/>
              <a:buChar char="•"/>
            </a:pPr>
            <a:endParaRPr lang="en-US" dirty="0"/>
          </a:p>
          <a:p>
            <a:pPr marL="285750" indent="-285750">
              <a:lnSpc>
                <a:spcPct val="100000"/>
              </a:lnSpc>
              <a:buClr>
                <a:schemeClr val="accent2"/>
              </a:buClr>
              <a:buFont typeface="Arial" panose="020B0604020202020204" pitchFamily="34" charset="0"/>
              <a:buChar char="•"/>
            </a:pPr>
            <a:endParaRPr lang="en-US" dirty="0"/>
          </a:p>
          <a:p>
            <a:pPr marL="285750" indent="-285750">
              <a:lnSpc>
                <a:spcPct val="100000"/>
              </a:lnSpc>
              <a:buClr>
                <a:schemeClr val="accent2"/>
              </a:buCl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B7B0A8BC-F3B3-CDC6-860D-8DA1467B5156}"/>
              </a:ext>
            </a:extLst>
          </p:cNvPr>
          <p:cNvPicPr>
            <a:picLocks noChangeAspect="1"/>
          </p:cNvPicPr>
          <p:nvPr/>
        </p:nvPicPr>
        <p:blipFill>
          <a:blip r:embed="rId3"/>
          <a:stretch>
            <a:fillRect/>
          </a:stretch>
        </p:blipFill>
        <p:spPr>
          <a:xfrm>
            <a:off x="603575" y="2904471"/>
            <a:ext cx="4710788" cy="3555312"/>
          </a:xfrm>
          <a:prstGeom prst="rect">
            <a:avLst/>
          </a:prstGeom>
        </p:spPr>
      </p:pic>
      <p:pic>
        <p:nvPicPr>
          <p:cNvPr id="2" name="Picture 1" descr="A diagram of a computer program&#10;&#10;AI-generated content may be incorrect.">
            <a:extLst>
              <a:ext uri="{FF2B5EF4-FFF2-40B4-BE49-F238E27FC236}">
                <a16:creationId xmlns:a16="http://schemas.microsoft.com/office/drawing/2014/main" id="{DA22421B-825E-E9AD-8F9F-07D64FFA7E44}"/>
              </a:ext>
            </a:extLst>
          </p:cNvPr>
          <p:cNvPicPr>
            <a:picLocks noChangeAspect="1"/>
          </p:cNvPicPr>
          <p:nvPr/>
        </p:nvPicPr>
        <p:blipFill>
          <a:blip r:embed="rId4"/>
          <a:stretch>
            <a:fillRect/>
          </a:stretch>
        </p:blipFill>
        <p:spPr>
          <a:xfrm>
            <a:off x="5640987" y="3404067"/>
            <a:ext cx="6375522" cy="2556119"/>
          </a:xfrm>
          <a:prstGeom prst="rect">
            <a:avLst/>
          </a:prstGeom>
        </p:spPr>
      </p:pic>
    </p:spTree>
    <p:extLst>
      <p:ext uri="{BB962C8B-B14F-4D97-AF65-F5344CB8AC3E}">
        <p14:creationId xmlns:p14="http://schemas.microsoft.com/office/powerpoint/2010/main" val="2168638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B05FE-2AB1-7E21-1A71-FEBB3681E76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7FC88C-CADA-C1B0-C620-20B0FB68CDB0}"/>
              </a:ext>
            </a:extLst>
          </p:cNvPr>
          <p:cNvSpPr>
            <a:spLocks noGrp="1"/>
          </p:cNvSpPr>
          <p:nvPr>
            <p:ph type="sldNum" sz="quarter" idx="12"/>
          </p:nvPr>
        </p:nvSpPr>
        <p:spPr/>
        <p:txBody>
          <a:bodyPr/>
          <a:lstStyle/>
          <a:p>
            <a:fld id="{38C60F48-EAB5-A54D-B834-7AA360F30939}" type="slidenum">
              <a:rPr lang="en-US" smtClean="0"/>
              <a:t>68</a:t>
            </a:fld>
            <a:endParaRPr lang="en-US"/>
          </a:p>
        </p:txBody>
      </p:sp>
      <p:sp>
        <p:nvSpPr>
          <p:cNvPr id="8" name="Title 1">
            <a:extLst>
              <a:ext uri="{FF2B5EF4-FFF2-40B4-BE49-F238E27FC236}">
                <a16:creationId xmlns:a16="http://schemas.microsoft.com/office/drawing/2014/main" id="{6E139603-7B18-5DD3-F892-4AA97497E00C}"/>
              </a:ext>
            </a:extLst>
          </p:cNvPr>
          <p:cNvSpPr>
            <a:spLocks noGrp="1"/>
          </p:cNvSpPr>
          <p:nvPr>
            <p:ph type="title"/>
          </p:nvPr>
        </p:nvSpPr>
        <p:spPr>
          <a:xfrm>
            <a:off x="603575" y="1"/>
            <a:ext cx="10984850" cy="888999"/>
          </a:xfrm>
        </p:spPr>
        <p:txBody>
          <a:bodyPr/>
          <a:lstStyle/>
          <a:p>
            <a:r>
              <a:rPr lang="en-US" dirty="0"/>
              <a:t>Proposed System Architecture</a:t>
            </a:r>
          </a:p>
        </p:txBody>
      </p:sp>
      <p:cxnSp>
        <p:nvCxnSpPr>
          <p:cNvPr id="9" name="Straight Connector 8">
            <a:extLst>
              <a:ext uri="{FF2B5EF4-FFF2-40B4-BE49-F238E27FC236}">
                <a16:creationId xmlns:a16="http://schemas.microsoft.com/office/drawing/2014/main" id="{D6A627CB-16DD-33F7-E1E6-1BDB1F4A3A3C}"/>
              </a:ext>
            </a:extLst>
          </p:cNvPr>
          <p:cNvCxnSpPr>
            <a:cxnSpLocks/>
          </p:cNvCxnSpPr>
          <p:nvPr/>
        </p:nvCxnSpPr>
        <p:spPr>
          <a:xfrm>
            <a:off x="603575" y="876301"/>
            <a:ext cx="655922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4" name="Content Placeholder 2">
            <a:extLst>
              <a:ext uri="{FF2B5EF4-FFF2-40B4-BE49-F238E27FC236}">
                <a16:creationId xmlns:a16="http://schemas.microsoft.com/office/drawing/2014/main" id="{CC751D75-9DBE-9D08-84FB-9F141203D695}"/>
              </a:ext>
            </a:extLst>
          </p:cNvPr>
          <p:cNvSpPr>
            <a:spLocks noGrp="1"/>
          </p:cNvSpPr>
          <p:nvPr>
            <p:ph idx="1"/>
          </p:nvPr>
        </p:nvSpPr>
        <p:spPr>
          <a:xfrm>
            <a:off x="603574" y="1012137"/>
            <a:ext cx="10984849" cy="5362575"/>
          </a:xfrm>
        </p:spPr>
        <p:txBody>
          <a:bodyPr>
            <a:normAutofit/>
          </a:bodyPr>
          <a:lstStyle/>
          <a:p>
            <a:pPr marL="285750" indent="-285750">
              <a:buClr>
                <a:schemeClr val="accent2"/>
              </a:buClr>
              <a:buFont typeface="Arial" panose="020B0604020202020204" pitchFamily="34" charset="0"/>
              <a:buChar char="•"/>
            </a:pPr>
            <a:r>
              <a:rPr lang="en-US" dirty="0"/>
              <a:t>Flow ID is computed and features are extracted</a:t>
            </a:r>
          </a:p>
          <a:p>
            <a:pPr marL="285750" indent="-285750">
              <a:buClr>
                <a:schemeClr val="accent2"/>
              </a:buClr>
              <a:buFont typeface="Arial" panose="020B0604020202020204" pitchFamily="34" charset="0"/>
              <a:buChar char="•"/>
            </a:pPr>
            <a:r>
              <a:rPr lang="en-US" dirty="0"/>
              <a:t>Non-encrypted traffic is bypassed</a:t>
            </a:r>
          </a:p>
          <a:p>
            <a:pPr marL="285750" indent="-285750">
              <a:buClr>
                <a:schemeClr val="accent2"/>
              </a:buClr>
              <a:buFont typeface="Arial" panose="020B0604020202020204" pitchFamily="34" charset="0"/>
              <a:buChar char="•"/>
            </a:pPr>
            <a:r>
              <a:rPr lang="en-US" dirty="0"/>
              <a:t>Features are extracted and sent to the inference pipeline</a:t>
            </a:r>
          </a:p>
          <a:p>
            <a:pPr marL="285750" indent="-285750">
              <a:buClr>
                <a:schemeClr val="accent2"/>
              </a:buClr>
              <a:buFont typeface="Arial" panose="020B0604020202020204" pitchFamily="34" charset="0"/>
              <a:buChar char="•"/>
            </a:pPr>
            <a:r>
              <a:rPr lang="en-US" dirty="0"/>
              <a:t>RF inference produces the final classification</a:t>
            </a:r>
          </a:p>
          <a:p>
            <a:pPr marL="285750" indent="-285750">
              <a:lnSpc>
                <a:spcPct val="100000"/>
              </a:lnSpc>
              <a:buClr>
                <a:schemeClr val="accent2"/>
              </a:buClr>
              <a:buFont typeface="Arial" panose="020B0604020202020204" pitchFamily="34" charset="0"/>
              <a:buChar char="•"/>
            </a:pPr>
            <a:endParaRPr lang="en-US" dirty="0"/>
          </a:p>
          <a:p>
            <a:pPr marL="285750" indent="-285750">
              <a:lnSpc>
                <a:spcPct val="100000"/>
              </a:lnSpc>
              <a:buClr>
                <a:schemeClr val="accent2"/>
              </a:buClr>
              <a:buFont typeface="Arial" panose="020B0604020202020204" pitchFamily="34" charset="0"/>
              <a:buChar char="•"/>
            </a:pPr>
            <a:endParaRPr lang="en-US" dirty="0"/>
          </a:p>
          <a:p>
            <a:pPr marL="285750" indent="-285750">
              <a:lnSpc>
                <a:spcPct val="100000"/>
              </a:lnSpc>
              <a:buClr>
                <a:schemeClr val="accent2"/>
              </a:buClr>
              <a:buFont typeface="Arial" panose="020B0604020202020204" pitchFamily="34" charset="0"/>
              <a:buChar char="•"/>
            </a:pPr>
            <a:endParaRPr lang="en-US" dirty="0"/>
          </a:p>
          <a:p>
            <a:pPr marL="285750" indent="-285750">
              <a:lnSpc>
                <a:spcPct val="100000"/>
              </a:lnSpc>
              <a:buClr>
                <a:schemeClr val="accent2"/>
              </a:buCl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7AADBDBB-E6DC-C863-2EB7-0AE556051E34}"/>
              </a:ext>
            </a:extLst>
          </p:cNvPr>
          <p:cNvPicPr>
            <a:picLocks noChangeAspect="1"/>
          </p:cNvPicPr>
          <p:nvPr/>
        </p:nvPicPr>
        <p:blipFill>
          <a:blip r:embed="rId3"/>
          <a:stretch>
            <a:fillRect/>
          </a:stretch>
        </p:blipFill>
        <p:spPr>
          <a:xfrm>
            <a:off x="603575" y="2904471"/>
            <a:ext cx="4710788" cy="3555312"/>
          </a:xfrm>
          <a:prstGeom prst="rect">
            <a:avLst/>
          </a:prstGeom>
        </p:spPr>
      </p:pic>
      <p:pic>
        <p:nvPicPr>
          <p:cNvPr id="2" name="Picture 1" descr="A diagram of a computer program&#10;&#10;AI-generated content may be incorrect.">
            <a:extLst>
              <a:ext uri="{FF2B5EF4-FFF2-40B4-BE49-F238E27FC236}">
                <a16:creationId xmlns:a16="http://schemas.microsoft.com/office/drawing/2014/main" id="{858CAB00-A8A3-0833-8E1C-5E3313AE4BC4}"/>
              </a:ext>
            </a:extLst>
          </p:cNvPr>
          <p:cNvPicPr>
            <a:picLocks noChangeAspect="1"/>
          </p:cNvPicPr>
          <p:nvPr/>
        </p:nvPicPr>
        <p:blipFill>
          <a:blip r:embed="rId4"/>
          <a:stretch>
            <a:fillRect/>
          </a:stretch>
        </p:blipFill>
        <p:spPr>
          <a:xfrm>
            <a:off x="5640987" y="3404067"/>
            <a:ext cx="6375522" cy="2556119"/>
          </a:xfrm>
          <a:prstGeom prst="rect">
            <a:avLst/>
          </a:prstGeom>
        </p:spPr>
      </p:pic>
    </p:spTree>
    <p:extLst>
      <p:ext uri="{BB962C8B-B14F-4D97-AF65-F5344CB8AC3E}">
        <p14:creationId xmlns:p14="http://schemas.microsoft.com/office/powerpoint/2010/main" val="1178472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69</a:t>
            </a:fld>
            <a:endParaRPr lang="en-US"/>
          </a:p>
        </p:txBody>
      </p:sp>
      <p:sp>
        <p:nvSpPr>
          <p:cNvPr id="8" name="Title 1">
            <a:extLst>
              <a:ext uri="{FF2B5EF4-FFF2-40B4-BE49-F238E27FC236}">
                <a16:creationId xmlns:a16="http://schemas.microsoft.com/office/drawing/2014/main" id="{2AADC870-B31B-47A0-F936-A85E9225B6C7}"/>
              </a:ext>
            </a:extLst>
          </p:cNvPr>
          <p:cNvSpPr>
            <a:spLocks noGrp="1"/>
          </p:cNvSpPr>
          <p:nvPr>
            <p:ph type="title"/>
          </p:nvPr>
        </p:nvSpPr>
        <p:spPr>
          <a:xfrm>
            <a:off x="603575" y="1"/>
            <a:ext cx="10984850" cy="888999"/>
          </a:xfrm>
        </p:spPr>
        <p:txBody>
          <a:bodyPr>
            <a:normAutofit/>
          </a:bodyPr>
          <a:lstStyle/>
          <a:p>
            <a:r>
              <a:rPr lang="en-US" dirty="0"/>
              <a:t>Dataset</a:t>
            </a:r>
          </a:p>
        </p:txBody>
      </p:sp>
      <p:cxnSp>
        <p:nvCxnSpPr>
          <p:cNvPr id="9" name="Straight Connector 8">
            <a:extLst>
              <a:ext uri="{FF2B5EF4-FFF2-40B4-BE49-F238E27FC236}">
                <a16:creationId xmlns:a16="http://schemas.microsoft.com/office/drawing/2014/main" id="{2017BC7A-06BB-4046-B6F1-FFEB2B5E29DB}"/>
              </a:ext>
            </a:extLst>
          </p:cNvPr>
          <p:cNvCxnSpPr>
            <a:cxnSpLocks/>
          </p:cNvCxnSpPr>
          <p:nvPr/>
        </p:nvCxnSpPr>
        <p:spPr>
          <a:xfrm>
            <a:off x="553161" y="889000"/>
            <a:ext cx="188192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2" name="Content Placeholder 2">
            <a:extLst>
              <a:ext uri="{FF2B5EF4-FFF2-40B4-BE49-F238E27FC236}">
                <a16:creationId xmlns:a16="http://schemas.microsoft.com/office/drawing/2014/main" id="{21BA1C69-E692-0855-2B19-9B5FA8CA3972}"/>
              </a:ext>
            </a:extLst>
          </p:cNvPr>
          <p:cNvSpPr>
            <a:spLocks noGrp="1"/>
          </p:cNvSpPr>
          <p:nvPr>
            <p:ph idx="1"/>
          </p:nvPr>
        </p:nvSpPr>
        <p:spPr>
          <a:xfrm>
            <a:off x="603576" y="952503"/>
            <a:ext cx="11082456" cy="2086459"/>
          </a:xfrm>
        </p:spPr>
        <p:txBody>
          <a:bodyPr>
            <a:normAutofit/>
          </a:bodyPr>
          <a:lstStyle/>
          <a:p>
            <a:pPr marL="342900" indent="-342900" algn="l">
              <a:buClr>
                <a:schemeClr val="accent2"/>
              </a:buClr>
              <a:buFont typeface="Arial" panose="020B0604020202020204" pitchFamily="34" charset="0"/>
              <a:buChar char="•"/>
            </a:pPr>
            <a:r>
              <a:rPr lang="en-US" dirty="0"/>
              <a:t>Public dataset from IEEE </a:t>
            </a:r>
            <a:r>
              <a:rPr lang="en-US" dirty="0" err="1"/>
              <a:t>DataPort</a:t>
            </a:r>
            <a:r>
              <a:rPr lang="en-US" dirty="0"/>
              <a:t> for Encrypted Traffic Classification</a:t>
            </a:r>
            <a:r>
              <a:rPr lang="en-US" baseline="30000" dirty="0"/>
              <a:t>1</a:t>
            </a:r>
            <a:endParaRPr lang="en-US" dirty="0"/>
          </a:p>
          <a:p>
            <a:pPr marL="342900" indent="-342900" algn="l">
              <a:lnSpc>
                <a:spcPct val="100000"/>
              </a:lnSpc>
              <a:buClr>
                <a:schemeClr val="accent2"/>
              </a:buClr>
              <a:buFont typeface="Arial" panose="020B0604020202020204" pitchFamily="34" charset="0"/>
              <a:buChar char="•"/>
            </a:pPr>
            <a:r>
              <a:rPr lang="en-US" dirty="0"/>
              <a:t>Traffic from six apps: WhatsApp, Telegram, Signal, Teams, Discord, Messenger</a:t>
            </a:r>
          </a:p>
          <a:p>
            <a:pPr marL="342900" indent="-342900" algn="l">
              <a:lnSpc>
                <a:spcPct val="100000"/>
              </a:lnSpc>
              <a:buClr>
                <a:schemeClr val="accent2"/>
              </a:buClr>
              <a:buFont typeface="Arial" panose="020B0604020202020204" pitchFamily="34" charset="0"/>
              <a:buChar char="•"/>
            </a:pPr>
            <a:r>
              <a:rPr lang="en-US" dirty="0"/>
              <a:t>It includes ~88K flows and ~1.5 GB of encrypted traffic</a:t>
            </a:r>
          </a:p>
          <a:p>
            <a:pPr marL="342900" indent="-342900" algn="l">
              <a:lnSpc>
                <a:spcPct val="100000"/>
              </a:lnSpc>
              <a:buClr>
                <a:schemeClr val="accent2"/>
              </a:buClr>
              <a:buFont typeface="Arial" panose="020B0604020202020204" pitchFamily="34" charset="0"/>
              <a:buChar char="•"/>
            </a:pPr>
            <a:r>
              <a:rPr lang="en-US" dirty="0"/>
              <a:t>The dataset was balanced with the SMOTE technique</a:t>
            </a:r>
            <a:r>
              <a:rPr lang="en-US" baseline="30000" dirty="0"/>
              <a:t>2</a:t>
            </a:r>
          </a:p>
        </p:txBody>
      </p:sp>
      <p:pic>
        <p:nvPicPr>
          <p:cNvPr id="12" name="Content Placeholder 5">
            <a:extLst>
              <a:ext uri="{FF2B5EF4-FFF2-40B4-BE49-F238E27FC236}">
                <a16:creationId xmlns:a16="http://schemas.microsoft.com/office/drawing/2014/main" id="{35808E67-4826-3FDD-9C4B-888658DE12FC}"/>
              </a:ext>
            </a:extLst>
          </p:cNvPr>
          <p:cNvPicPr>
            <a:picLocks noChangeAspect="1"/>
          </p:cNvPicPr>
          <p:nvPr/>
        </p:nvPicPr>
        <p:blipFill>
          <a:blip r:embed="rId3"/>
          <a:stretch>
            <a:fillRect/>
          </a:stretch>
        </p:blipFill>
        <p:spPr>
          <a:xfrm>
            <a:off x="1327953" y="2898283"/>
            <a:ext cx="9536094" cy="3070717"/>
          </a:xfrm>
          <a:prstGeom prst="rect">
            <a:avLst/>
          </a:prstGeom>
        </p:spPr>
      </p:pic>
      <p:sp>
        <p:nvSpPr>
          <p:cNvPr id="13" name="TextBox 12">
            <a:extLst>
              <a:ext uri="{FF2B5EF4-FFF2-40B4-BE49-F238E27FC236}">
                <a16:creationId xmlns:a16="http://schemas.microsoft.com/office/drawing/2014/main" id="{B5C747C2-122C-CDFA-1DC4-D189CD6228F4}"/>
              </a:ext>
            </a:extLst>
          </p:cNvPr>
          <p:cNvSpPr txBox="1"/>
          <p:nvPr/>
        </p:nvSpPr>
        <p:spPr>
          <a:xfrm>
            <a:off x="553161" y="6363243"/>
            <a:ext cx="10649350" cy="461665"/>
          </a:xfrm>
          <a:prstGeom prst="rect">
            <a:avLst/>
          </a:prstGeom>
          <a:noFill/>
        </p:spPr>
        <p:txBody>
          <a:bodyPr wrap="square">
            <a:spAutoFit/>
          </a:bodyPr>
          <a:lstStyle/>
          <a:p>
            <a:pPr marL="342900" indent="-342900">
              <a:buAutoNum type="arabicPeriod"/>
            </a:pPr>
            <a:r>
              <a:rPr lang="en-US" sz="1200" b="0" i="0" dirty="0">
                <a:solidFill>
                  <a:srgbClr val="212529"/>
                </a:solidFill>
                <a:effectLst/>
                <a:latin typeface="Arial" panose="020B0604020202020204" pitchFamily="34" charset="0"/>
                <a:cs typeface="Arial" panose="020B0604020202020204" pitchFamily="34" charset="0"/>
              </a:rPr>
              <a:t>Z. Erdenebaatar et al. "Encrypted Mobile Instant Messaging Traffic Dataset", IEEE </a:t>
            </a:r>
            <a:r>
              <a:rPr lang="en-US" sz="1200" b="0" i="0" dirty="0" err="1">
                <a:solidFill>
                  <a:srgbClr val="212529"/>
                </a:solidFill>
                <a:effectLst/>
                <a:latin typeface="Arial" panose="020B0604020202020204" pitchFamily="34" charset="0"/>
                <a:cs typeface="Arial" panose="020B0604020202020204" pitchFamily="34" charset="0"/>
              </a:rPr>
              <a:t>Dataport</a:t>
            </a:r>
            <a:r>
              <a:rPr lang="en-US" sz="1200" dirty="0">
                <a:solidFill>
                  <a:srgbClr val="212529"/>
                </a:solidFill>
                <a:latin typeface="Arial" panose="020B0604020202020204" pitchFamily="34" charset="0"/>
                <a:cs typeface="Arial" panose="020B0604020202020204" pitchFamily="34" charset="0"/>
              </a:rPr>
              <a:t>, Jan 2023.</a:t>
            </a:r>
            <a:endParaRPr lang="en-US" sz="1200" b="0" i="0" dirty="0">
              <a:solidFill>
                <a:srgbClr val="212529"/>
              </a:solidFill>
              <a:effectLst/>
              <a:latin typeface="Arial" panose="020B0604020202020204" pitchFamily="34" charset="0"/>
              <a:cs typeface="Arial" panose="020B0604020202020204" pitchFamily="34" charset="0"/>
            </a:endParaRPr>
          </a:p>
          <a:p>
            <a:pPr marL="342900" indent="-342900">
              <a:buAutoNum type="arabicPeriod"/>
            </a:pPr>
            <a:r>
              <a:rPr lang="en-US" sz="1200" dirty="0">
                <a:solidFill>
                  <a:srgbClr val="212529"/>
                </a:solidFill>
                <a:latin typeface="Arial" panose="020B0604020202020204" pitchFamily="34" charset="0"/>
                <a:cs typeface="Arial" panose="020B0604020202020204" pitchFamily="34" charset="0"/>
              </a:rPr>
              <a:t>N. Chawla et al., “SMOTE: Synthetic Minority Over-sampling Technique,” Journal of Artificial Intelligence Research, Jun. 2002.</a:t>
            </a:r>
            <a:endParaRPr lang="en-US" sz="1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EBEAF6D-AA9E-ADF7-D22B-A277702892FB}"/>
              </a:ext>
            </a:extLst>
          </p:cNvPr>
          <p:cNvCxnSpPr>
            <a:cxnSpLocks/>
          </p:cNvCxnSpPr>
          <p:nvPr/>
        </p:nvCxnSpPr>
        <p:spPr>
          <a:xfrm>
            <a:off x="658295" y="6339091"/>
            <a:ext cx="1042494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434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DD01-DDC8-B84F-AEBC-668B7C101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56D69-9060-3515-46C8-572838B81906}"/>
              </a:ext>
            </a:extLst>
          </p:cNvPr>
          <p:cNvSpPr>
            <a:spLocks noGrp="1"/>
          </p:cNvSpPr>
          <p:nvPr>
            <p:ph type="title"/>
          </p:nvPr>
        </p:nvSpPr>
        <p:spPr/>
        <p:txBody>
          <a:bodyPr/>
          <a:lstStyle/>
          <a:p>
            <a:r>
              <a:rPr lang="en-US"/>
              <a:t>Growth of CPU Performance</a:t>
            </a:r>
          </a:p>
        </p:txBody>
      </p:sp>
      <p:sp>
        <p:nvSpPr>
          <p:cNvPr id="6" name="Slide Number Placeholder 5">
            <a:extLst>
              <a:ext uri="{FF2B5EF4-FFF2-40B4-BE49-F238E27FC236}">
                <a16:creationId xmlns:a16="http://schemas.microsoft.com/office/drawing/2014/main" id="{4B427FBE-8A7F-4EBC-05CC-C5A69D84E5DE}"/>
              </a:ext>
            </a:extLst>
          </p:cNvPr>
          <p:cNvSpPr>
            <a:spLocks noGrp="1"/>
          </p:cNvSpPr>
          <p:nvPr>
            <p:ph type="sldNum" sz="quarter" idx="12"/>
          </p:nvPr>
        </p:nvSpPr>
        <p:spPr/>
        <p:txBody>
          <a:bodyPr/>
          <a:lstStyle/>
          <a:p>
            <a:fld id="{38C60F48-EAB5-A54D-B834-7AA360F30939}" type="slidenum">
              <a:rPr lang="en-US" smtClean="0"/>
              <a:t>7</a:t>
            </a:fld>
            <a:endParaRPr lang="en-US"/>
          </a:p>
        </p:txBody>
      </p:sp>
      <p:cxnSp>
        <p:nvCxnSpPr>
          <p:cNvPr id="28" name="Straight Connector 27">
            <a:extLst>
              <a:ext uri="{FF2B5EF4-FFF2-40B4-BE49-F238E27FC236}">
                <a16:creationId xmlns:a16="http://schemas.microsoft.com/office/drawing/2014/main" id="{C5B2D171-1650-0CE4-C902-05C9109459E4}"/>
              </a:ext>
            </a:extLst>
          </p:cNvPr>
          <p:cNvCxnSpPr>
            <a:cxnSpLocks/>
          </p:cNvCxnSpPr>
          <p:nvPr/>
        </p:nvCxnSpPr>
        <p:spPr>
          <a:xfrm>
            <a:off x="597550" y="876301"/>
            <a:ext cx="6222350"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31" name="Content Placeholder 2">
            <a:extLst>
              <a:ext uri="{FF2B5EF4-FFF2-40B4-BE49-F238E27FC236}">
                <a16:creationId xmlns:a16="http://schemas.microsoft.com/office/drawing/2014/main" id="{A274DAB3-D7EE-0698-CDDB-4E865108D1A1}"/>
              </a:ext>
            </a:extLst>
          </p:cNvPr>
          <p:cNvSpPr txBox="1">
            <a:spLocks/>
          </p:cNvSpPr>
          <p:nvPr/>
        </p:nvSpPr>
        <p:spPr>
          <a:xfrm>
            <a:off x="597550" y="1028700"/>
            <a:ext cx="10984850"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altLang="en-US" dirty="0">
                <a:solidFill>
                  <a:schemeClr val="tx1">
                    <a:lumMod val="85000"/>
                    <a:lumOff val="15000"/>
                  </a:schemeClr>
                </a:solidFill>
              </a:rPr>
              <a:t>Link speeds continue to rise exponentially </a:t>
            </a:r>
          </a:p>
          <a:p>
            <a:pPr marL="174625" indent="-174625">
              <a:buFont typeface="Arial" panose="020B0604020202020204" pitchFamily="34" charset="0"/>
              <a:buChar char="•"/>
            </a:pPr>
            <a:r>
              <a:rPr lang="en-US" altLang="en-US" dirty="0">
                <a:solidFill>
                  <a:schemeClr val="tx1">
                    <a:lumMod val="85000"/>
                    <a:lumOff val="15000"/>
                  </a:schemeClr>
                </a:solidFill>
              </a:rPr>
              <a:t>CPU performance has plateaued</a:t>
            </a:r>
          </a:p>
          <a:p>
            <a:pPr marL="174625" indent="-174625">
              <a:buFont typeface="Arial" panose="020B0604020202020204" pitchFamily="34" charset="0"/>
              <a:buChar char="•"/>
            </a:pPr>
            <a:r>
              <a:rPr lang="en-US" altLang="en-US" dirty="0">
                <a:solidFill>
                  <a:schemeClr val="tx1">
                    <a:lumMod val="85000"/>
                    <a:lumOff val="15000"/>
                  </a:schemeClr>
                </a:solidFill>
              </a:rPr>
              <a:t>The gap between CPU performance and network speeds has led to domain-specific accelerators (DSAs)</a:t>
            </a:r>
          </a:p>
          <a:p>
            <a:pPr marL="174625" indent="-174625">
              <a:buFont typeface="Arial" panose="020B0604020202020204" pitchFamily="34" charset="0"/>
              <a:buChar char="•"/>
            </a:pPr>
            <a:endParaRPr lang="en-US" altLang="en-US" dirty="0">
              <a:solidFill>
                <a:schemeClr val="tx1">
                  <a:lumMod val="85000"/>
                  <a:lumOff val="15000"/>
                </a:schemeClr>
              </a:solidFill>
            </a:endParaRPr>
          </a:p>
        </p:txBody>
      </p:sp>
      <p:pic>
        <p:nvPicPr>
          <p:cNvPr id="5" name="Picture 4">
            <a:extLst>
              <a:ext uri="{FF2B5EF4-FFF2-40B4-BE49-F238E27FC236}">
                <a16:creationId xmlns:a16="http://schemas.microsoft.com/office/drawing/2014/main" id="{890F712A-5ED3-10B7-89F0-942DE1A0D393}"/>
              </a:ext>
            </a:extLst>
          </p:cNvPr>
          <p:cNvPicPr>
            <a:picLocks noChangeAspect="1"/>
          </p:cNvPicPr>
          <p:nvPr/>
        </p:nvPicPr>
        <p:blipFill>
          <a:blip r:embed="rId3"/>
          <a:srcRect/>
          <a:stretch/>
        </p:blipFill>
        <p:spPr>
          <a:xfrm>
            <a:off x="2412796" y="2835019"/>
            <a:ext cx="6818289" cy="3624764"/>
          </a:xfrm>
          <a:prstGeom prst="rect">
            <a:avLst/>
          </a:prstGeom>
        </p:spPr>
      </p:pic>
      <p:cxnSp>
        <p:nvCxnSpPr>
          <p:cNvPr id="4" name="Straight Arrow Connector 3">
            <a:extLst>
              <a:ext uri="{FF2B5EF4-FFF2-40B4-BE49-F238E27FC236}">
                <a16:creationId xmlns:a16="http://schemas.microsoft.com/office/drawing/2014/main" id="{9FC12867-E1D9-D4BC-3040-DF7BA93D7539}"/>
              </a:ext>
            </a:extLst>
          </p:cNvPr>
          <p:cNvCxnSpPr/>
          <p:nvPr/>
        </p:nvCxnSpPr>
        <p:spPr>
          <a:xfrm>
            <a:off x="8886825" y="3267075"/>
            <a:ext cx="0" cy="1438275"/>
          </a:xfrm>
          <a:prstGeom prst="straightConnector1">
            <a:avLst/>
          </a:prstGeom>
          <a:ln w="57150">
            <a:solidFill>
              <a:srgbClr val="C0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852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70</a:t>
            </a:fld>
            <a:endParaRPr lang="en-US"/>
          </a:p>
        </p:txBody>
      </p:sp>
      <p:sp>
        <p:nvSpPr>
          <p:cNvPr id="8" name="Title 1">
            <a:extLst>
              <a:ext uri="{FF2B5EF4-FFF2-40B4-BE49-F238E27FC236}">
                <a16:creationId xmlns:a16="http://schemas.microsoft.com/office/drawing/2014/main" id="{2AADC870-B31B-47A0-F936-A85E9225B6C7}"/>
              </a:ext>
            </a:extLst>
          </p:cNvPr>
          <p:cNvSpPr>
            <a:spLocks noGrp="1"/>
          </p:cNvSpPr>
          <p:nvPr>
            <p:ph type="title"/>
          </p:nvPr>
        </p:nvSpPr>
        <p:spPr>
          <a:xfrm>
            <a:off x="603575" y="1"/>
            <a:ext cx="10984850" cy="888999"/>
          </a:xfrm>
        </p:spPr>
        <p:txBody>
          <a:bodyPr>
            <a:normAutofit/>
          </a:bodyPr>
          <a:lstStyle/>
          <a:p>
            <a:r>
              <a:rPr lang="en-US" dirty="0"/>
              <a:t>Feature Extraction and Model Training</a:t>
            </a:r>
          </a:p>
        </p:txBody>
      </p:sp>
      <p:cxnSp>
        <p:nvCxnSpPr>
          <p:cNvPr id="9" name="Straight Connector 8">
            <a:extLst>
              <a:ext uri="{FF2B5EF4-FFF2-40B4-BE49-F238E27FC236}">
                <a16:creationId xmlns:a16="http://schemas.microsoft.com/office/drawing/2014/main" id="{2017BC7A-06BB-4046-B6F1-FFEB2B5E29DB}"/>
              </a:ext>
            </a:extLst>
          </p:cNvPr>
          <p:cNvCxnSpPr>
            <a:cxnSpLocks/>
          </p:cNvCxnSpPr>
          <p:nvPr/>
        </p:nvCxnSpPr>
        <p:spPr>
          <a:xfrm>
            <a:off x="603575" y="876301"/>
            <a:ext cx="8103103"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2" name="Content Placeholder 2">
            <a:extLst>
              <a:ext uri="{FF2B5EF4-FFF2-40B4-BE49-F238E27FC236}">
                <a16:creationId xmlns:a16="http://schemas.microsoft.com/office/drawing/2014/main" id="{21BA1C69-E692-0855-2B19-9B5FA8CA3972}"/>
              </a:ext>
            </a:extLst>
          </p:cNvPr>
          <p:cNvSpPr>
            <a:spLocks noGrp="1"/>
          </p:cNvSpPr>
          <p:nvPr>
            <p:ph idx="1"/>
          </p:nvPr>
        </p:nvSpPr>
        <p:spPr>
          <a:xfrm>
            <a:off x="603575" y="942563"/>
            <a:ext cx="10978825" cy="1999420"/>
          </a:xfrm>
        </p:spPr>
        <p:txBody>
          <a:bodyPr>
            <a:normAutofit/>
          </a:bodyPr>
          <a:lstStyle/>
          <a:p>
            <a:pPr marL="342900" indent="-342900" algn="l">
              <a:lnSpc>
                <a:spcPct val="100000"/>
              </a:lnSpc>
              <a:buClr>
                <a:schemeClr val="accent2"/>
              </a:buClr>
              <a:buFont typeface="Arial" panose="020B0604020202020204" pitchFamily="34" charset="0"/>
              <a:buChar char="•"/>
            </a:pPr>
            <a:r>
              <a:rPr lang="en-US" dirty="0"/>
              <a:t>Features are extracted from the first eight packets of each flow</a:t>
            </a:r>
          </a:p>
          <a:p>
            <a:pPr marL="342900" indent="-342900" algn="l">
              <a:lnSpc>
                <a:spcPct val="100000"/>
              </a:lnSpc>
              <a:buClr>
                <a:schemeClr val="accent2"/>
              </a:buClr>
              <a:buFont typeface="Arial" panose="020B0604020202020204" pitchFamily="34" charset="0"/>
              <a:buChar char="•"/>
            </a:pPr>
            <a:r>
              <a:rPr lang="en-US" dirty="0"/>
              <a:t>Features are payload-independent, enabling analysis of encrypted traffic</a:t>
            </a:r>
          </a:p>
          <a:p>
            <a:pPr marL="342900" indent="-342900" algn="l">
              <a:lnSpc>
                <a:spcPct val="100000"/>
              </a:lnSpc>
              <a:buClr>
                <a:schemeClr val="accent2"/>
              </a:buClr>
              <a:buFont typeface="Arial" panose="020B0604020202020204" pitchFamily="34" charset="0"/>
              <a:buChar char="•"/>
            </a:pPr>
            <a:r>
              <a:rPr lang="en-US" dirty="0"/>
              <a:t>RF classifier is trained on these flow-level features</a:t>
            </a:r>
          </a:p>
        </p:txBody>
      </p:sp>
      <p:graphicFrame>
        <p:nvGraphicFramePr>
          <p:cNvPr id="4" name="Table 3">
            <a:extLst>
              <a:ext uri="{FF2B5EF4-FFF2-40B4-BE49-F238E27FC236}">
                <a16:creationId xmlns:a16="http://schemas.microsoft.com/office/drawing/2014/main" id="{B20F719A-647D-EE6C-71B5-8E328F011F69}"/>
              </a:ext>
            </a:extLst>
          </p:cNvPr>
          <p:cNvGraphicFramePr>
            <a:graphicFrameLocks noGrp="1"/>
          </p:cNvGraphicFramePr>
          <p:nvPr/>
        </p:nvGraphicFramePr>
        <p:xfrm>
          <a:off x="1613042" y="2710743"/>
          <a:ext cx="8959890" cy="3401568"/>
        </p:xfrm>
        <a:graphic>
          <a:graphicData uri="http://schemas.openxmlformats.org/drawingml/2006/table">
            <a:tbl>
              <a:tblPr/>
              <a:tblGrid>
                <a:gridCol w="497772">
                  <a:extLst>
                    <a:ext uri="{9D8B030D-6E8A-4147-A177-3AD203B41FA5}">
                      <a16:colId xmlns:a16="http://schemas.microsoft.com/office/drawing/2014/main" val="3963689540"/>
                    </a:ext>
                  </a:extLst>
                </a:gridCol>
                <a:gridCol w="2986630">
                  <a:extLst>
                    <a:ext uri="{9D8B030D-6E8A-4147-A177-3AD203B41FA5}">
                      <a16:colId xmlns:a16="http://schemas.microsoft.com/office/drawing/2014/main" val="2881777995"/>
                    </a:ext>
                  </a:extLst>
                </a:gridCol>
                <a:gridCol w="5475488">
                  <a:extLst>
                    <a:ext uri="{9D8B030D-6E8A-4147-A177-3AD203B41FA5}">
                      <a16:colId xmlns:a16="http://schemas.microsoft.com/office/drawing/2014/main" val="2968866841"/>
                    </a:ext>
                  </a:extLst>
                </a:gridCol>
              </a:tblGrid>
              <a:tr h="566928">
                <a:tc>
                  <a:txBody>
                    <a:bodyPr/>
                    <a:lstStyle/>
                    <a:p>
                      <a:pPr marL="0" indent="0" algn="ctr">
                        <a:buNone/>
                      </a:pPr>
                      <a:r>
                        <a:rPr lang="en-US" sz="1600" b="1" dirty="0">
                          <a:solidFill>
                            <a:srgbClr val="FFFFFF"/>
                          </a:solidFill>
                          <a:latin typeface="Arial" panose="020B0604020202020204" pitchFamily="34" charset="0"/>
                          <a:ea typeface="Calibri" pitchFamily="34" charset="-122"/>
                          <a:cs typeface="Arial" panose="020B0604020202020204" pitchFamily="34" charset="0"/>
                        </a:rPr>
                        <a:t>#</a:t>
                      </a:r>
                      <a:endParaRPr lang="en-US" sz="1600" dirty="0">
                        <a:latin typeface="Arial" panose="020B0604020202020204" pitchFamily="34" charset="0"/>
                        <a:ea typeface="Calibri" charset="0"/>
                        <a:cs typeface="Arial" panose="020B0604020202020204" pitchFamily="34" charset="0"/>
                      </a:endParaRPr>
                    </a:p>
                  </a:txBody>
                  <a:tcPr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2"/>
                    </a:solidFill>
                  </a:tcPr>
                </a:tc>
                <a:tc>
                  <a:txBody>
                    <a:bodyPr/>
                    <a:lstStyle/>
                    <a:p>
                      <a:pPr marL="0" indent="0" algn="ctr">
                        <a:buNone/>
                      </a:pPr>
                      <a:r>
                        <a:rPr lang="en-US" sz="1600" b="1" dirty="0">
                          <a:solidFill>
                            <a:srgbClr val="FFFFFF"/>
                          </a:solidFill>
                          <a:latin typeface="Arial" panose="020B0604020202020204" pitchFamily="34" charset="0"/>
                          <a:ea typeface="Calibri" pitchFamily="34" charset="-122"/>
                          <a:cs typeface="Arial" panose="020B0604020202020204" pitchFamily="34" charset="0"/>
                        </a:rPr>
                        <a:t>Feature</a:t>
                      </a:r>
                      <a:endParaRPr lang="en-US" sz="1600" dirty="0">
                        <a:latin typeface="Arial" panose="020B0604020202020204" pitchFamily="34" charset="0"/>
                        <a:ea typeface="Calibri" charset="0"/>
                        <a:cs typeface="Arial" panose="020B0604020202020204" pitchFamily="34" charset="0"/>
                      </a:endParaRPr>
                    </a:p>
                  </a:txBody>
                  <a:tcPr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2"/>
                    </a:solidFill>
                  </a:tcPr>
                </a:tc>
                <a:tc>
                  <a:txBody>
                    <a:bodyPr/>
                    <a:lstStyle/>
                    <a:p>
                      <a:pPr marL="0" indent="0" algn="ctr">
                        <a:buNone/>
                      </a:pPr>
                      <a:r>
                        <a:rPr lang="en-US" sz="1600" b="1" dirty="0">
                          <a:solidFill>
                            <a:srgbClr val="FFFFFF"/>
                          </a:solidFill>
                          <a:latin typeface="Arial" panose="020B0604020202020204" pitchFamily="34" charset="0"/>
                          <a:ea typeface="Calibri" pitchFamily="34" charset="-122"/>
                          <a:cs typeface="Arial" panose="020B0604020202020204" pitchFamily="34" charset="0"/>
                        </a:rPr>
                        <a:t>Description</a:t>
                      </a:r>
                      <a:endParaRPr lang="en-US" sz="1600" dirty="0">
                        <a:latin typeface="Arial" panose="020B0604020202020204" pitchFamily="34" charset="0"/>
                        <a:ea typeface="Calibri" charset="0"/>
                        <a:cs typeface="Arial" panose="020B0604020202020204" pitchFamily="34" charset="0"/>
                      </a:endParaRPr>
                    </a:p>
                  </a:txBody>
                  <a:tcPr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2"/>
                    </a:solidFill>
                  </a:tcPr>
                </a:tc>
                <a:extLst>
                  <a:ext uri="{0D108BD9-81ED-4DB2-BD59-A6C34878D82A}">
                    <a16:rowId xmlns:a16="http://schemas.microsoft.com/office/drawing/2014/main" val="760935076"/>
                  </a:ext>
                </a:extLst>
              </a:tr>
              <a:tr h="566928">
                <a:tc>
                  <a:txBody>
                    <a:bodyPr/>
                    <a:lstStyle/>
                    <a:p>
                      <a:pPr marL="0" indent="0" algn="ctr">
                        <a:buNone/>
                      </a:pPr>
                      <a:r>
                        <a:rPr lang="en-US" sz="1400" dirty="0">
                          <a:solidFill>
                            <a:srgbClr val="1A1A1A"/>
                          </a:solidFill>
                          <a:latin typeface="Arial" panose="020B0604020202020204" pitchFamily="34" charset="0"/>
                          <a:ea typeface="Calibri" pitchFamily="34" charset="-122"/>
                          <a:cs typeface="Arial" panose="020B0604020202020204" pitchFamily="34" charset="0"/>
                        </a:rPr>
                        <a:t>1</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Max Packet Length Difference</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Maximum difference between successive packet lengths in a flow</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79891821"/>
                  </a:ext>
                </a:extLst>
              </a:tr>
              <a:tr h="566928">
                <a:tc>
                  <a:txBody>
                    <a:bodyPr/>
                    <a:lstStyle/>
                    <a:p>
                      <a:pPr marL="0" indent="0" algn="ctr">
                        <a:buNone/>
                      </a:pPr>
                      <a:r>
                        <a:rPr lang="en-US" sz="1400" dirty="0">
                          <a:solidFill>
                            <a:srgbClr val="1A1A1A"/>
                          </a:solidFill>
                          <a:latin typeface="Arial" panose="020B0604020202020204" pitchFamily="34" charset="0"/>
                          <a:ea typeface="Calibri" pitchFamily="34" charset="-122"/>
                          <a:cs typeface="Arial" panose="020B0604020202020204" pitchFamily="34" charset="0"/>
                        </a:rPr>
                        <a:t>2</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Min Packet Length Difference</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Minimum difference between successive packet lengths in a flow</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82931924"/>
                  </a:ext>
                </a:extLst>
              </a:tr>
              <a:tr h="566928">
                <a:tc>
                  <a:txBody>
                    <a:bodyPr/>
                    <a:lstStyle/>
                    <a:p>
                      <a:pPr marL="0" indent="0" algn="ctr">
                        <a:buNone/>
                      </a:pPr>
                      <a:r>
                        <a:rPr lang="en-US" sz="1400" dirty="0">
                          <a:solidFill>
                            <a:srgbClr val="1A1A1A"/>
                          </a:solidFill>
                          <a:latin typeface="Arial" panose="020B0604020202020204" pitchFamily="34" charset="0"/>
                          <a:ea typeface="Calibri" pitchFamily="34" charset="-122"/>
                          <a:cs typeface="Arial" panose="020B0604020202020204" pitchFamily="34" charset="0"/>
                        </a:rPr>
                        <a:t>3</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Total Packet Length</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Total sum of all packet lengths in a flow</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749953384"/>
                  </a:ext>
                </a:extLst>
              </a:tr>
              <a:tr h="566928">
                <a:tc>
                  <a:txBody>
                    <a:bodyPr/>
                    <a:lstStyle/>
                    <a:p>
                      <a:pPr marL="0" indent="0" algn="ctr">
                        <a:buNone/>
                      </a:pPr>
                      <a:r>
                        <a:rPr lang="en-US" sz="1400" dirty="0">
                          <a:solidFill>
                            <a:srgbClr val="1A1A1A"/>
                          </a:solidFill>
                          <a:latin typeface="Arial" panose="020B0604020202020204" pitchFamily="34" charset="0"/>
                          <a:ea typeface="Calibri" pitchFamily="34" charset="-122"/>
                          <a:cs typeface="Arial" panose="020B0604020202020204" pitchFamily="34" charset="0"/>
                        </a:rPr>
                        <a:t>4</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Max Inter-Arrival Time</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Maximum time gap between successive packets in a flow</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75343879"/>
                  </a:ext>
                </a:extLst>
              </a:tr>
              <a:tr h="566928">
                <a:tc>
                  <a:txBody>
                    <a:bodyPr/>
                    <a:lstStyle/>
                    <a:p>
                      <a:pPr marL="0" indent="0" algn="ctr">
                        <a:buNone/>
                      </a:pPr>
                      <a:r>
                        <a:rPr lang="en-US" sz="1400" dirty="0">
                          <a:solidFill>
                            <a:srgbClr val="1A1A1A"/>
                          </a:solidFill>
                          <a:latin typeface="Arial" panose="020B0604020202020204" pitchFamily="34" charset="0"/>
                          <a:ea typeface="Calibri" pitchFamily="34" charset="-122"/>
                          <a:cs typeface="Arial" panose="020B0604020202020204" pitchFamily="34" charset="0"/>
                        </a:rPr>
                        <a:t>5</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Min Inter-Arrival Time</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indent="0">
                        <a:buNone/>
                      </a:pPr>
                      <a:r>
                        <a:rPr lang="en-US" sz="1400" dirty="0">
                          <a:solidFill>
                            <a:srgbClr val="1A1A1A"/>
                          </a:solidFill>
                          <a:latin typeface="Arial" panose="020B0604020202020204" pitchFamily="34" charset="0"/>
                          <a:ea typeface="Calibri" pitchFamily="34" charset="-122"/>
                          <a:cs typeface="Arial" panose="020B0604020202020204" pitchFamily="34" charset="0"/>
                        </a:rPr>
                        <a:t>Minimum time gap between successive packets in a flow</a:t>
                      </a:r>
                      <a:endParaRPr lang="en-US" sz="1400" dirty="0">
                        <a:latin typeface="Arial" panose="020B0604020202020204" pitchFamily="34" charset="0"/>
                        <a:ea typeface="Calibri" charset="0"/>
                        <a:cs typeface="Arial" panose="020B0604020202020204" pitchFamily="34" charset="0"/>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11176141"/>
                  </a:ext>
                </a:extLst>
              </a:tr>
            </a:tbl>
          </a:graphicData>
        </a:graphic>
      </p:graphicFrame>
    </p:spTree>
    <p:extLst>
      <p:ext uri="{BB962C8B-B14F-4D97-AF65-F5344CB8AC3E}">
        <p14:creationId xmlns:p14="http://schemas.microsoft.com/office/powerpoint/2010/main" val="1764562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D9759C-82FE-96F7-F63D-4CFDD6635D88}"/>
              </a:ext>
            </a:extLst>
          </p:cNvPr>
          <p:cNvSpPr>
            <a:spLocks noGrp="1"/>
          </p:cNvSpPr>
          <p:nvPr>
            <p:ph type="title"/>
          </p:nvPr>
        </p:nvSpPr>
        <p:spPr>
          <a:xfrm>
            <a:off x="597550" y="1"/>
            <a:ext cx="10984850" cy="888999"/>
          </a:xfrm>
        </p:spPr>
        <p:txBody>
          <a:bodyPr/>
          <a:lstStyle/>
          <a:p>
            <a:r>
              <a:rPr lang="en-US" dirty="0"/>
              <a:t>Experiment Topology</a:t>
            </a:r>
          </a:p>
        </p:txBody>
      </p:sp>
      <p:cxnSp>
        <p:nvCxnSpPr>
          <p:cNvPr id="13" name="Straight Connector 12">
            <a:extLst>
              <a:ext uri="{FF2B5EF4-FFF2-40B4-BE49-F238E27FC236}">
                <a16:creationId xmlns:a16="http://schemas.microsoft.com/office/drawing/2014/main" id="{41A02EC2-035A-3C00-C5F5-C6D8F1C5CED6}"/>
              </a:ext>
            </a:extLst>
          </p:cNvPr>
          <p:cNvCxnSpPr>
            <a:cxnSpLocks/>
          </p:cNvCxnSpPr>
          <p:nvPr/>
        </p:nvCxnSpPr>
        <p:spPr>
          <a:xfrm>
            <a:off x="597551" y="876301"/>
            <a:ext cx="4660249"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4" name="Content Placeholder 2">
            <a:extLst>
              <a:ext uri="{FF2B5EF4-FFF2-40B4-BE49-F238E27FC236}">
                <a16:creationId xmlns:a16="http://schemas.microsoft.com/office/drawing/2014/main" id="{469BE613-9F2E-D317-8D66-DAF06FC54F34}"/>
              </a:ext>
            </a:extLst>
          </p:cNvPr>
          <p:cNvSpPr>
            <a:spLocks noGrp="1"/>
          </p:cNvSpPr>
          <p:nvPr>
            <p:ph idx="1"/>
          </p:nvPr>
        </p:nvSpPr>
        <p:spPr>
          <a:xfrm>
            <a:off x="597549" y="1023684"/>
            <a:ext cx="10984849" cy="2038150"/>
          </a:xfrm>
        </p:spPr>
        <p:txBody>
          <a:bodyPr>
            <a:noAutofit/>
          </a:bodyPr>
          <a:lstStyle/>
          <a:p>
            <a:pPr marL="280981" indent="-280981">
              <a:spcBef>
                <a:spcPts val="600"/>
              </a:spcBef>
              <a:spcAft>
                <a:spcPts val="0"/>
              </a:spcAft>
              <a:buClr>
                <a:schemeClr val="accent2"/>
              </a:buClr>
              <a:buFont typeface="Arial" panose="020B0604020202020204" pitchFamily="34" charset="0"/>
              <a:buChar char="•"/>
            </a:pPr>
            <a:r>
              <a:rPr lang="en-US" dirty="0"/>
              <a:t>The topology consists of two nodes, equipped with an NVIDIA ConnectX-6 NIC (100Gbps). Nodes are deployed on FABRIC</a:t>
            </a:r>
            <a:r>
              <a:rPr lang="en-US" baseline="30000" dirty="0"/>
              <a:t>1</a:t>
            </a:r>
            <a:endParaRPr lang="en-US" dirty="0"/>
          </a:p>
          <a:p>
            <a:pPr marL="280981" indent="-280981">
              <a:spcBef>
                <a:spcPts val="600"/>
              </a:spcBef>
              <a:spcAft>
                <a:spcPts val="0"/>
              </a:spcAft>
              <a:buClr>
                <a:schemeClr val="accent2"/>
              </a:buClr>
              <a:buFont typeface="Arial" panose="020B0604020202020204" pitchFamily="34" charset="0"/>
              <a:buChar char="•"/>
            </a:pPr>
            <a:r>
              <a:rPr lang="en-US" dirty="0"/>
              <a:t>DPDK-pktgen</a:t>
            </a:r>
            <a:r>
              <a:rPr lang="en-US" baseline="30000" dirty="0"/>
              <a:t>2</a:t>
            </a:r>
            <a:r>
              <a:rPr lang="en-US" dirty="0"/>
              <a:t> is utilized for generating background traffic</a:t>
            </a:r>
          </a:p>
          <a:p>
            <a:pPr marL="280981" indent="-280981">
              <a:spcBef>
                <a:spcPts val="600"/>
              </a:spcBef>
              <a:spcAft>
                <a:spcPts val="0"/>
              </a:spcAft>
              <a:buClr>
                <a:schemeClr val="accent2"/>
              </a:buClr>
              <a:buFont typeface="Arial" panose="020B0604020202020204" pitchFamily="34" charset="0"/>
              <a:buChar char="•"/>
            </a:pPr>
            <a:r>
              <a:rPr lang="en-US" dirty="0"/>
              <a:t>Encrypted traffic is produced by replaying packets from the dataset</a:t>
            </a:r>
          </a:p>
        </p:txBody>
      </p:sp>
      <p:sp>
        <p:nvSpPr>
          <p:cNvPr id="15" name="Slide Number Placeholder 11">
            <a:extLst>
              <a:ext uri="{FF2B5EF4-FFF2-40B4-BE49-F238E27FC236}">
                <a16:creationId xmlns:a16="http://schemas.microsoft.com/office/drawing/2014/main" id="{6B801E1A-CDD5-0FA8-6DE9-3732847D487B}"/>
              </a:ext>
            </a:extLst>
          </p:cNvPr>
          <p:cNvSpPr>
            <a:spLocks noGrp="1"/>
          </p:cNvSpPr>
          <p:nvPr>
            <p:ph type="sldNum" sz="quarter" idx="12"/>
          </p:nvPr>
        </p:nvSpPr>
        <p:spPr>
          <a:xfrm>
            <a:off x="10704484" y="6459783"/>
            <a:ext cx="1312025" cy="365125"/>
          </a:xfrm>
        </p:spPr>
        <p:txBody>
          <a:bodyPr/>
          <a:lstStyle/>
          <a:p>
            <a:fld id="{38C60F48-EAB5-A54D-B834-7AA360F30939}" type="slidenum">
              <a:rPr lang="en-US" smtClean="0"/>
              <a:t>71</a:t>
            </a:fld>
            <a:endParaRPr lang="en-US"/>
          </a:p>
        </p:txBody>
      </p:sp>
      <p:sp>
        <p:nvSpPr>
          <p:cNvPr id="16" name="TextBox 15">
            <a:extLst>
              <a:ext uri="{FF2B5EF4-FFF2-40B4-BE49-F238E27FC236}">
                <a16:creationId xmlns:a16="http://schemas.microsoft.com/office/drawing/2014/main" id="{161F7768-1256-2C6D-1C12-16BA40CBC0BE}"/>
              </a:ext>
            </a:extLst>
          </p:cNvPr>
          <p:cNvSpPr txBox="1"/>
          <p:nvPr/>
        </p:nvSpPr>
        <p:spPr>
          <a:xfrm>
            <a:off x="492415" y="6314038"/>
            <a:ext cx="10649350" cy="523220"/>
          </a:xfrm>
          <a:prstGeom prst="rect">
            <a:avLst/>
          </a:prstGeom>
          <a:noFill/>
        </p:spPr>
        <p:txBody>
          <a:bodyPr wrap="square">
            <a:spAutoFit/>
          </a:bodyPr>
          <a:lstStyle/>
          <a:p>
            <a:pPr marL="342900" indent="-342900">
              <a:buAutoNum type="arabicPeriod"/>
            </a:pPr>
            <a:r>
              <a:rPr lang="en-US" sz="1400" dirty="0"/>
              <a:t>I. </a:t>
            </a:r>
            <a:r>
              <a:rPr lang="en-US" sz="1400" dirty="0" err="1"/>
              <a:t>Baldin</a:t>
            </a:r>
            <a:r>
              <a:rPr lang="en-US" sz="1400" dirty="0"/>
              <a:t> et al., Fabric: A national-scale programmable experimental network infrastructure”, IEEE Internet Computing, Vol. 23, Issue 6, 2019.</a:t>
            </a:r>
          </a:p>
          <a:p>
            <a:pPr marL="342900" indent="-342900">
              <a:buAutoNum type="arabicPeriod"/>
            </a:pPr>
            <a:r>
              <a:rPr lang="en-US" sz="1400" dirty="0"/>
              <a:t>https://pktgen-dpdk.readthedocs.io/en/latest/  </a:t>
            </a:r>
          </a:p>
        </p:txBody>
      </p:sp>
      <p:cxnSp>
        <p:nvCxnSpPr>
          <p:cNvPr id="17" name="Straight Connector 16">
            <a:extLst>
              <a:ext uri="{FF2B5EF4-FFF2-40B4-BE49-F238E27FC236}">
                <a16:creationId xmlns:a16="http://schemas.microsoft.com/office/drawing/2014/main" id="{39394A74-22C4-4C63-1922-B0722496C6CF}"/>
              </a:ext>
            </a:extLst>
          </p:cNvPr>
          <p:cNvCxnSpPr>
            <a:cxnSpLocks/>
          </p:cNvCxnSpPr>
          <p:nvPr/>
        </p:nvCxnSpPr>
        <p:spPr>
          <a:xfrm>
            <a:off x="597549" y="6289886"/>
            <a:ext cx="10424947" cy="0"/>
          </a:xfrm>
          <a:prstGeom prst="line">
            <a:avLst/>
          </a:prstGeom>
        </p:spPr>
        <p:style>
          <a:lnRef idx="1">
            <a:schemeClr val="dk1"/>
          </a:lnRef>
          <a:fillRef idx="0">
            <a:schemeClr val="dk1"/>
          </a:fillRef>
          <a:effectRef idx="0">
            <a:schemeClr val="dk1"/>
          </a:effectRef>
          <a:fontRef idx="minor">
            <a:schemeClr val="tx1"/>
          </a:fontRef>
        </p:style>
      </p:cxnSp>
      <p:pic>
        <p:nvPicPr>
          <p:cNvPr id="18" name="Picture 17" descr="A diagram of a computer network&#10;&#10;AI-generated content may be incorrect.">
            <a:extLst>
              <a:ext uri="{FF2B5EF4-FFF2-40B4-BE49-F238E27FC236}">
                <a16:creationId xmlns:a16="http://schemas.microsoft.com/office/drawing/2014/main" id="{13D58FFE-2654-E154-D996-5A481911BCE2}"/>
              </a:ext>
            </a:extLst>
          </p:cNvPr>
          <p:cNvPicPr>
            <a:picLocks noChangeAspect="1"/>
          </p:cNvPicPr>
          <p:nvPr/>
        </p:nvPicPr>
        <p:blipFill>
          <a:blip r:embed="rId2"/>
          <a:stretch>
            <a:fillRect/>
          </a:stretch>
        </p:blipFill>
        <p:spPr>
          <a:xfrm>
            <a:off x="6473166" y="2942142"/>
            <a:ext cx="5121285" cy="2689614"/>
          </a:xfrm>
          <a:prstGeom prst="rect">
            <a:avLst/>
          </a:prstGeom>
        </p:spPr>
      </p:pic>
      <p:pic>
        <p:nvPicPr>
          <p:cNvPr id="3" name="Picture 2">
            <a:extLst>
              <a:ext uri="{FF2B5EF4-FFF2-40B4-BE49-F238E27FC236}">
                <a16:creationId xmlns:a16="http://schemas.microsoft.com/office/drawing/2014/main" id="{AA2CB26F-C368-DD65-76F1-5417A9DF5438}"/>
              </a:ext>
            </a:extLst>
          </p:cNvPr>
          <p:cNvPicPr>
            <a:picLocks noChangeAspect="1"/>
          </p:cNvPicPr>
          <p:nvPr/>
        </p:nvPicPr>
        <p:blipFill>
          <a:blip r:embed="rId3"/>
          <a:stretch>
            <a:fillRect/>
          </a:stretch>
        </p:blipFill>
        <p:spPr>
          <a:xfrm>
            <a:off x="891937" y="2726493"/>
            <a:ext cx="4569063" cy="2828769"/>
          </a:xfrm>
          <a:prstGeom prst="rect">
            <a:avLst/>
          </a:prstGeom>
        </p:spPr>
      </p:pic>
      <p:sp>
        <p:nvSpPr>
          <p:cNvPr id="4" name="TextBox 3">
            <a:extLst>
              <a:ext uri="{FF2B5EF4-FFF2-40B4-BE49-F238E27FC236}">
                <a16:creationId xmlns:a16="http://schemas.microsoft.com/office/drawing/2014/main" id="{45BA7401-17D6-050A-A1D5-1D9F4268E17D}"/>
              </a:ext>
            </a:extLst>
          </p:cNvPr>
          <p:cNvSpPr txBox="1"/>
          <p:nvPr/>
        </p:nvSpPr>
        <p:spPr>
          <a:xfrm>
            <a:off x="7988634" y="5773810"/>
            <a:ext cx="231101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Experimental Topology </a:t>
            </a:r>
          </a:p>
        </p:txBody>
      </p:sp>
      <p:sp>
        <p:nvSpPr>
          <p:cNvPr id="5" name="TextBox 4">
            <a:extLst>
              <a:ext uri="{FF2B5EF4-FFF2-40B4-BE49-F238E27FC236}">
                <a16:creationId xmlns:a16="http://schemas.microsoft.com/office/drawing/2014/main" id="{59055676-3478-725D-C2F8-1DC6638A9AA0}"/>
              </a:ext>
            </a:extLst>
          </p:cNvPr>
          <p:cNvSpPr txBox="1"/>
          <p:nvPr/>
        </p:nvSpPr>
        <p:spPr>
          <a:xfrm>
            <a:off x="2100429" y="5769980"/>
            <a:ext cx="16544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FABRIC testbed</a:t>
            </a:r>
          </a:p>
        </p:txBody>
      </p:sp>
    </p:spTree>
    <p:extLst>
      <p:ext uri="{BB962C8B-B14F-4D97-AF65-F5344CB8AC3E}">
        <p14:creationId xmlns:p14="http://schemas.microsoft.com/office/powerpoint/2010/main" val="1107312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C8387-7DDA-3A1D-9241-73B04EB87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81D64-3B9B-4727-345B-FEF32B219726}"/>
              </a:ext>
            </a:extLst>
          </p:cNvPr>
          <p:cNvSpPr>
            <a:spLocks noGrp="1"/>
          </p:cNvSpPr>
          <p:nvPr>
            <p:ph type="title"/>
          </p:nvPr>
        </p:nvSpPr>
        <p:spPr/>
        <p:txBody>
          <a:bodyPr>
            <a:normAutofit/>
          </a:bodyPr>
          <a:lstStyle/>
          <a:p>
            <a:r>
              <a:rPr lang="en-US" dirty="0"/>
              <a:t>Test 1: Online Classification Accuracy</a:t>
            </a:r>
          </a:p>
        </p:txBody>
      </p:sp>
      <p:sp>
        <p:nvSpPr>
          <p:cNvPr id="4" name="Slide Number Placeholder 3">
            <a:extLst>
              <a:ext uri="{FF2B5EF4-FFF2-40B4-BE49-F238E27FC236}">
                <a16:creationId xmlns:a16="http://schemas.microsoft.com/office/drawing/2014/main" id="{9D13F567-2D67-1D43-2211-490B672C5F62}"/>
              </a:ext>
            </a:extLst>
          </p:cNvPr>
          <p:cNvSpPr>
            <a:spLocks noGrp="1"/>
          </p:cNvSpPr>
          <p:nvPr>
            <p:ph type="sldNum" sz="quarter" idx="12"/>
          </p:nvPr>
        </p:nvSpPr>
        <p:spPr/>
        <p:txBody>
          <a:bodyPr/>
          <a:lstStyle/>
          <a:p>
            <a:fld id="{38C60F48-EAB5-A54D-B834-7AA360F30939}" type="slidenum">
              <a:rPr lang="en-US" smtClean="0"/>
              <a:t>72</a:t>
            </a:fld>
            <a:endParaRPr lang="en-US"/>
          </a:p>
        </p:txBody>
      </p:sp>
      <p:cxnSp>
        <p:nvCxnSpPr>
          <p:cNvPr id="11" name="Straight Connector 10">
            <a:extLst>
              <a:ext uri="{FF2B5EF4-FFF2-40B4-BE49-F238E27FC236}">
                <a16:creationId xmlns:a16="http://schemas.microsoft.com/office/drawing/2014/main" id="{01A9F39A-6511-9BB7-7A4F-E586E310BFC3}"/>
              </a:ext>
            </a:extLst>
          </p:cNvPr>
          <p:cNvCxnSpPr>
            <a:cxnSpLocks/>
          </p:cNvCxnSpPr>
          <p:nvPr/>
        </p:nvCxnSpPr>
        <p:spPr>
          <a:xfrm>
            <a:off x="597551" y="876301"/>
            <a:ext cx="7916721"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Content Placeholder 2">
            <a:extLst>
              <a:ext uri="{FF2B5EF4-FFF2-40B4-BE49-F238E27FC236}">
                <a16:creationId xmlns:a16="http://schemas.microsoft.com/office/drawing/2014/main" id="{EF802851-F70A-C5A3-DFB8-FF097DC12142}"/>
              </a:ext>
            </a:extLst>
          </p:cNvPr>
          <p:cNvSpPr>
            <a:spLocks noGrp="1"/>
          </p:cNvSpPr>
          <p:nvPr>
            <p:ph idx="1"/>
          </p:nvPr>
        </p:nvSpPr>
        <p:spPr>
          <a:xfrm>
            <a:off x="597550" y="986904"/>
            <a:ext cx="10984850" cy="5374974"/>
          </a:xfrm>
        </p:spPr>
        <p:txBody>
          <a:bodyPr>
            <a:normAutofit/>
          </a:bodyPr>
          <a:lstStyle/>
          <a:p>
            <a:pPr marL="342900" indent="-342900" algn="l">
              <a:lnSpc>
                <a:spcPct val="100000"/>
              </a:lnSpc>
              <a:buClr>
                <a:schemeClr val="accent2"/>
              </a:buClr>
              <a:buFont typeface="Arial" panose="020B0604020202020204" pitchFamily="34" charset="0"/>
              <a:buChar char="•"/>
            </a:pPr>
            <a:r>
              <a:rPr lang="en-US" dirty="0"/>
              <a:t>Model trained on 75% data, validated using k-fold cross-validation</a:t>
            </a:r>
          </a:p>
          <a:p>
            <a:pPr marL="342900" indent="-342900" algn="l">
              <a:lnSpc>
                <a:spcPct val="100000"/>
              </a:lnSpc>
              <a:buClr>
                <a:schemeClr val="accent2"/>
              </a:buClr>
              <a:buFont typeface="Arial" panose="020B0604020202020204" pitchFamily="34" charset="0"/>
              <a:buChar char="•"/>
            </a:pPr>
            <a:r>
              <a:rPr lang="en-US" dirty="0"/>
              <a:t>Average accuracy is &gt; 86% across the six applications</a:t>
            </a:r>
          </a:p>
          <a:p>
            <a:pPr marL="342900" indent="-342900" algn="l">
              <a:lnSpc>
                <a:spcPct val="100000"/>
              </a:lnSpc>
              <a:buClr>
                <a:schemeClr val="accent2"/>
              </a:buClr>
              <a:buFont typeface="Arial" panose="020B0604020202020204" pitchFamily="34" charset="0"/>
              <a:buChar char="•"/>
            </a:pPr>
            <a:r>
              <a:rPr lang="en-US" dirty="0"/>
              <a:t>WhatsApp (97%) and Signal (91%) achieve the highest per-class accuracy</a:t>
            </a:r>
          </a:p>
          <a:p>
            <a:pPr marL="342900" indent="-342900" algn="l">
              <a:lnSpc>
                <a:spcPct val="100000"/>
              </a:lnSpc>
              <a:buClr>
                <a:schemeClr val="accent2"/>
              </a:buClr>
              <a:buFont typeface="Arial" panose="020B0604020202020204" pitchFamily="34" charset="0"/>
              <a:buChar char="•"/>
            </a:pPr>
            <a:r>
              <a:rPr lang="en-US" dirty="0"/>
              <a:t>Messenger (70%) and Telegram (80%) suffer from overlapping feature distributions</a:t>
            </a:r>
          </a:p>
        </p:txBody>
      </p:sp>
      <p:pic>
        <p:nvPicPr>
          <p:cNvPr id="7" name="Picture 6">
            <a:extLst>
              <a:ext uri="{FF2B5EF4-FFF2-40B4-BE49-F238E27FC236}">
                <a16:creationId xmlns:a16="http://schemas.microsoft.com/office/drawing/2014/main" id="{EC53402A-56FC-04A0-1026-5A709776DABC}"/>
              </a:ext>
            </a:extLst>
          </p:cNvPr>
          <p:cNvPicPr>
            <a:picLocks noChangeAspect="1"/>
          </p:cNvPicPr>
          <p:nvPr/>
        </p:nvPicPr>
        <p:blipFill>
          <a:blip r:embed="rId3"/>
          <a:stretch>
            <a:fillRect/>
          </a:stretch>
        </p:blipFill>
        <p:spPr>
          <a:xfrm>
            <a:off x="609600" y="3268744"/>
            <a:ext cx="4626598" cy="3474185"/>
          </a:xfrm>
          <a:prstGeom prst="rect">
            <a:avLst/>
          </a:prstGeom>
        </p:spPr>
      </p:pic>
      <p:sp>
        <p:nvSpPr>
          <p:cNvPr id="9" name="TextBox 8">
            <a:extLst>
              <a:ext uri="{FF2B5EF4-FFF2-40B4-BE49-F238E27FC236}">
                <a16:creationId xmlns:a16="http://schemas.microsoft.com/office/drawing/2014/main" id="{08FF20E4-5DF2-95DA-8A94-E327B13A0D58}"/>
              </a:ext>
            </a:extLst>
          </p:cNvPr>
          <p:cNvSpPr txBox="1"/>
          <p:nvPr/>
        </p:nvSpPr>
        <p:spPr>
          <a:xfrm>
            <a:off x="1069848" y="2847675"/>
            <a:ext cx="4305634" cy="323165"/>
          </a:xfrm>
          <a:prstGeom prst="rect">
            <a:avLst/>
          </a:prstGeom>
          <a:noFill/>
        </p:spPr>
        <p:txBody>
          <a:bodyPr wrap="square">
            <a:spAutoFit/>
          </a:bodyPr>
          <a:lstStyle/>
          <a:p>
            <a:pPr algn="ctr">
              <a:buClr>
                <a:schemeClr val="accent2"/>
              </a:buClr>
            </a:pPr>
            <a:r>
              <a:rPr lang="en-US" sz="1500" dirty="0">
                <a:latin typeface="Arial" panose="020B0604020202020204" pitchFamily="34" charset="0"/>
                <a:cs typeface="Arial" panose="020B0604020202020204" pitchFamily="34" charset="0"/>
              </a:rPr>
              <a:t>Online model: P4-DPDK in the data plane </a:t>
            </a:r>
          </a:p>
        </p:txBody>
      </p:sp>
    </p:spTree>
    <p:extLst>
      <p:ext uri="{BB962C8B-B14F-4D97-AF65-F5344CB8AC3E}">
        <p14:creationId xmlns:p14="http://schemas.microsoft.com/office/powerpoint/2010/main" val="2662677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013E7-4EFE-89F2-57B6-28A16BFC3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E5FF9-AF18-2EF5-7441-2FD4AB37E0F6}"/>
              </a:ext>
            </a:extLst>
          </p:cNvPr>
          <p:cNvSpPr>
            <a:spLocks noGrp="1"/>
          </p:cNvSpPr>
          <p:nvPr>
            <p:ph type="title"/>
          </p:nvPr>
        </p:nvSpPr>
        <p:spPr/>
        <p:txBody>
          <a:bodyPr>
            <a:normAutofit/>
          </a:bodyPr>
          <a:lstStyle/>
          <a:p>
            <a:r>
              <a:rPr lang="en-US" dirty="0"/>
              <a:t>Test 2: Online vs Offline Classification Accuracy</a:t>
            </a:r>
          </a:p>
        </p:txBody>
      </p:sp>
      <p:sp>
        <p:nvSpPr>
          <p:cNvPr id="4" name="Slide Number Placeholder 3">
            <a:extLst>
              <a:ext uri="{FF2B5EF4-FFF2-40B4-BE49-F238E27FC236}">
                <a16:creationId xmlns:a16="http://schemas.microsoft.com/office/drawing/2014/main" id="{BFBBE516-14A7-CCFC-400F-CC6470D38194}"/>
              </a:ext>
            </a:extLst>
          </p:cNvPr>
          <p:cNvSpPr>
            <a:spLocks noGrp="1"/>
          </p:cNvSpPr>
          <p:nvPr>
            <p:ph type="sldNum" sz="quarter" idx="12"/>
          </p:nvPr>
        </p:nvSpPr>
        <p:spPr/>
        <p:txBody>
          <a:bodyPr/>
          <a:lstStyle/>
          <a:p>
            <a:fld id="{38C60F48-EAB5-A54D-B834-7AA360F30939}" type="slidenum">
              <a:rPr lang="en-US" smtClean="0"/>
              <a:t>73</a:t>
            </a:fld>
            <a:endParaRPr lang="en-US"/>
          </a:p>
        </p:txBody>
      </p:sp>
      <p:cxnSp>
        <p:nvCxnSpPr>
          <p:cNvPr id="11" name="Straight Connector 10">
            <a:extLst>
              <a:ext uri="{FF2B5EF4-FFF2-40B4-BE49-F238E27FC236}">
                <a16:creationId xmlns:a16="http://schemas.microsoft.com/office/drawing/2014/main" id="{73EC0684-632F-CEBC-1ED0-56D373BCC3E2}"/>
              </a:ext>
            </a:extLst>
          </p:cNvPr>
          <p:cNvCxnSpPr>
            <a:cxnSpLocks/>
          </p:cNvCxnSpPr>
          <p:nvPr/>
        </p:nvCxnSpPr>
        <p:spPr>
          <a:xfrm>
            <a:off x="597551" y="876301"/>
            <a:ext cx="9991201"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Content Placeholder 2">
            <a:extLst>
              <a:ext uri="{FF2B5EF4-FFF2-40B4-BE49-F238E27FC236}">
                <a16:creationId xmlns:a16="http://schemas.microsoft.com/office/drawing/2014/main" id="{84F0DDC6-E266-3D22-848F-E3664BA7A019}"/>
              </a:ext>
            </a:extLst>
          </p:cNvPr>
          <p:cNvSpPr>
            <a:spLocks noGrp="1"/>
          </p:cNvSpPr>
          <p:nvPr>
            <p:ph idx="1"/>
          </p:nvPr>
        </p:nvSpPr>
        <p:spPr>
          <a:xfrm>
            <a:off x="597550" y="986904"/>
            <a:ext cx="10984850" cy="5374974"/>
          </a:xfrm>
        </p:spPr>
        <p:txBody>
          <a:bodyPr>
            <a:normAutofit/>
          </a:bodyPr>
          <a:lstStyle/>
          <a:p>
            <a:pPr marL="342900" indent="-342900" algn="l">
              <a:lnSpc>
                <a:spcPct val="100000"/>
              </a:lnSpc>
              <a:buClr>
                <a:schemeClr val="accent2"/>
              </a:buClr>
              <a:buFont typeface="Arial" panose="020B0604020202020204" pitchFamily="34" charset="0"/>
              <a:buChar char="•"/>
            </a:pPr>
            <a:r>
              <a:rPr lang="en-US" dirty="0"/>
              <a:t>Model trained on 75% data, validated using k-fold cross-validation</a:t>
            </a:r>
          </a:p>
          <a:p>
            <a:pPr marL="342900" indent="-342900" algn="l">
              <a:lnSpc>
                <a:spcPct val="100000"/>
              </a:lnSpc>
              <a:buClr>
                <a:schemeClr val="accent2"/>
              </a:buClr>
              <a:buFont typeface="Arial" panose="020B0604020202020204" pitchFamily="34" charset="0"/>
              <a:buChar char="•"/>
            </a:pPr>
            <a:r>
              <a:rPr lang="en-US" dirty="0"/>
              <a:t>Average accuracy is &gt; 86% across the six applications</a:t>
            </a:r>
          </a:p>
          <a:p>
            <a:pPr marL="342900" indent="-342900" algn="l">
              <a:lnSpc>
                <a:spcPct val="100000"/>
              </a:lnSpc>
              <a:buClr>
                <a:schemeClr val="accent2"/>
              </a:buClr>
              <a:buFont typeface="Arial" panose="020B0604020202020204" pitchFamily="34" charset="0"/>
              <a:buChar char="•"/>
            </a:pPr>
            <a:r>
              <a:rPr lang="en-US" dirty="0"/>
              <a:t>WhatsApp (97%) and Signal (91%) achieve the highest per-class accuracy</a:t>
            </a:r>
          </a:p>
          <a:p>
            <a:pPr marL="342900" indent="-342900" algn="l">
              <a:lnSpc>
                <a:spcPct val="100000"/>
              </a:lnSpc>
              <a:buClr>
                <a:schemeClr val="accent2"/>
              </a:buClr>
              <a:buFont typeface="Arial" panose="020B0604020202020204" pitchFamily="34" charset="0"/>
              <a:buChar char="•"/>
            </a:pPr>
            <a:r>
              <a:rPr lang="en-US" dirty="0"/>
              <a:t>Messenger (70%) and Telegram (80%) suffer from overlapping feature distributions</a:t>
            </a:r>
          </a:p>
        </p:txBody>
      </p:sp>
      <p:pic>
        <p:nvPicPr>
          <p:cNvPr id="7" name="Picture 6">
            <a:extLst>
              <a:ext uri="{FF2B5EF4-FFF2-40B4-BE49-F238E27FC236}">
                <a16:creationId xmlns:a16="http://schemas.microsoft.com/office/drawing/2014/main" id="{22E3A1CD-DF33-91F1-2A51-A215C5B84C4B}"/>
              </a:ext>
            </a:extLst>
          </p:cNvPr>
          <p:cNvPicPr>
            <a:picLocks noChangeAspect="1"/>
          </p:cNvPicPr>
          <p:nvPr/>
        </p:nvPicPr>
        <p:blipFill>
          <a:blip r:embed="rId3"/>
          <a:stretch>
            <a:fillRect/>
          </a:stretch>
        </p:blipFill>
        <p:spPr>
          <a:xfrm>
            <a:off x="609600" y="3268744"/>
            <a:ext cx="4626598" cy="3474185"/>
          </a:xfrm>
          <a:prstGeom prst="rect">
            <a:avLst/>
          </a:prstGeom>
        </p:spPr>
      </p:pic>
      <p:sp>
        <p:nvSpPr>
          <p:cNvPr id="9" name="TextBox 8">
            <a:extLst>
              <a:ext uri="{FF2B5EF4-FFF2-40B4-BE49-F238E27FC236}">
                <a16:creationId xmlns:a16="http://schemas.microsoft.com/office/drawing/2014/main" id="{14F4D160-6AB9-1A3F-93E3-617F5F0B10A9}"/>
              </a:ext>
            </a:extLst>
          </p:cNvPr>
          <p:cNvSpPr txBox="1"/>
          <p:nvPr/>
        </p:nvSpPr>
        <p:spPr>
          <a:xfrm>
            <a:off x="1069848" y="2847675"/>
            <a:ext cx="4305634" cy="323165"/>
          </a:xfrm>
          <a:prstGeom prst="rect">
            <a:avLst/>
          </a:prstGeom>
          <a:noFill/>
        </p:spPr>
        <p:txBody>
          <a:bodyPr wrap="square">
            <a:spAutoFit/>
          </a:bodyPr>
          <a:lstStyle/>
          <a:p>
            <a:pPr algn="ctr">
              <a:buClr>
                <a:schemeClr val="accent2"/>
              </a:buClr>
            </a:pPr>
            <a:r>
              <a:rPr lang="en-US" sz="1500" dirty="0">
                <a:latin typeface="Arial" panose="020B0604020202020204" pitchFamily="34" charset="0"/>
                <a:cs typeface="Arial" panose="020B0604020202020204" pitchFamily="34" charset="0"/>
              </a:rPr>
              <a:t>Online model: P4-DPDK in the data plane </a:t>
            </a:r>
          </a:p>
        </p:txBody>
      </p:sp>
      <p:pic>
        <p:nvPicPr>
          <p:cNvPr id="3" name="Picture 2">
            <a:extLst>
              <a:ext uri="{FF2B5EF4-FFF2-40B4-BE49-F238E27FC236}">
                <a16:creationId xmlns:a16="http://schemas.microsoft.com/office/drawing/2014/main" id="{ECEAC8C5-232B-C363-3D77-F1F65B26CE8C}"/>
              </a:ext>
            </a:extLst>
          </p:cNvPr>
          <p:cNvPicPr>
            <a:picLocks noChangeAspect="1"/>
          </p:cNvPicPr>
          <p:nvPr/>
        </p:nvPicPr>
        <p:blipFill>
          <a:blip r:embed="rId4"/>
          <a:stretch>
            <a:fillRect/>
          </a:stretch>
        </p:blipFill>
        <p:spPr>
          <a:xfrm>
            <a:off x="6587739" y="3245113"/>
            <a:ext cx="4556286" cy="3397232"/>
          </a:xfrm>
          <a:prstGeom prst="rect">
            <a:avLst/>
          </a:prstGeom>
        </p:spPr>
      </p:pic>
      <p:sp>
        <p:nvSpPr>
          <p:cNvPr id="5" name="TextBox 4">
            <a:extLst>
              <a:ext uri="{FF2B5EF4-FFF2-40B4-BE49-F238E27FC236}">
                <a16:creationId xmlns:a16="http://schemas.microsoft.com/office/drawing/2014/main" id="{1551C722-BFE2-E693-A812-31404FDC0BAE}"/>
              </a:ext>
            </a:extLst>
          </p:cNvPr>
          <p:cNvSpPr txBox="1"/>
          <p:nvPr/>
        </p:nvSpPr>
        <p:spPr>
          <a:xfrm>
            <a:off x="6816520" y="2847674"/>
            <a:ext cx="4229432" cy="323165"/>
          </a:xfrm>
          <a:prstGeom prst="rect">
            <a:avLst/>
          </a:prstGeom>
          <a:noFill/>
        </p:spPr>
        <p:txBody>
          <a:bodyPr wrap="square">
            <a:spAutoFit/>
          </a:bodyPr>
          <a:lstStyle/>
          <a:p>
            <a:pPr algn="ctr">
              <a:buClr>
                <a:schemeClr val="accent2"/>
              </a:buClr>
            </a:pPr>
            <a:r>
              <a:rPr lang="en-US" sz="1500" dirty="0">
                <a:latin typeface="Arial" panose="020B0604020202020204" pitchFamily="34" charset="0"/>
                <a:cs typeface="Arial" panose="020B0604020202020204" pitchFamily="34" charset="0"/>
              </a:rPr>
              <a:t>Offline model: Python in the control plane</a:t>
            </a:r>
          </a:p>
        </p:txBody>
      </p:sp>
      <p:sp>
        <p:nvSpPr>
          <p:cNvPr id="6" name="Rectangle 5">
            <a:extLst>
              <a:ext uri="{FF2B5EF4-FFF2-40B4-BE49-F238E27FC236}">
                <a16:creationId xmlns:a16="http://schemas.microsoft.com/office/drawing/2014/main" id="{E009C6CE-7A88-100F-E9E3-4B5687DD0F32}"/>
              </a:ext>
            </a:extLst>
          </p:cNvPr>
          <p:cNvSpPr/>
          <p:nvPr/>
        </p:nvSpPr>
        <p:spPr>
          <a:xfrm>
            <a:off x="9134856" y="4434682"/>
            <a:ext cx="512064" cy="40233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028C7E-D0F6-CE6F-5914-209585625B65}"/>
              </a:ext>
            </a:extLst>
          </p:cNvPr>
          <p:cNvSpPr/>
          <p:nvPr/>
        </p:nvSpPr>
        <p:spPr>
          <a:xfrm>
            <a:off x="9610076" y="4837018"/>
            <a:ext cx="439180" cy="3659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917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A5D1-92D3-A403-700C-32A649334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B579B6-0204-CD0F-4559-56E8524DE3C2}"/>
              </a:ext>
            </a:extLst>
          </p:cNvPr>
          <p:cNvSpPr>
            <a:spLocks noGrp="1"/>
          </p:cNvSpPr>
          <p:nvPr>
            <p:ph type="title"/>
          </p:nvPr>
        </p:nvSpPr>
        <p:spPr/>
        <p:txBody>
          <a:bodyPr>
            <a:normAutofit/>
          </a:bodyPr>
          <a:lstStyle/>
          <a:p>
            <a:r>
              <a:rPr lang="en-US" dirty="0"/>
              <a:t>Test 3: Throughput Evaluation</a:t>
            </a:r>
          </a:p>
        </p:txBody>
      </p:sp>
      <p:sp>
        <p:nvSpPr>
          <p:cNvPr id="4" name="Slide Number Placeholder 3">
            <a:extLst>
              <a:ext uri="{FF2B5EF4-FFF2-40B4-BE49-F238E27FC236}">
                <a16:creationId xmlns:a16="http://schemas.microsoft.com/office/drawing/2014/main" id="{AE227D4B-459A-6B51-84B3-E563ED2B90E2}"/>
              </a:ext>
            </a:extLst>
          </p:cNvPr>
          <p:cNvSpPr>
            <a:spLocks noGrp="1"/>
          </p:cNvSpPr>
          <p:nvPr>
            <p:ph type="sldNum" sz="quarter" idx="12"/>
          </p:nvPr>
        </p:nvSpPr>
        <p:spPr/>
        <p:txBody>
          <a:bodyPr/>
          <a:lstStyle/>
          <a:p>
            <a:fld id="{38C60F48-EAB5-A54D-B834-7AA360F30939}" type="slidenum">
              <a:rPr lang="en-US" smtClean="0"/>
              <a:t>74</a:t>
            </a:fld>
            <a:endParaRPr lang="en-US"/>
          </a:p>
        </p:txBody>
      </p:sp>
      <p:cxnSp>
        <p:nvCxnSpPr>
          <p:cNvPr id="11" name="Straight Connector 10">
            <a:extLst>
              <a:ext uri="{FF2B5EF4-FFF2-40B4-BE49-F238E27FC236}">
                <a16:creationId xmlns:a16="http://schemas.microsoft.com/office/drawing/2014/main" id="{07A5D053-0B40-BECD-224B-04FB99CB0B0B}"/>
              </a:ext>
            </a:extLst>
          </p:cNvPr>
          <p:cNvCxnSpPr>
            <a:cxnSpLocks/>
          </p:cNvCxnSpPr>
          <p:nvPr/>
        </p:nvCxnSpPr>
        <p:spPr>
          <a:xfrm>
            <a:off x="597551" y="876301"/>
            <a:ext cx="6432977"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Content Placeholder 2">
            <a:extLst>
              <a:ext uri="{FF2B5EF4-FFF2-40B4-BE49-F238E27FC236}">
                <a16:creationId xmlns:a16="http://schemas.microsoft.com/office/drawing/2014/main" id="{E870F6FB-7313-8559-ADEA-BE5B4368457C}"/>
              </a:ext>
            </a:extLst>
          </p:cNvPr>
          <p:cNvSpPr>
            <a:spLocks noGrp="1"/>
          </p:cNvSpPr>
          <p:nvPr>
            <p:ph idx="1"/>
          </p:nvPr>
        </p:nvSpPr>
        <p:spPr>
          <a:xfrm>
            <a:off x="510345" y="986904"/>
            <a:ext cx="11203119" cy="5374974"/>
          </a:xfrm>
        </p:spPr>
        <p:txBody>
          <a:bodyPr>
            <a:normAutofit/>
          </a:bodyPr>
          <a:lstStyle/>
          <a:p>
            <a:pPr marL="342900" indent="-342900" algn="l">
              <a:lnSpc>
                <a:spcPct val="100000"/>
              </a:lnSpc>
              <a:buClr>
                <a:schemeClr val="accent2"/>
              </a:buClr>
              <a:buFont typeface="Arial" panose="020B0604020202020204" pitchFamily="34" charset="0"/>
              <a:buChar char="•"/>
            </a:pPr>
            <a:r>
              <a:rPr lang="en-US" dirty="0"/>
              <a:t>Throughput increases with the packet size</a:t>
            </a:r>
          </a:p>
          <a:p>
            <a:pPr marL="342900" indent="-342900" algn="l">
              <a:buClr>
                <a:schemeClr val="accent2"/>
              </a:buClr>
              <a:buFont typeface="Arial" panose="020B0604020202020204" pitchFamily="34" charset="0"/>
              <a:buChar char="•"/>
            </a:pPr>
            <a:r>
              <a:rPr lang="en-US" dirty="0"/>
              <a:t>W/ 64-byte packets, only 3Gbps is achieved w/ a single core and 12Gbps with 4 cores</a:t>
            </a:r>
          </a:p>
          <a:p>
            <a:pPr marL="342900" indent="-342900" algn="l">
              <a:buClr>
                <a:schemeClr val="accent2"/>
              </a:buClr>
              <a:buFont typeface="Arial" panose="020B0604020202020204" pitchFamily="34" charset="0"/>
              <a:buChar char="•"/>
            </a:pPr>
            <a:r>
              <a:rPr lang="en-US" dirty="0"/>
              <a:t>W/ packet sizes ≥ 1024 bytes, ~100Gbps is achieved w/ sufficient cores</a:t>
            </a:r>
          </a:p>
          <a:p>
            <a:pPr marL="342900" indent="-342900" algn="l">
              <a:lnSpc>
                <a:spcPct val="100000"/>
              </a:lnSpc>
              <a:buClr>
                <a:schemeClr val="accent2"/>
              </a:buClr>
              <a:buFont typeface="Arial" panose="020B0604020202020204" pitchFamily="34" charset="0"/>
              <a:buChar char="•"/>
            </a:pPr>
            <a:r>
              <a:rPr lang="en-US" dirty="0"/>
              <a:t>Throughput scales with number of CPU cores - DPDK leverages multicore parallelism</a:t>
            </a:r>
          </a:p>
          <a:p>
            <a:pPr marL="342900" indent="-342900" algn="l">
              <a:lnSpc>
                <a:spcPct val="100000"/>
              </a:lnSpc>
              <a:buClr>
                <a:schemeClr val="accent2"/>
              </a:buClr>
              <a:buFont typeface="Arial" panose="020B0604020202020204" pitchFamily="34" charset="0"/>
              <a:buChar char="•"/>
            </a:pPr>
            <a:r>
              <a:rPr lang="en-US" dirty="0"/>
              <a:t>Beyond 4 cores, throughput plateaus for larger packets - diminishing returns</a:t>
            </a:r>
          </a:p>
        </p:txBody>
      </p:sp>
      <p:pic>
        <p:nvPicPr>
          <p:cNvPr id="6" name="Picture 5">
            <a:extLst>
              <a:ext uri="{FF2B5EF4-FFF2-40B4-BE49-F238E27FC236}">
                <a16:creationId xmlns:a16="http://schemas.microsoft.com/office/drawing/2014/main" id="{ABBB7068-A30D-EEF9-2559-A7425EA636BB}"/>
              </a:ext>
            </a:extLst>
          </p:cNvPr>
          <p:cNvPicPr>
            <a:picLocks noChangeAspect="1"/>
          </p:cNvPicPr>
          <p:nvPr/>
        </p:nvPicPr>
        <p:blipFill>
          <a:blip r:embed="rId3"/>
          <a:stretch>
            <a:fillRect/>
          </a:stretch>
        </p:blipFill>
        <p:spPr>
          <a:xfrm>
            <a:off x="2045208" y="3548249"/>
            <a:ext cx="5412420" cy="3276659"/>
          </a:xfrm>
          <a:prstGeom prst="rect">
            <a:avLst/>
          </a:prstGeom>
        </p:spPr>
      </p:pic>
      <p:sp>
        <p:nvSpPr>
          <p:cNvPr id="3" name="TextBox 2">
            <a:extLst>
              <a:ext uri="{FF2B5EF4-FFF2-40B4-BE49-F238E27FC236}">
                <a16:creationId xmlns:a16="http://schemas.microsoft.com/office/drawing/2014/main" id="{13920A9D-BBF8-31EC-FBB0-C5E84F181AF7}"/>
              </a:ext>
            </a:extLst>
          </p:cNvPr>
          <p:cNvSpPr txBox="1"/>
          <p:nvPr/>
        </p:nvSpPr>
        <p:spPr>
          <a:xfrm>
            <a:off x="7457628" y="4650663"/>
            <a:ext cx="177670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Throughput in Gbps</a:t>
            </a:r>
          </a:p>
        </p:txBody>
      </p:sp>
    </p:spTree>
    <p:extLst>
      <p:ext uri="{BB962C8B-B14F-4D97-AF65-F5344CB8AC3E}">
        <p14:creationId xmlns:p14="http://schemas.microsoft.com/office/powerpoint/2010/main" val="3688037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B48A6-A0BA-B18B-9856-17F3A8E57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F05BD-B778-7EAD-6A27-286F3D4D2684}"/>
              </a:ext>
            </a:extLst>
          </p:cNvPr>
          <p:cNvSpPr>
            <a:spLocks noGrp="1"/>
          </p:cNvSpPr>
          <p:nvPr>
            <p:ph type="title"/>
          </p:nvPr>
        </p:nvSpPr>
        <p:spPr/>
        <p:txBody>
          <a:bodyPr>
            <a:normAutofit/>
          </a:bodyPr>
          <a:lstStyle/>
          <a:p>
            <a:r>
              <a:rPr lang="en-US" dirty="0"/>
              <a:t>Test 4: Latency Evaluation</a:t>
            </a:r>
          </a:p>
        </p:txBody>
      </p:sp>
      <p:sp>
        <p:nvSpPr>
          <p:cNvPr id="4" name="Slide Number Placeholder 3">
            <a:extLst>
              <a:ext uri="{FF2B5EF4-FFF2-40B4-BE49-F238E27FC236}">
                <a16:creationId xmlns:a16="http://schemas.microsoft.com/office/drawing/2014/main" id="{2BB289C0-3C01-851E-B851-B8F9C0D67D06}"/>
              </a:ext>
            </a:extLst>
          </p:cNvPr>
          <p:cNvSpPr>
            <a:spLocks noGrp="1"/>
          </p:cNvSpPr>
          <p:nvPr>
            <p:ph type="sldNum" sz="quarter" idx="12"/>
          </p:nvPr>
        </p:nvSpPr>
        <p:spPr/>
        <p:txBody>
          <a:bodyPr/>
          <a:lstStyle/>
          <a:p>
            <a:fld id="{38C60F48-EAB5-A54D-B834-7AA360F30939}" type="slidenum">
              <a:rPr lang="en-US" smtClean="0"/>
              <a:t>75</a:t>
            </a:fld>
            <a:endParaRPr lang="en-US"/>
          </a:p>
        </p:txBody>
      </p:sp>
      <p:cxnSp>
        <p:nvCxnSpPr>
          <p:cNvPr id="11" name="Straight Connector 10">
            <a:extLst>
              <a:ext uri="{FF2B5EF4-FFF2-40B4-BE49-F238E27FC236}">
                <a16:creationId xmlns:a16="http://schemas.microsoft.com/office/drawing/2014/main" id="{19B35311-35A0-5594-2AE3-3155323048EC}"/>
              </a:ext>
            </a:extLst>
          </p:cNvPr>
          <p:cNvCxnSpPr>
            <a:cxnSpLocks/>
          </p:cNvCxnSpPr>
          <p:nvPr/>
        </p:nvCxnSpPr>
        <p:spPr>
          <a:xfrm>
            <a:off x="597551" y="876301"/>
            <a:ext cx="566522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3" name="Content Placeholder 2">
            <a:extLst>
              <a:ext uri="{FF2B5EF4-FFF2-40B4-BE49-F238E27FC236}">
                <a16:creationId xmlns:a16="http://schemas.microsoft.com/office/drawing/2014/main" id="{A6E95EAB-2778-B242-78F2-D4B8C0B6674F}"/>
              </a:ext>
            </a:extLst>
          </p:cNvPr>
          <p:cNvSpPr>
            <a:spLocks noGrp="1"/>
          </p:cNvSpPr>
          <p:nvPr>
            <p:ph idx="1"/>
          </p:nvPr>
        </p:nvSpPr>
        <p:spPr>
          <a:xfrm>
            <a:off x="597550" y="919321"/>
            <a:ext cx="10984850" cy="5374974"/>
          </a:xfrm>
        </p:spPr>
        <p:txBody>
          <a:bodyPr>
            <a:normAutofit/>
          </a:bodyPr>
          <a:lstStyle/>
          <a:p>
            <a:pPr marL="342900" indent="-342900" algn="l">
              <a:lnSpc>
                <a:spcPct val="100000"/>
              </a:lnSpc>
              <a:spcBef>
                <a:spcPts val="200"/>
              </a:spcBef>
              <a:spcAft>
                <a:spcPts val="200"/>
              </a:spcAft>
              <a:buClr>
                <a:schemeClr val="accent2"/>
              </a:buClr>
              <a:buFont typeface="Arial" panose="020B0604020202020204" pitchFamily="34" charset="0"/>
              <a:buChar char="•"/>
            </a:pPr>
            <a:r>
              <a:rPr lang="en-US" dirty="0"/>
              <a:t>Feature extraction depends on packet arrival rate</a:t>
            </a:r>
          </a:p>
          <a:p>
            <a:pPr marL="342900" indent="-342900" algn="l">
              <a:lnSpc>
                <a:spcPct val="100000"/>
              </a:lnSpc>
              <a:spcBef>
                <a:spcPts val="200"/>
              </a:spcBef>
              <a:spcAft>
                <a:spcPts val="200"/>
              </a:spcAft>
              <a:buClr>
                <a:schemeClr val="accent2"/>
              </a:buClr>
              <a:buFont typeface="Arial" panose="020B0604020202020204" pitchFamily="34" charset="0"/>
              <a:buChar char="•"/>
            </a:pPr>
            <a:r>
              <a:rPr lang="en-US" dirty="0"/>
              <a:t>Delay arises from waiting for the first 8 packets of a flow</a:t>
            </a:r>
          </a:p>
          <a:p>
            <a:pPr marL="342900" indent="-342900" algn="l">
              <a:lnSpc>
                <a:spcPct val="100000"/>
              </a:lnSpc>
              <a:spcBef>
                <a:spcPts val="200"/>
              </a:spcBef>
              <a:spcAft>
                <a:spcPts val="200"/>
              </a:spcAft>
              <a:buClr>
                <a:schemeClr val="accent2"/>
              </a:buClr>
              <a:buFont typeface="Arial" panose="020B0604020202020204" pitchFamily="34" charset="0"/>
              <a:buChar char="•"/>
            </a:pPr>
            <a:r>
              <a:rPr lang="en-US" dirty="0"/>
              <a:t>Classification inference latency is very low (&lt; 5 µs for most packets)</a:t>
            </a:r>
          </a:p>
          <a:p>
            <a:pPr marL="342900" indent="-342900" algn="l">
              <a:lnSpc>
                <a:spcPct val="100000"/>
              </a:lnSpc>
              <a:spcBef>
                <a:spcPts val="200"/>
              </a:spcBef>
              <a:spcAft>
                <a:spcPts val="200"/>
              </a:spcAft>
              <a:buClr>
                <a:schemeClr val="accent2"/>
              </a:buClr>
              <a:buFont typeface="Arial" panose="020B0604020202020204" pitchFamily="34" charset="0"/>
              <a:buChar char="•"/>
            </a:pPr>
            <a:r>
              <a:rPr lang="en-US" dirty="0"/>
              <a:t>Inference adds minimal overhead to the pipeline</a:t>
            </a:r>
          </a:p>
          <a:p>
            <a:pPr marL="342900" indent="-342900" algn="l">
              <a:spcBef>
                <a:spcPts val="200"/>
              </a:spcBef>
              <a:spcAft>
                <a:spcPts val="200"/>
              </a:spcAft>
              <a:buClr>
                <a:schemeClr val="accent2"/>
              </a:buClr>
              <a:buFont typeface="Arial" panose="020B0604020202020204" pitchFamily="34" charset="0"/>
              <a:buChar char="•"/>
            </a:pPr>
            <a:r>
              <a:rPr lang="en-US" dirty="0"/>
              <a:t>Total latency includes feature extraction + classification inference</a:t>
            </a:r>
          </a:p>
          <a:p>
            <a:pPr marL="342900" indent="-342900" algn="l">
              <a:lnSpc>
                <a:spcPct val="100000"/>
              </a:lnSpc>
              <a:spcBef>
                <a:spcPts val="200"/>
              </a:spcBef>
              <a:spcAft>
                <a:spcPts val="200"/>
              </a:spcAft>
              <a:buClr>
                <a:schemeClr val="accent2"/>
              </a:buClr>
              <a:buFont typeface="Arial" panose="020B0604020202020204" pitchFamily="34" charset="0"/>
              <a:buChar char="•"/>
            </a:pPr>
            <a:r>
              <a:rPr lang="en-US" dirty="0"/>
              <a:t>The system demonstrates efficient real-time classification with low latency impact</a:t>
            </a:r>
          </a:p>
        </p:txBody>
      </p:sp>
      <p:pic>
        <p:nvPicPr>
          <p:cNvPr id="3" name="Picture 2">
            <a:extLst>
              <a:ext uri="{FF2B5EF4-FFF2-40B4-BE49-F238E27FC236}">
                <a16:creationId xmlns:a16="http://schemas.microsoft.com/office/drawing/2014/main" id="{77C0B380-90E1-75AB-A22F-A54AE28FEE6E}"/>
              </a:ext>
            </a:extLst>
          </p:cNvPr>
          <p:cNvPicPr>
            <a:picLocks noChangeAspect="1"/>
          </p:cNvPicPr>
          <p:nvPr/>
        </p:nvPicPr>
        <p:blipFill>
          <a:blip r:embed="rId3"/>
          <a:stretch>
            <a:fillRect/>
          </a:stretch>
        </p:blipFill>
        <p:spPr>
          <a:xfrm>
            <a:off x="1132993" y="3307411"/>
            <a:ext cx="3965148" cy="3401615"/>
          </a:xfrm>
          <a:prstGeom prst="rect">
            <a:avLst/>
          </a:prstGeom>
        </p:spPr>
      </p:pic>
      <p:pic>
        <p:nvPicPr>
          <p:cNvPr id="5" name="Picture 4">
            <a:extLst>
              <a:ext uri="{FF2B5EF4-FFF2-40B4-BE49-F238E27FC236}">
                <a16:creationId xmlns:a16="http://schemas.microsoft.com/office/drawing/2014/main" id="{2D9E3489-C1E9-E214-CDD2-744DEB415DDD}"/>
              </a:ext>
            </a:extLst>
          </p:cNvPr>
          <p:cNvPicPr>
            <a:picLocks noChangeAspect="1"/>
          </p:cNvPicPr>
          <p:nvPr/>
        </p:nvPicPr>
        <p:blipFill>
          <a:blip r:embed="rId4"/>
          <a:stretch>
            <a:fillRect/>
          </a:stretch>
        </p:blipFill>
        <p:spPr>
          <a:xfrm>
            <a:off x="6553554" y="3340823"/>
            <a:ext cx="3573433" cy="3368203"/>
          </a:xfrm>
          <a:prstGeom prst="rect">
            <a:avLst/>
          </a:prstGeom>
        </p:spPr>
      </p:pic>
    </p:spTree>
    <p:extLst>
      <p:ext uri="{BB962C8B-B14F-4D97-AF65-F5344CB8AC3E}">
        <p14:creationId xmlns:p14="http://schemas.microsoft.com/office/powerpoint/2010/main" val="593224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44980" y="1049343"/>
            <a:ext cx="11093707" cy="4800599"/>
          </a:xfrm>
        </p:spPr>
        <p:txBody>
          <a:bodyPr>
            <a:normAutofit/>
          </a:bodyPr>
          <a:lstStyle/>
          <a:p>
            <a:pPr marL="342900" indent="-342900" algn="l">
              <a:buClr>
                <a:srgbClr val="C00000"/>
              </a:buClr>
              <a:buFont typeface="Arial" panose="020B0604020202020204" pitchFamily="34" charset="0"/>
              <a:buChar char="•"/>
            </a:pPr>
            <a:r>
              <a:rPr lang="en-US" dirty="0"/>
              <a:t>P4-DPDK (this work) </a:t>
            </a:r>
          </a:p>
          <a:p>
            <a:pPr marL="635508" lvl="1" indent="-342900" algn="l">
              <a:lnSpc>
                <a:spcPct val="100000"/>
              </a:lnSpc>
              <a:buClr>
                <a:schemeClr val="accent2"/>
              </a:buClr>
              <a:buFont typeface="Arial" panose="020B0604020202020204" pitchFamily="34" charset="0"/>
              <a:buChar char="‒"/>
            </a:pPr>
            <a:r>
              <a:rPr lang="en-US" dirty="0"/>
              <a:t>100 Gbps inline ETC with ~86% accuracy - on commodity </a:t>
            </a:r>
            <a:r>
              <a:rPr lang="en-US" dirty="0" err="1"/>
              <a:t>SmartNICs</a:t>
            </a:r>
            <a:r>
              <a:rPr lang="en-US" dirty="0"/>
              <a:t> / multicore CPUs</a:t>
            </a:r>
          </a:p>
          <a:p>
            <a:pPr marL="635508" lvl="1" indent="-342900" algn="l">
              <a:lnSpc>
                <a:spcPct val="100000"/>
              </a:lnSpc>
              <a:buClr>
                <a:schemeClr val="accent2"/>
              </a:buClr>
              <a:buFont typeface="Arial" panose="020B0604020202020204" pitchFamily="34" charset="0"/>
              <a:buChar char="‒"/>
            </a:pPr>
            <a:r>
              <a:rPr lang="en-US" dirty="0"/>
              <a:t>It supports millions of concurrent flows - orders of magnitude beyond prior work</a:t>
            </a:r>
          </a:p>
          <a:p>
            <a:pPr marL="342900" indent="-342900" algn="l">
              <a:buClr>
                <a:srgbClr val="C00000"/>
              </a:buClr>
              <a:buFont typeface="Arial" panose="020B0604020202020204" pitchFamily="34" charset="0"/>
              <a:buChar char="•"/>
            </a:pPr>
            <a:r>
              <a:rPr lang="en-US" dirty="0"/>
              <a:t>Tofino ASIC (hardware P4 switch)</a:t>
            </a:r>
            <a:r>
              <a:rPr lang="en-US" baseline="30000" dirty="0"/>
              <a:t>1</a:t>
            </a:r>
            <a:endParaRPr lang="en-US" dirty="0"/>
          </a:p>
          <a:p>
            <a:pPr marL="635508" lvl="1" indent="-342900" algn="l">
              <a:lnSpc>
                <a:spcPct val="100000"/>
              </a:lnSpc>
              <a:buClr>
                <a:schemeClr val="accent2"/>
              </a:buClr>
              <a:buFont typeface="Arial" panose="020B0604020202020204" pitchFamily="34" charset="0"/>
              <a:buChar char="‒"/>
            </a:pPr>
            <a:r>
              <a:rPr lang="en-US" dirty="0"/>
              <a:t>Line-rate forwarding (</a:t>
            </a:r>
            <a:r>
              <a:rPr lang="en-US" dirty="0" err="1"/>
              <a:t>Tbps</a:t>
            </a:r>
            <a:r>
              <a:rPr lang="en-US" dirty="0"/>
              <a:t>), but limited on-chip SRAM (tens of MB)</a:t>
            </a:r>
          </a:p>
          <a:p>
            <a:pPr marL="635508" lvl="1" indent="-342900" algn="l">
              <a:lnSpc>
                <a:spcPct val="100000"/>
              </a:lnSpc>
              <a:buClr>
                <a:schemeClr val="accent2"/>
              </a:buClr>
              <a:buFont typeface="Arial" panose="020B0604020202020204" pitchFamily="34" charset="0"/>
              <a:buChar char="‒"/>
            </a:pPr>
            <a:r>
              <a:rPr lang="en-US" dirty="0"/>
              <a:t>It supports ~2,048 concurrent flows - few for production networks</a:t>
            </a:r>
          </a:p>
          <a:p>
            <a:pPr marL="342900" indent="-342900" algn="l">
              <a:buClr>
                <a:srgbClr val="C00000"/>
              </a:buClr>
              <a:buFont typeface="Arial" panose="020B0604020202020204" pitchFamily="34" charset="0"/>
              <a:buChar char="•"/>
            </a:pPr>
            <a:r>
              <a:rPr lang="en-US" dirty="0"/>
              <a:t>BMv2 (software switch)</a:t>
            </a:r>
            <a:r>
              <a:rPr lang="en-US" baseline="30000" dirty="0"/>
              <a:t>2</a:t>
            </a:r>
            <a:endParaRPr lang="en-US" dirty="0"/>
          </a:p>
          <a:p>
            <a:pPr marL="635508" lvl="1" indent="-342900" algn="l">
              <a:lnSpc>
                <a:spcPct val="100000"/>
              </a:lnSpc>
              <a:buClr>
                <a:schemeClr val="accent2"/>
              </a:buClr>
              <a:buFont typeface="Arial" panose="020B0604020202020204" pitchFamily="34" charset="0"/>
              <a:buChar char="‒"/>
            </a:pPr>
            <a:r>
              <a:rPr lang="en-US" dirty="0"/>
              <a:t>Target: Software switch (prototyping only) - not deployable in real networks</a:t>
            </a:r>
          </a:p>
          <a:p>
            <a:pPr marL="635508" lvl="1" indent="-342900" algn="l">
              <a:lnSpc>
                <a:spcPct val="100000"/>
              </a:lnSpc>
              <a:buClr>
                <a:schemeClr val="accent2"/>
              </a:buClr>
              <a:buFont typeface="Arial" panose="020B0604020202020204" pitchFamily="34" charset="0"/>
              <a:buChar char="‒"/>
            </a:pPr>
            <a:r>
              <a:rPr lang="en-US" dirty="0"/>
              <a:t>Simple decision tree classifier, limited feature support, no high-rate traffic</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76</a:t>
            </a:fld>
            <a:endParaRPr lang="en-US"/>
          </a:p>
        </p:txBody>
      </p:sp>
      <p:sp>
        <p:nvSpPr>
          <p:cNvPr id="8" name="Title 1">
            <a:extLst>
              <a:ext uri="{FF2B5EF4-FFF2-40B4-BE49-F238E27FC236}">
                <a16:creationId xmlns:a16="http://schemas.microsoft.com/office/drawing/2014/main" id="{2AADC870-B31B-47A0-F936-A85E9225B6C7}"/>
              </a:ext>
            </a:extLst>
          </p:cNvPr>
          <p:cNvSpPr>
            <a:spLocks noGrp="1"/>
          </p:cNvSpPr>
          <p:nvPr>
            <p:ph type="title"/>
          </p:nvPr>
        </p:nvSpPr>
        <p:spPr>
          <a:xfrm>
            <a:off x="603575" y="1"/>
            <a:ext cx="10984850" cy="888999"/>
          </a:xfrm>
        </p:spPr>
        <p:txBody>
          <a:bodyPr/>
          <a:lstStyle/>
          <a:p>
            <a:r>
              <a:rPr lang="en-US" dirty="0"/>
              <a:t>State-of-the-Art Comparison </a:t>
            </a:r>
          </a:p>
        </p:txBody>
      </p:sp>
      <p:cxnSp>
        <p:nvCxnSpPr>
          <p:cNvPr id="9" name="Straight Connector 8">
            <a:extLst>
              <a:ext uri="{FF2B5EF4-FFF2-40B4-BE49-F238E27FC236}">
                <a16:creationId xmlns:a16="http://schemas.microsoft.com/office/drawing/2014/main" id="{2017BC7A-06BB-4046-B6F1-FFEB2B5E29DB}"/>
              </a:ext>
            </a:extLst>
          </p:cNvPr>
          <p:cNvCxnSpPr>
            <a:cxnSpLocks/>
          </p:cNvCxnSpPr>
          <p:nvPr/>
        </p:nvCxnSpPr>
        <p:spPr>
          <a:xfrm>
            <a:off x="597549" y="876301"/>
            <a:ext cx="6053417"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2" name="TextBox 11">
            <a:extLst>
              <a:ext uri="{FF2B5EF4-FFF2-40B4-BE49-F238E27FC236}">
                <a16:creationId xmlns:a16="http://schemas.microsoft.com/office/drawing/2014/main" id="{FBB5D37A-8DC7-7718-DCD4-4C773C50606A}"/>
              </a:ext>
            </a:extLst>
          </p:cNvPr>
          <p:cNvSpPr txBox="1"/>
          <p:nvPr/>
        </p:nvSpPr>
        <p:spPr>
          <a:xfrm>
            <a:off x="492414" y="5874094"/>
            <a:ext cx="11198841" cy="1092607"/>
          </a:xfrm>
          <a:prstGeom prst="rect">
            <a:avLst/>
          </a:prstGeom>
          <a:noFill/>
        </p:spPr>
        <p:txBody>
          <a:bodyPr wrap="square">
            <a:spAutoFit/>
          </a:bodyPr>
          <a:lstStyle/>
          <a:p>
            <a:pPr marL="342900" indent="-342900" algn="just">
              <a:buAutoNum type="arabicPeriod"/>
            </a:pPr>
            <a:r>
              <a:rPr lang="en-US" sz="1300" dirty="0">
                <a:latin typeface="Arial" panose="020B0604020202020204" pitchFamily="34" charset="0"/>
                <a:cs typeface="Arial" panose="020B0604020202020204" pitchFamily="34" charset="0"/>
              </a:rPr>
              <a:t>A. Akem, G. </a:t>
            </a:r>
            <a:r>
              <a:rPr lang="en-US" sz="1300" dirty="0" err="1">
                <a:latin typeface="Arial" panose="020B0604020202020204" pitchFamily="34" charset="0"/>
                <a:cs typeface="Arial" panose="020B0604020202020204" pitchFamily="34" charset="0"/>
              </a:rPr>
              <a:t>Fraysse</a:t>
            </a:r>
            <a:r>
              <a:rPr lang="en-US" sz="1300" dirty="0">
                <a:latin typeface="Arial" panose="020B0604020202020204" pitchFamily="34" charset="0"/>
                <a:cs typeface="Arial" panose="020B0604020202020204" pitchFamily="34" charset="0"/>
              </a:rPr>
              <a:t>, and M. Fiore, “Encrypted traffic </a:t>
            </a:r>
            <a:r>
              <a:rPr lang="en-US" sz="1300" dirty="0" err="1">
                <a:latin typeface="Arial" panose="020B0604020202020204" pitchFamily="34" charset="0"/>
                <a:cs typeface="Arial" panose="020B0604020202020204" pitchFamily="34" charset="0"/>
              </a:rPr>
              <a:t>classificationat</a:t>
            </a:r>
            <a:r>
              <a:rPr lang="en-US" sz="1300" dirty="0">
                <a:latin typeface="Arial" panose="020B0604020202020204" pitchFamily="34" charset="0"/>
                <a:cs typeface="Arial" panose="020B0604020202020204" pitchFamily="34" charset="0"/>
              </a:rPr>
              <a:t> line rate in programmable switches with machine learning,” </a:t>
            </a:r>
            <a:r>
              <a:rPr lang="en-US" sz="1300" dirty="0" err="1">
                <a:latin typeface="Arial" panose="020B0604020202020204" pitchFamily="34" charset="0"/>
                <a:cs typeface="Arial" panose="020B0604020202020204" pitchFamily="34" charset="0"/>
              </a:rPr>
              <a:t>inIEEE</a:t>
            </a:r>
            <a:r>
              <a:rPr lang="en-US" sz="1300" dirty="0">
                <a:latin typeface="Arial" panose="020B0604020202020204" pitchFamily="34" charset="0"/>
                <a:cs typeface="Arial" panose="020B0604020202020204" pitchFamily="34" charset="0"/>
              </a:rPr>
              <a:t>/IFIP Network Operations and Management Symposium, 2024.</a:t>
            </a:r>
          </a:p>
          <a:p>
            <a:pPr marL="342900" indent="-342900" algn="just">
              <a:buFontTx/>
              <a:buAutoNum type="arabicPeriod"/>
            </a:pPr>
            <a:r>
              <a:rPr lang="en-US" sz="1300" dirty="0">
                <a:latin typeface="Arial" panose="020B0604020202020204" pitchFamily="34" charset="0"/>
                <a:cs typeface="Arial" panose="020B0604020202020204" pitchFamily="34" charset="0"/>
              </a:rPr>
              <a:t>H. N. Nguyen, M.-D. Nguyen, and E. Montes de Oca, “A </a:t>
            </a:r>
            <a:r>
              <a:rPr lang="en-US" sz="1300" dirty="0" err="1">
                <a:latin typeface="Arial" panose="020B0604020202020204" pitchFamily="34" charset="0"/>
                <a:cs typeface="Arial" panose="020B0604020202020204" pitchFamily="34" charset="0"/>
              </a:rPr>
              <a:t>frameworkfor</a:t>
            </a:r>
            <a:r>
              <a:rPr lang="en-US" sz="1300" dirty="0">
                <a:latin typeface="Arial" panose="020B0604020202020204" pitchFamily="34" charset="0"/>
                <a:cs typeface="Arial" panose="020B0604020202020204" pitchFamily="34" charset="0"/>
              </a:rPr>
              <a:t> in-network inference using p4,” in International Conference </a:t>
            </a:r>
            <a:r>
              <a:rPr lang="en-US" sz="1300" dirty="0" err="1">
                <a:latin typeface="Arial" panose="020B0604020202020204" pitchFamily="34" charset="0"/>
                <a:cs typeface="Arial" panose="020B0604020202020204" pitchFamily="34" charset="0"/>
              </a:rPr>
              <a:t>onAvailability</a:t>
            </a:r>
            <a:r>
              <a:rPr lang="en-US" sz="1300" dirty="0">
                <a:latin typeface="Arial" panose="020B0604020202020204" pitchFamily="34" charset="0"/>
                <a:cs typeface="Arial" panose="020B0604020202020204" pitchFamily="34" charset="0"/>
              </a:rPr>
              <a:t>, Reliability and Security, 2024</a:t>
            </a:r>
          </a:p>
          <a:p>
            <a:pPr marL="342900" indent="-342900" algn="just">
              <a:buAutoNum type="arabicPeriod"/>
            </a:pPr>
            <a:endParaRPr lang="en-US" sz="13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793D20F-AF34-75AA-EEC3-EF78B9F4ADF9}"/>
              </a:ext>
            </a:extLst>
          </p:cNvPr>
          <p:cNvCxnSpPr>
            <a:cxnSpLocks/>
          </p:cNvCxnSpPr>
          <p:nvPr/>
        </p:nvCxnSpPr>
        <p:spPr>
          <a:xfrm>
            <a:off x="597549" y="5849942"/>
            <a:ext cx="1096285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20698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615EC-2635-F196-B6A8-F9AA4245AA1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2151632-43A2-9F21-469A-9DF6591D93EA}"/>
              </a:ext>
            </a:extLst>
          </p:cNvPr>
          <p:cNvSpPr>
            <a:spLocks noGrp="1"/>
          </p:cNvSpPr>
          <p:nvPr>
            <p:ph type="sldNum" sz="quarter" idx="12"/>
          </p:nvPr>
        </p:nvSpPr>
        <p:spPr/>
        <p:txBody>
          <a:bodyPr/>
          <a:lstStyle/>
          <a:p>
            <a:fld id="{38C60F48-EAB5-A54D-B834-7AA360F30939}" type="slidenum">
              <a:rPr lang="en-US" sz="1200" smtClean="0"/>
              <a:t>77</a:t>
            </a:fld>
            <a:endParaRPr lang="en-US" sz="1200"/>
          </a:p>
        </p:txBody>
      </p:sp>
      <p:sp>
        <p:nvSpPr>
          <p:cNvPr id="2" name="Rectangle 1">
            <a:extLst>
              <a:ext uri="{FF2B5EF4-FFF2-40B4-BE49-F238E27FC236}">
                <a16:creationId xmlns:a16="http://schemas.microsoft.com/office/drawing/2014/main" id="{D062F46B-2447-E8A0-D6D2-888D06579B6B}"/>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Accelerating Anomaly Detection in Industrial Control Systems Using SmartNICs and DPDK</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(Acceleration on SmartNIC)</a:t>
            </a:r>
          </a:p>
        </p:txBody>
      </p:sp>
    </p:spTree>
    <p:extLst>
      <p:ext uri="{BB962C8B-B14F-4D97-AF65-F5344CB8AC3E}">
        <p14:creationId xmlns:p14="http://schemas.microsoft.com/office/powerpoint/2010/main" val="881446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7968D-F5CE-92E3-E1AF-EAC0B2655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0FFD5-010B-2864-D006-AA3E380F9622}"/>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5FA9F10F-645F-265F-35B2-0EBA3A79C4CF}"/>
              </a:ext>
            </a:extLst>
          </p:cNvPr>
          <p:cNvSpPr>
            <a:spLocks noGrp="1"/>
          </p:cNvSpPr>
          <p:nvPr>
            <p:ph idx="1"/>
          </p:nvPr>
        </p:nvSpPr>
        <p:spPr>
          <a:xfrm>
            <a:off x="597550" y="1028700"/>
            <a:ext cx="10984850" cy="4800599"/>
          </a:xfrm>
        </p:spPr>
        <p:txBody>
          <a:bodyPr>
            <a:normAutofit/>
          </a:bodyPr>
          <a:lstStyle/>
          <a:p>
            <a:pPr marL="285750" marR="0" lvl="0" indent="-285750" algn="just"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dirty="0"/>
              <a:t>Industrial Control Systems (ICSs) require real-time, low-latency communications</a:t>
            </a:r>
          </a:p>
          <a:p>
            <a:pPr marL="285750" marR="0" lvl="0" indent="-285750" algn="just"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Cyberattacks and physical faults overlap, making detection more difficult</a:t>
            </a:r>
          </a:p>
          <a:p>
            <a:pPr marL="285750" marR="0" lvl="0" indent="-285750" algn="just"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dirty="0"/>
              <a:t>Traditional IDS is CPU-intensive and slow, unsuitable for ICS</a:t>
            </a:r>
          </a:p>
          <a:p>
            <a:pPr marL="285750" marR="0" lvl="0" indent="-285750" algn="just"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en-US" dirty="0"/>
          </a:p>
          <a:p>
            <a:pPr marL="285750" marR="0" lvl="0" indent="-285750" algn="just"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en-US"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7AFD7061-4E2B-8EA2-FDB9-43B6626A25D9}"/>
              </a:ext>
            </a:extLst>
          </p:cNvPr>
          <p:cNvCxnSpPr>
            <a:cxnSpLocks/>
          </p:cNvCxnSpPr>
          <p:nvPr/>
        </p:nvCxnSpPr>
        <p:spPr>
          <a:xfrm>
            <a:off x="597552" y="876301"/>
            <a:ext cx="2288523"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65DBB565-B1B7-19C4-8ACA-DF7507475A9D}"/>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78</a:t>
            </a:fld>
            <a:endParaRPr lang="en-US" sz="1051">
              <a:latin typeface="Calibri" panose="020F0502020204030204"/>
              <a:cs typeface="Arial"/>
              <a:sym typeface="Arial"/>
            </a:endParaRPr>
          </a:p>
        </p:txBody>
      </p:sp>
      <p:cxnSp>
        <p:nvCxnSpPr>
          <p:cNvPr id="8" name="Straight Connector 7">
            <a:extLst>
              <a:ext uri="{FF2B5EF4-FFF2-40B4-BE49-F238E27FC236}">
                <a16:creationId xmlns:a16="http://schemas.microsoft.com/office/drawing/2014/main" id="{CB4BBF3F-288D-BF0C-C1CA-DA91E0FED79A}"/>
              </a:ext>
            </a:extLst>
          </p:cNvPr>
          <p:cNvCxnSpPr>
            <a:cxnSpLocks/>
          </p:cNvCxnSpPr>
          <p:nvPr/>
        </p:nvCxnSpPr>
        <p:spPr>
          <a:xfrm>
            <a:off x="388217" y="6177338"/>
            <a:ext cx="10795598"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EE3D321-C038-2DC3-3EEF-BBD73984303D}"/>
              </a:ext>
            </a:extLst>
          </p:cNvPr>
          <p:cNvSpPr txBox="1"/>
          <p:nvPr/>
        </p:nvSpPr>
        <p:spPr>
          <a:xfrm>
            <a:off x="388217" y="6180992"/>
            <a:ext cx="10795597" cy="584775"/>
          </a:xfrm>
          <a:prstGeom prst="rect">
            <a:avLst/>
          </a:prstGeom>
          <a:noFill/>
        </p:spPr>
        <p:txBody>
          <a:bodyPr wrap="square">
            <a:spAutoFit/>
          </a:bodyPr>
          <a:lstStyle/>
          <a:p>
            <a:pPr algn="just"/>
            <a:r>
              <a:rPr lang="en-US" sz="1600" dirty="0"/>
              <a:t>[1] J. Moyne, </a:t>
            </a:r>
            <a:r>
              <a:rPr lang="en-US" sz="1600" i="1" dirty="0"/>
              <a:t>Performance Metrics for Industrial Ethernet</a:t>
            </a:r>
            <a:r>
              <a:rPr lang="en-US" sz="1600" dirty="0"/>
              <a:t>, NSF Engineering Research Center for Reconfigurable Manufacturing Systems, College of Engineering, University of Michigan, 2006.</a:t>
            </a:r>
          </a:p>
        </p:txBody>
      </p:sp>
      <p:pic>
        <p:nvPicPr>
          <p:cNvPr id="5" name="Picture 5">
            <a:extLst>
              <a:ext uri="{FF2B5EF4-FFF2-40B4-BE49-F238E27FC236}">
                <a16:creationId xmlns:a16="http://schemas.microsoft.com/office/drawing/2014/main" id="{6C181A8C-1CF8-7A3B-D05D-BBCB0699F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94" t="3174" r="1727" b="17719"/>
          <a:stretch>
            <a:fillRect/>
          </a:stretch>
        </p:blipFill>
        <p:spPr bwMode="auto">
          <a:xfrm>
            <a:off x="1294981" y="2287817"/>
            <a:ext cx="6441133" cy="326389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Brace 6">
            <a:extLst>
              <a:ext uri="{FF2B5EF4-FFF2-40B4-BE49-F238E27FC236}">
                <a16:creationId xmlns:a16="http://schemas.microsoft.com/office/drawing/2014/main" id="{5F4FBDAE-5A1E-A299-BE4F-788E71417CB8}"/>
              </a:ext>
            </a:extLst>
          </p:cNvPr>
          <p:cNvSpPr/>
          <p:nvPr/>
        </p:nvSpPr>
        <p:spPr>
          <a:xfrm>
            <a:off x="6715579" y="3701143"/>
            <a:ext cx="217714" cy="402771"/>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3567099-31E5-281E-6D8B-7132946697BC}"/>
              </a:ext>
            </a:extLst>
          </p:cNvPr>
          <p:cNvSpPr txBox="1"/>
          <p:nvPr/>
        </p:nvSpPr>
        <p:spPr>
          <a:xfrm>
            <a:off x="3243051" y="5350171"/>
            <a:ext cx="2875082" cy="369332"/>
          </a:xfrm>
          <a:prstGeom prst="rect">
            <a:avLst/>
          </a:prstGeom>
          <a:noFill/>
        </p:spPr>
        <p:txBody>
          <a:bodyPr wrap="none" rtlCol="0">
            <a:spAutoFit/>
          </a:bodyPr>
          <a:lstStyle/>
          <a:p>
            <a:r>
              <a:rPr lang="en-US" dirty="0"/>
              <a:t>(a) Round-trip time interval</a:t>
            </a:r>
            <a:r>
              <a:rPr lang="en-US" baseline="30000" dirty="0"/>
              <a:t>1</a:t>
            </a:r>
          </a:p>
        </p:txBody>
      </p:sp>
      <p:sp>
        <p:nvSpPr>
          <p:cNvPr id="10" name="TextBox 9">
            <a:extLst>
              <a:ext uri="{FF2B5EF4-FFF2-40B4-BE49-F238E27FC236}">
                <a16:creationId xmlns:a16="http://schemas.microsoft.com/office/drawing/2014/main" id="{EF6D9B45-F5A7-165E-2ACF-83FA33EFB122}"/>
              </a:ext>
            </a:extLst>
          </p:cNvPr>
          <p:cNvSpPr txBox="1"/>
          <p:nvPr/>
        </p:nvSpPr>
        <p:spPr>
          <a:xfrm>
            <a:off x="6933293" y="3717862"/>
            <a:ext cx="2238754" cy="369332"/>
          </a:xfrm>
          <a:prstGeom prst="rect">
            <a:avLst/>
          </a:prstGeom>
          <a:noFill/>
        </p:spPr>
        <p:txBody>
          <a:bodyPr wrap="none" rtlCol="0">
            <a:spAutoFit/>
          </a:bodyPr>
          <a:lstStyle/>
          <a:p>
            <a:r>
              <a:rPr lang="en-US" dirty="0"/>
              <a:t>Less than 100 µs jitter</a:t>
            </a:r>
            <a:endParaRPr lang="en-US" baseline="30000" dirty="0"/>
          </a:p>
        </p:txBody>
      </p:sp>
    </p:spTree>
    <p:extLst>
      <p:ext uri="{BB962C8B-B14F-4D97-AF65-F5344CB8AC3E}">
        <p14:creationId xmlns:p14="http://schemas.microsoft.com/office/powerpoint/2010/main" val="12243610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FACFA-1347-DDDD-40A6-F1E97A7ED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ED555-F946-E0C2-14E4-AE06F775D766}"/>
              </a:ext>
            </a:extLst>
          </p:cNvPr>
          <p:cNvSpPr>
            <a:spLocks noGrp="1"/>
          </p:cNvSpPr>
          <p:nvPr>
            <p:ph type="title"/>
          </p:nvPr>
        </p:nvSpPr>
        <p:spPr/>
        <p:txBody>
          <a:bodyPr/>
          <a:lstStyle/>
          <a:p>
            <a:r>
              <a:rPr lang="en-US" dirty="0"/>
              <a:t>System Architecture</a:t>
            </a:r>
          </a:p>
        </p:txBody>
      </p:sp>
      <p:cxnSp>
        <p:nvCxnSpPr>
          <p:cNvPr id="4" name="Straight Connector 3">
            <a:extLst>
              <a:ext uri="{FF2B5EF4-FFF2-40B4-BE49-F238E27FC236}">
                <a16:creationId xmlns:a16="http://schemas.microsoft.com/office/drawing/2014/main" id="{3534980B-FA3D-91D9-E181-8D004364496C}"/>
              </a:ext>
            </a:extLst>
          </p:cNvPr>
          <p:cNvCxnSpPr>
            <a:cxnSpLocks/>
          </p:cNvCxnSpPr>
          <p:nvPr/>
        </p:nvCxnSpPr>
        <p:spPr>
          <a:xfrm>
            <a:off x="597551" y="876301"/>
            <a:ext cx="4409878"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5" name="Content Placeholder 2">
            <a:extLst>
              <a:ext uri="{FF2B5EF4-FFF2-40B4-BE49-F238E27FC236}">
                <a16:creationId xmlns:a16="http://schemas.microsoft.com/office/drawing/2014/main" id="{821DDB23-72C7-EBD0-685E-A90AB5075745}"/>
              </a:ext>
            </a:extLst>
          </p:cNvPr>
          <p:cNvSpPr>
            <a:spLocks noGrp="1"/>
          </p:cNvSpPr>
          <p:nvPr>
            <p:ph idx="1"/>
          </p:nvPr>
        </p:nvSpPr>
        <p:spPr>
          <a:xfrm>
            <a:off x="597551" y="1023683"/>
            <a:ext cx="6469171"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PLC-controlled industrial cells connected to a SCADA server equipped with a </a:t>
            </a:r>
            <a:r>
              <a:rPr lang="en-US" dirty="0" err="1"/>
              <a:t>SmartNIC</a:t>
            </a:r>
            <a:r>
              <a:rPr lang="en-US" dirty="0"/>
              <a:t>.</a:t>
            </a:r>
          </a:p>
          <a:p>
            <a:pPr marL="0" indent="0">
              <a:spcBef>
                <a:spcPts val="600"/>
              </a:spcBef>
              <a:spcAft>
                <a:spcPts val="0"/>
              </a:spcAft>
              <a:buClr>
                <a:schemeClr val="accent2"/>
              </a:buClr>
              <a:buNone/>
            </a:pPr>
            <a:endParaRPr lang="en-US" dirty="0"/>
          </a:p>
          <a:p>
            <a:pPr marL="280981" indent="-280981">
              <a:spcBef>
                <a:spcPts val="600"/>
              </a:spcBef>
              <a:spcAft>
                <a:spcPts val="0"/>
              </a:spcAft>
              <a:buClr>
                <a:schemeClr val="accent2"/>
              </a:buClr>
              <a:buFont typeface="Arial" panose="020B0604020202020204" pitchFamily="34" charset="0"/>
              <a:buChar char="•"/>
            </a:pPr>
            <a:r>
              <a:rPr lang="en-US" dirty="0"/>
              <a:t>The </a:t>
            </a:r>
            <a:r>
              <a:rPr lang="en-US" dirty="0" err="1"/>
              <a:t>SmartNIC</a:t>
            </a:r>
            <a:r>
              <a:rPr lang="en-US" dirty="0"/>
              <a:t> includes programmable data-plane components used for fast packet processing.</a:t>
            </a:r>
          </a:p>
          <a:p>
            <a:pPr marL="0" indent="0">
              <a:spcBef>
                <a:spcPts val="600"/>
              </a:spcBef>
              <a:spcAft>
                <a:spcPts val="0"/>
              </a:spcAft>
              <a:buClr>
                <a:schemeClr val="accent2"/>
              </a:buClr>
              <a:buNone/>
            </a:pPr>
            <a:endParaRPr lang="en-US" dirty="0"/>
          </a:p>
          <a:p>
            <a:pPr marL="280981" indent="-280981">
              <a:spcBef>
                <a:spcPts val="600"/>
              </a:spcBef>
              <a:spcAft>
                <a:spcPts val="0"/>
              </a:spcAft>
              <a:buClr>
                <a:schemeClr val="accent2"/>
              </a:buClr>
              <a:buFont typeface="Arial" panose="020B0604020202020204" pitchFamily="34" charset="0"/>
              <a:buChar char="•"/>
            </a:pPr>
            <a:r>
              <a:rPr lang="en-US" dirty="0"/>
              <a:t>The </a:t>
            </a:r>
            <a:r>
              <a:rPr lang="en-US" dirty="0" err="1"/>
              <a:t>SmartNIC</a:t>
            </a:r>
            <a:r>
              <a:rPr lang="en-US" dirty="0"/>
              <a:t> performs in-network ML inference using DPDK for real-time anomaly detection.</a:t>
            </a:r>
          </a:p>
          <a:p>
            <a:pPr marL="280981" indent="-280981">
              <a:spcBef>
                <a:spcPts val="600"/>
              </a:spcBef>
              <a:spcAft>
                <a:spcPts val="0"/>
              </a:spcAft>
              <a:buClr>
                <a:schemeClr val="accent2"/>
              </a:buClr>
              <a:buFont typeface="Arial" panose="020B0604020202020204" pitchFamily="34" charset="0"/>
              <a:buChar char="•"/>
            </a:pPr>
            <a:endParaRPr lang="en-US" dirty="0"/>
          </a:p>
        </p:txBody>
      </p:sp>
      <p:sp>
        <p:nvSpPr>
          <p:cNvPr id="12" name="Slide Number Placeholder 11">
            <a:extLst>
              <a:ext uri="{FF2B5EF4-FFF2-40B4-BE49-F238E27FC236}">
                <a16:creationId xmlns:a16="http://schemas.microsoft.com/office/drawing/2014/main" id="{81A9E1A1-4440-DB09-8448-15A01F544E4E}"/>
              </a:ext>
            </a:extLst>
          </p:cNvPr>
          <p:cNvSpPr>
            <a:spLocks noGrp="1"/>
          </p:cNvSpPr>
          <p:nvPr>
            <p:ph type="sldNum" sz="quarter" idx="12"/>
          </p:nvPr>
        </p:nvSpPr>
        <p:spPr/>
        <p:txBody>
          <a:bodyPr/>
          <a:lstStyle/>
          <a:p>
            <a:fld id="{38C60F48-EAB5-A54D-B834-7AA360F30939}" type="slidenum">
              <a:rPr lang="en-US" smtClean="0"/>
              <a:t>79</a:t>
            </a:fld>
            <a:endParaRPr lang="en-US"/>
          </a:p>
        </p:txBody>
      </p:sp>
      <p:pic>
        <p:nvPicPr>
          <p:cNvPr id="3" name="Picture 2">
            <a:extLst>
              <a:ext uri="{FF2B5EF4-FFF2-40B4-BE49-F238E27FC236}">
                <a16:creationId xmlns:a16="http://schemas.microsoft.com/office/drawing/2014/main" id="{2D62C584-6DD4-041B-3C7F-9080F09F0469}"/>
              </a:ext>
            </a:extLst>
          </p:cNvPr>
          <p:cNvPicPr>
            <a:picLocks noChangeAspect="1"/>
          </p:cNvPicPr>
          <p:nvPr/>
        </p:nvPicPr>
        <p:blipFill>
          <a:blip r:embed="rId3"/>
          <a:stretch>
            <a:fillRect/>
          </a:stretch>
        </p:blipFill>
        <p:spPr>
          <a:xfrm>
            <a:off x="7165031" y="1076969"/>
            <a:ext cx="4851478" cy="5045536"/>
          </a:xfrm>
          <a:prstGeom prst="rect">
            <a:avLst/>
          </a:prstGeom>
        </p:spPr>
      </p:pic>
    </p:spTree>
    <p:extLst>
      <p:ext uri="{BB962C8B-B14F-4D97-AF65-F5344CB8AC3E}">
        <p14:creationId xmlns:p14="http://schemas.microsoft.com/office/powerpoint/2010/main" val="578146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56A70-5401-452B-A6C4-5C1AD20993E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132339-D2FE-70BD-5659-7BDA3E97A8EB}"/>
              </a:ext>
            </a:extLst>
          </p:cNvPr>
          <p:cNvSpPr>
            <a:spLocks noGrp="1"/>
          </p:cNvSpPr>
          <p:nvPr>
            <p:ph type="sldNum" sz="quarter" idx="12"/>
          </p:nvPr>
        </p:nvSpPr>
        <p:spPr/>
        <p:txBody>
          <a:bodyPr/>
          <a:lstStyle/>
          <a:p>
            <a:fld id="{38C60F48-EAB5-A54D-B834-7AA360F30939}" type="slidenum">
              <a:rPr lang="en-US" sz="1200" smtClean="0"/>
              <a:t>8</a:t>
            </a:fld>
            <a:endParaRPr lang="en-US" sz="1200"/>
          </a:p>
        </p:txBody>
      </p:sp>
      <p:sp>
        <p:nvSpPr>
          <p:cNvPr id="2" name="Rectangle 1">
            <a:extLst>
              <a:ext uri="{FF2B5EF4-FFF2-40B4-BE49-F238E27FC236}">
                <a16:creationId xmlns:a16="http://schemas.microsoft.com/office/drawing/2014/main" id="{1EB9C66F-DB00-4AE9-D5A1-187CA36594A2}"/>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Overview of Domain-Specific Accelerators</a:t>
            </a:r>
          </a:p>
        </p:txBody>
      </p:sp>
    </p:spTree>
    <p:extLst>
      <p:ext uri="{BB962C8B-B14F-4D97-AF65-F5344CB8AC3E}">
        <p14:creationId xmlns:p14="http://schemas.microsoft.com/office/powerpoint/2010/main" val="3072581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7D4BA-2C57-0EAC-94B6-298AD54D9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2B3BE-2769-5E94-2B64-315C033EADD9}"/>
              </a:ext>
            </a:extLst>
          </p:cNvPr>
          <p:cNvSpPr>
            <a:spLocks noGrp="1"/>
          </p:cNvSpPr>
          <p:nvPr>
            <p:ph type="title"/>
          </p:nvPr>
        </p:nvSpPr>
        <p:spPr/>
        <p:txBody>
          <a:bodyPr>
            <a:normAutofit/>
          </a:bodyPr>
          <a:lstStyle/>
          <a:p>
            <a:r>
              <a:rPr lang="en-US" b="0" i="0" u="none" strike="noStrike" dirty="0">
                <a:effectLst/>
              </a:rPr>
              <a:t>Proposed System</a:t>
            </a:r>
            <a:endParaRPr lang="en-US" dirty="0"/>
          </a:p>
        </p:txBody>
      </p:sp>
      <p:cxnSp>
        <p:nvCxnSpPr>
          <p:cNvPr id="4" name="Straight Connector 3">
            <a:extLst>
              <a:ext uri="{FF2B5EF4-FFF2-40B4-BE49-F238E27FC236}">
                <a16:creationId xmlns:a16="http://schemas.microsoft.com/office/drawing/2014/main" id="{ABAB3CFE-537D-B5EF-DE8E-9E4BEF1F6FDD}"/>
              </a:ext>
            </a:extLst>
          </p:cNvPr>
          <p:cNvCxnSpPr>
            <a:cxnSpLocks/>
          </p:cNvCxnSpPr>
          <p:nvPr/>
        </p:nvCxnSpPr>
        <p:spPr>
          <a:xfrm>
            <a:off x="597551" y="876301"/>
            <a:ext cx="3898249"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A21018A5-5BCD-C88F-85EA-A2721C2033FD}"/>
              </a:ext>
            </a:extLst>
          </p:cNvPr>
          <p:cNvSpPr>
            <a:spLocks noGrp="1"/>
          </p:cNvSpPr>
          <p:nvPr>
            <p:ph type="sldNum" sz="quarter" idx="12"/>
          </p:nvPr>
        </p:nvSpPr>
        <p:spPr/>
        <p:txBody>
          <a:bodyPr/>
          <a:lstStyle/>
          <a:p>
            <a:fld id="{38C60F48-EAB5-A54D-B834-7AA360F30939}" type="slidenum">
              <a:rPr lang="en-US" smtClean="0"/>
              <a:t>80</a:t>
            </a:fld>
            <a:endParaRPr lang="en-US"/>
          </a:p>
        </p:txBody>
      </p:sp>
      <p:sp>
        <p:nvSpPr>
          <p:cNvPr id="6" name="Content Placeholder 2">
            <a:extLst>
              <a:ext uri="{FF2B5EF4-FFF2-40B4-BE49-F238E27FC236}">
                <a16:creationId xmlns:a16="http://schemas.microsoft.com/office/drawing/2014/main" id="{CA209D8D-95E2-5D72-E438-ECB202D10DE4}"/>
              </a:ext>
            </a:extLst>
          </p:cNvPr>
          <p:cNvSpPr>
            <a:spLocks noGrp="1"/>
          </p:cNvSpPr>
          <p:nvPr>
            <p:ph idx="1"/>
          </p:nvPr>
        </p:nvSpPr>
        <p:spPr>
          <a:xfrm>
            <a:off x="597548" y="1023683"/>
            <a:ext cx="5620372"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A fully connected neural network is trained and offloaded to the SmartNIC</a:t>
            </a:r>
          </a:p>
          <a:p>
            <a:pPr marL="280981" indent="-280981">
              <a:spcBef>
                <a:spcPts val="600"/>
              </a:spcBef>
              <a:spcAft>
                <a:spcPts val="0"/>
              </a:spcAft>
              <a:buClr>
                <a:schemeClr val="accent2"/>
              </a:buClr>
              <a:buFont typeface="Arial" panose="020B0604020202020204" pitchFamily="34" charset="0"/>
              <a:buChar char="•"/>
            </a:pPr>
            <a:r>
              <a:rPr lang="en-US" dirty="0"/>
              <a:t>The SmartNIC tracks network and sensor flows</a:t>
            </a:r>
          </a:p>
          <a:p>
            <a:pPr marL="280981" indent="-280981">
              <a:spcBef>
                <a:spcPts val="600"/>
              </a:spcBef>
              <a:spcAft>
                <a:spcPts val="0"/>
              </a:spcAft>
              <a:buClr>
                <a:schemeClr val="accent2"/>
              </a:buClr>
              <a:buFont typeface="Arial" panose="020B0604020202020204" pitchFamily="34" charset="0"/>
              <a:buChar char="•"/>
            </a:pPr>
            <a:r>
              <a:rPr lang="en-US" dirty="0"/>
              <a:t>After a window of N packets of sensor readings, inference is triggered</a:t>
            </a:r>
          </a:p>
          <a:p>
            <a:pPr marL="280981" indent="-280981">
              <a:spcBef>
                <a:spcPts val="600"/>
              </a:spcBef>
              <a:spcAft>
                <a:spcPts val="0"/>
              </a:spcAft>
              <a:buClr>
                <a:schemeClr val="accent2"/>
              </a:buClr>
              <a:buFont typeface="Arial" panose="020B0604020202020204" pitchFamily="34" charset="0"/>
              <a:buChar char="•"/>
            </a:pPr>
            <a:r>
              <a:rPr lang="en-US" dirty="0"/>
              <a:t>Based on the classification, an action is taken (e.g., forward or drop)</a:t>
            </a:r>
          </a:p>
        </p:txBody>
      </p:sp>
      <p:pic>
        <p:nvPicPr>
          <p:cNvPr id="7" name="Picture 6">
            <a:extLst>
              <a:ext uri="{FF2B5EF4-FFF2-40B4-BE49-F238E27FC236}">
                <a16:creationId xmlns:a16="http://schemas.microsoft.com/office/drawing/2014/main" id="{ACF545A8-4E9C-5B8A-A823-7DBB2FCC27FF}"/>
              </a:ext>
            </a:extLst>
          </p:cNvPr>
          <p:cNvPicPr>
            <a:picLocks noChangeAspect="1"/>
          </p:cNvPicPr>
          <p:nvPr/>
        </p:nvPicPr>
        <p:blipFill>
          <a:blip r:embed="rId3"/>
          <a:srcRect l="5528"/>
          <a:stretch>
            <a:fillRect/>
          </a:stretch>
        </p:blipFill>
        <p:spPr>
          <a:xfrm>
            <a:off x="6648994" y="309695"/>
            <a:ext cx="5543006" cy="6031469"/>
          </a:xfrm>
          <a:prstGeom prst="rect">
            <a:avLst/>
          </a:prstGeom>
        </p:spPr>
      </p:pic>
    </p:spTree>
    <p:extLst>
      <p:ext uri="{BB962C8B-B14F-4D97-AF65-F5344CB8AC3E}">
        <p14:creationId xmlns:p14="http://schemas.microsoft.com/office/powerpoint/2010/main" val="32218092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FD80-B939-8231-3E18-2F25BA16B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8B8B2-BE19-C4CA-336B-96BE75557B24}"/>
              </a:ext>
            </a:extLst>
          </p:cNvPr>
          <p:cNvSpPr>
            <a:spLocks noGrp="1"/>
          </p:cNvSpPr>
          <p:nvPr>
            <p:ph type="title"/>
          </p:nvPr>
        </p:nvSpPr>
        <p:spPr/>
        <p:txBody>
          <a:bodyPr>
            <a:normAutofit/>
          </a:bodyPr>
          <a:lstStyle/>
          <a:p>
            <a:r>
              <a:rPr lang="en-US" b="0" i="0" u="none" strike="noStrike" dirty="0">
                <a:effectLst/>
              </a:rPr>
              <a:t>Proposed System</a:t>
            </a:r>
            <a:endParaRPr lang="en-US" dirty="0"/>
          </a:p>
        </p:txBody>
      </p:sp>
      <p:cxnSp>
        <p:nvCxnSpPr>
          <p:cNvPr id="4" name="Straight Connector 3">
            <a:extLst>
              <a:ext uri="{FF2B5EF4-FFF2-40B4-BE49-F238E27FC236}">
                <a16:creationId xmlns:a16="http://schemas.microsoft.com/office/drawing/2014/main" id="{BEA570B4-F926-90EF-A09C-2D546E97FAF5}"/>
              </a:ext>
            </a:extLst>
          </p:cNvPr>
          <p:cNvCxnSpPr>
            <a:cxnSpLocks/>
          </p:cNvCxnSpPr>
          <p:nvPr/>
        </p:nvCxnSpPr>
        <p:spPr>
          <a:xfrm>
            <a:off x="597551" y="876301"/>
            <a:ext cx="3898249"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38AD32DF-56DE-9CFC-559A-C629F70BC84C}"/>
              </a:ext>
            </a:extLst>
          </p:cNvPr>
          <p:cNvSpPr>
            <a:spLocks noGrp="1"/>
          </p:cNvSpPr>
          <p:nvPr>
            <p:ph type="sldNum" sz="quarter" idx="12"/>
          </p:nvPr>
        </p:nvSpPr>
        <p:spPr/>
        <p:txBody>
          <a:bodyPr/>
          <a:lstStyle/>
          <a:p>
            <a:fld id="{38C60F48-EAB5-A54D-B834-7AA360F30939}" type="slidenum">
              <a:rPr lang="en-US" smtClean="0"/>
              <a:t>81</a:t>
            </a:fld>
            <a:endParaRPr lang="en-US"/>
          </a:p>
        </p:txBody>
      </p:sp>
      <p:sp>
        <p:nvSpPr>
          <p:cNvPr id="6" name="Content Placeholder 2">
            <a:extLst>
              <a:ext uri="{FF2B5EF4-FFF2-40B4-BE49-F238E27FC236}">
                <a16:creationId xmlns:a16="http://schemas.microsoft.com/office/drawing/2014/main" id="{1240A77C-A0B5-D9A6-D4BD-9502F262FE04}"/>
              </a:ext>
            </a:extLst>
          </p:cNvPr>
          <p:cNvSpPr>
            <a:spLocks noGrp="1"/>
          </p:cNvSpPr>
          <p:nvPr>
            <p:ph idx="1"/>
          </p:nvPr>
        </p:nvSpPr>
        <p:spPr>
          <a:xfrm>
            <a:off x="597548" y="1023683"/>
            <a:ext cx="5395747"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Features per sensor:</a:t>
            </a:r>
          </a:p>
          <a:p>
            <a:pPr marL="635508" lvl="1" indent="-342900">
              <a:spcBef>
                <a:spcPts val="600"/>
              </a:spcBef>
              <a:spcAft>
                <a:spcPts val="0"/>
              </a:spcAft>
              <a:buClr>
                <a:schemeClr val="accent2"/>
              </a:buClr>
            </a:pPr>
            <a:r>
              <a:rPr lang="en-US" dirty="0"/>
              <a:t>Sensor value: minimum, maximum, average</a:t>
            </a:r>
          </a:p>
          <a:p>
            <a:pPr marL="635508" lvl="1" indent="-342900">
              <a:spcBef>
                <a:spcPts val="600"/>
              </a:spcBef>
              <a:spcAft>
                <a:spcPts val="0"/>
              </a:spcAft>
              <a:buClr>
                <a:schemeClr val="accent2"/>
              </a:buClr>
            </a:pPr>
            <a:r>
              <a:rPr lang="en-US" dirty="0"/>
              <a:t>Modbus inter-arrival time: minimum, maximum, average</a:t>
            </a:r>
          </a:p>
          <a:p>
            <a:pPr marL="635508" lvl="1" indent="-342900">
              <a:spcBef>
                <a:spcPts val="600"/>
              </a:spcBef>
              <a:spcAft>
                <a:spcPts val="0"/>
              </a:spcAft>
              <a:buClr>
                <a:schemeClr val="accent2"/>
              </a:buClr>
            </a:pPr>
            <a:r>
              <a:rPr lang="en-US" dirty="0"/>
              <a:t>Range of sensor values (max – min)</a:t>
            </a:r>
          </a:p>
          <a:p>
            <a:pPr marL="635508" lvl="1" indent="-342900">
              <a:spcBef>
                <a:spcPts val="600"/>
              </a:spcBef>
              <a:spcAft>
                <a:spcPts val="0"/>
              </a:spcAft>
              <a:buClr>
                <a:schemeClr val="accent2"/>
              </a:buClr>
            </a:pPr>
            <a:endParaRPr lang="en-US" dirty="0"/>
          </a:p>
          <a:p>
            <a:pPr marL="0" indent="0">
              <a:spcBef>
                <a:spcPts val="600"/>
              </a:spcBef>
              <a:spcAft>
                <a:spcPts val="0"/>
              </a:spcAft>
              <a:buClr>
                <a:schemeClr val="accent2"/>
              </a:buClr>
              <a:buNone/>
            </a:pPr>
            <a:endParaRPr lang="en-US" dirty="0"/>
          </a:p>
          <a:p>
            <a:pPr marL="0" indent="0">
              <a:spcBef>
                <a:spcPts val="600"/>
              </a:spcBef>
              <a:spcAft>
                <a:spcPts val="0"/>
              </a:spcAft>
              <a:buClr>
                <a:schemeClr val="accent2"/>
              </a:buClr>
              <a:buNone/>
            </a:pPr>
            <a:endParaRPr lang="en-US" dirty="0"/>
          </a:p>
        </p:txBody>
      </p:sp>
      <p:pic>
        <p:nvPicPr>
          <p:cNvPr id="5" name="Picture 4">
            <a:extLst>
              <a:ext uri="{FF2B5EF4-FFF2-40B4-BE49-F238E27FC236}">
                <a16:creationId xmlns:a16="http://schemas.microsoft.com/office/drawing/2014/main" id="{8248026F-C1B9-21A2-D33B-65BA0889EA54}"/>
              </a:ext>
            </a:extLst>
          </p:cNvPr>
          <p:cNvPicPr>
            <a:picLocks noChangeAspect="1"/>
          </p:cNvPicPr>
          <p:nvPr/>
        </p:nvPicPr>
        <p:blipFill>
          <a:blip r:embed="rId3"/>
          <a:srcRect l="5528"/>
          <a:stretch>
            <a:fillRect/>
          </a:stretch>
        </p:blipFill>
        <p:spPr>
          <a:xfrm>
            <a:off x="6648994" y="309695"/>
            <a:ext cx="5543006" cy="6031469"/>
          </a:xfrm>
          <a:prstGeom prst="rect">
            <a:avLst/>
          </a:prstGeom>
        </p:spPr>
      </p:pic>
    </p:spTree>
    <p:extLst>
      <p:ext uri="{BB962C8B-B14F-4D97-AF65-F5344CB8AC3E}">
        <p14:creationId xmlns:p14="http://schemas.microsoft.com/office/powerpoint/2010/main" val="3562960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7D4BA-2C57-0EAC-94B6-298AD54D9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2B3BE-2769-5E94-2B64-315C033EADD9}"/>
              </a:ext>
            </a:extLst>
          </p:cNvPr>
          <p:cNvSpPr>
            <a:spLocks noGrp="1"/>
          </p:cNvSpPr>
          <p:nvPr>
            <p:ph type="title"/>
          </p:nvPr>
        </p:nvSpPr>
        <p:spPr/>
        <p:txBody>
          <a:bodyPr>
            <a:normAutofit/>
          </a:bodyPr>
          <a:lstStyle/>
          <a:p>
            <a:r>
              <a:rPr lang="en-US" b="0" i="0" u="none" strike="noStrike" dirty="0">
                <a:effectLst/>
              </a:rPr>
              <a:t>Proposed System</a:t>
            </a:r>
            <a:endParaRPr lang="en-US" dirty="0"/>
          </a:p>
        </p:txBody>
      </p:sp>
      <p:cxnSp>
        <p:nvCxnSpPr>
          <p:cNvPr id="4" name="Straight Connector 3">
            <a:extLst>
              <a:ext uri="{FF2B5EF4-FFF2-40B4-BE49-F238E27FC236}">
                <a16:creationId xmlns:a16="http://schemas.microsoft.com/office/drawing/2014/main" id="{ABAB3CFE-537D-B5EF-DE8E-9E4BEF1F6FDD}"/>
              </a:ext>
            </a:extLst>
          </p:cNvPr>
          <p:cNvCxnSpPr>
            <a:cxnSpLocks/>
          </p:cNvCxnSpPr>
          <p:nvPr/>
        </p:nvCxnSpPr>
        <p:spPr>
          <a:xfrm>
            <a:off x="597551" y="876301"/>
            <a:ext cx="3898249" cy="12699"/>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A21018A5-5BCD-C88F-85EA-A2721C2033FD}"/>
              </a:ext>
            </a:extLst>
          </p:cNvPr>
          <p:cNvSpPr>
            <a:spLocks noGrp="1"/>
          </p:cNvSpPr>
          <p:nvPr>
            <p:ph type="sldNum" sz="quarter" idx="12"/>
          </p:nvPr>
        </p:nvSpPr>
        <p:spPr/>
        <p:txBody>
          <a:bodyPr/>
          <a:lstStyle/>
          <a:p>
            <a:fld id="{38C60F48-EAB5-A54D-B834-7AA360F30939}" type="slidenum">
              <a:rPr lang="en-US" smtClean="0"/>
              <a:t>82</a:t>
            </a:fld>
            <a:endParaRPr lang="en-US"/>
          </a:p>
        </p:txBody>
      </p:sp>
      <p:sp>
        <p:nvSpPr>
          <p:cNvPr id="6" name="Content Placeholder 2">
            <a:extLst>
              <a:ext uri="{FF2B5EF4-FFF2-40B4-BE49-F238E27FC236}">
                <a16:creationId xmlns:a16="http://schemas.microsoft.com/office/drawing/2014/main" id="{CA209D8D-95E2-5D72-E438-ECB202D10DE4}"/>
              </a:ext>
            </a:extLst>
          </p:cNvPr>
          <p:cNvSpPr>
            <a:spLocks noGrp="1"/>
          </p:cNvSpPr>
          <p:nvPr>
            <p:ph idx="1"/>
          </p:nvPr>
        </p:nvSpPr>
        <p:spPr>
          <a:xfrm>
            <a:off x="597548" y="1023683"/>
            <a:ext cx="5395747"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Features per flow (i.e., 5-tuple):</a:t>
            </a:r>
          </a:p>
          <a:p>
            <a:pPr marL="635508" lvl="1" indent="-342900">
              <a:spcBef>
                <a:spcPts val="600"/>
              </a:spcBef>
              <a:spcAft>
                <a:spcPts val="0"/>
              </a:spcAft>
              <a:buClr>
                <a:schemeClr val="accent2"/>
              </a:buClr>
            </a:pPr>
            <a:r>
              <a:rPr lang="en-US" dirty="0"/>
              <a:t>IPv4 packet size: minimum, maximum, average</a:t>
            </a:r>
          </a:p>
          <a:p>
            <a:pPr marL="635508" lvl="1" indent="-342900">
              <a:spcBef>
                <a:spcPts val="600"/>
              </a:spcBef>
              <a:spcAft>
                <a:spcPts val="0"/>
              </a:spcAft>
              <a:buClr>
                <a:schemeClr val="accent2"/>
              </a:buClr>
            </a:pPr>
            <a:r>
              <a:rPr lang="en-US" dirty="0"/>
              <a:t>Inter-arrival time: minimum, maximum, average</a:t>
            </a:r>
          </a:p>
          <a:p>
            <a:pPr marL="635508" lvl="1" indent="-342900">
              <a:spcBef>
                <a:spcPts val="600"/>
              </a:spcBef>
              <a:spcAft>
                <a:spcPts val="0"/>
              </a:spcAft>
              <a:buClr>
                <a:schemeClr val="accent2"/>
              </a:buClr>
            </a:pPr>
            <a:r>
              <a:rPr lang="en-US" dirty="0"/>
              <a:t>Total bytes</a:t>
            </a:r>
          </a:p>
          <a:p>
            <a:pPr marL="635508" lvl="1" indent="-342900">
              <a:spcBef>
                <a:spcPts val="600"/>
              </a:spcBef>
              <a:spcAft>
                <a:spcPts val="0"/>
              </a:spcAft>
              <a:buClr>
                <a:schemeClr val="accent2"/>
              </a:buClr>
            </a:pPr>
            <a:r>
              <a:rPr lang="en-US" dirty="0"/>
              <a:t>TCP SYN to ACK ratio</a:t>
            </a:r>
          </a:p>
          <a:p>
            <a:pPr marL="0" indent="0">
              <a:spcBef>
                <a:spcPts val="600"/>
              </a:spcBef>
              <a:spcAft>
                <a:spcPts val="0"/>
              </a:spcAft>
              <a:buClr>
                <a:schemeClr val="accent2"/>
              </a:buClr>
              <a:buNone/>
            </a:pPr>
            <a:endParaRPr lang="en-US" dirty="0"/>
          </a:p>
        </p:txBody>
      </p:sp>
      <p:pic>
        <p:nvPicPr>
          <p:cNvPr id="5" name="Picture 4">
            <a:extLst>
              <a:ext uri="{FF2B5EF4-FFF2-40B4-BE49-F238E27FC236}">
                <a16:creationId xmlns:a16="http://schemas.microsoft.com/office/drawing/2014/main" id="{8436E9EB-7ACE-11AC-CA0C-63732868C5A5}"/>
              </a:ext>
            </a:extLst>
          </p:cNvPr>
          <p:cNvPicPr>
            <a:picLocks noChangeAspect="1"/>
          </p:cNvPicPr>
          <p:nvPr/>
        </p:nvPicPr>
        <p:blipFill>
          <a:blip r:embed="rId3"/>
          <a:srcRect l="5528"/>
          <a:stretch>
            <a:fillRect/>
          </a:stretch>
        </p:blipFill>
        <p:spPr>
          <a:xfrm>
            <a:off x="6648994" y="309695"/>
            <a:ext cx="5543006" cy="6031469"/>
          </a:xfrm>
          <a:prstGeom prst="rect">
            <a:avLst/>
          </a:prstGeom>
        </p:spPr>
      </p:pic>
    </p:spTree>
    <p:extLst>
      <p:ext uri="{BB962C8B-B14F-4D97-AF65-F5344CB8AC3E}">
        <p14:creationId xmlns:p14="http://schemas.microsoft.com/office/powerpoint/2010/main" val="4093347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427D0-84D9-6976-012D-4CE61C91D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3771F-72CA-2477-9F57-2542BCF04883}"/>
              </a:ext>
            </a:extLst>
          </p:cNvPr>
          <p:cNvSpPr>
            <a:spLocks noGrp="1"/>
          </p:cNvSpPr>
          <p:nvPr>
            <p:ph type="title"/>
          </p:nvPr>
        </p:nvSpPr>
        <p:spPr/>
        <p:txBody>
          <a:bodyPr>
            <a:normAutofit/>
          </a:bodyPr>
          <a:lstStyle/>
          <a:p>
            <a:r>
              <a:rPr lang="en-US" b="0" i="0" u="none" strike="noStrike" dirty="0">
                <a:effectLst/>
              </a:rPr>
              <a:t>NEON acceleration</a:t>
            </a:r>
            <a:endParaRPr lang="en-US" dirty="0"/>
          </a:p>
        </p:txBody>
      </p:sp>
      <p:cxnSp>
        <p:nvCxnSpPr>
          <p:cNvPr id="4" name="Straight Connector 3">
            <a:extLst>
              <a:ext uri="{FF2B5EF4-FFF2-40B4-BE49-F238E27FC236}">
                <a16:creationId xmlns:a16="http://schemas.microsoft.com/office/drawing/2014/main" id="{D14A5731-EFA9-0CE8-69D4-6378992F5C81}"/>
              </a:ext>
            </a:extLst>
          </p:cNvPr>
          <p:cNvCxnSpPr>
            <a:cxnSpLocks/>
          </p:cNvCxnSpPr>
          <p:nvPr/>
        </p:nvCxnSpPr>
        <p:spPr>
          <a:xfrm>
            <a:off x="597551" y="876301"/>
            <a:ext cx="4149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44156D95-56E6-8E6D-B006-5D596FD1FDAE}"/>
              </a:ext>
            </a:extLst>
          </p:cNvPr>
          <p:cNvSpPr>
            <a:spLocks noGrp="1"/>
          </p:cNvSpPr>
          <p:nvPr>
            <p:ph type="sldNum" sz="quarter" idx="12"/>
          </p:nvPr>
        </p:nvSpPr>
        <p:spPr/>
        <p:txBody>
          <a:bodyPr/>
          <a:lstStyle/>
          <a:p>
            <a:fld id="{38C60F48-EAB5-A54D-B834-7AA360F30939}" type="slidenum">
              <a:rPr lang="en-US" smtClean="0"/>
              <a:t>83</a:t>
            </a:fld>
            <a:endParaRPr lang="en-US"/>
          </a:p>
        </p:txBody>
      </p:sp>
      <p:sp>
        <p:nvSpPr>
          <p:cNvPr id="6" name="Content Placeholder 2">
            <a:extLst>
              <a:ext uri="{FF2B5EF4-FFF2-40B4-BE49-F238E27FC236}">
                <a16:creationId xmlns:a16="http://schemas.microsoft.com/office/drawing/2014/main" id="{27FBE29F-8DE7-63C3-B849-BA399393EAAE}"/>
              </a:ext>
            </a:extLst>
          </p:cNvPr>
          <p:cNvSpPr>
            <a:spLocks noGrp="1"/>
          </p:cNvSpPr>
          <p:nvPr>
            <p:ph idx="1"/>
          </p:nvPr>
        </p:nvSpPr>
        <p:spPr>
          <a:xfrm>
            <a:off x="597548" y="1023683"/>
            <a:ext cx="6066142"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sz="2100" dirty="0"/>
              <a:t>ARM’s NEON is a parallel arithmetic accelerator</a:t>
            </a:r>
          </a:p>
          <a:p>
            <a:pPr marL="517525" lvl="1" indent="-228600">
              <a:spcBef>
                <a:spcPts val="600"/>
              </a:spcBef>
              <a:spcAft>
                <a:spcPts val="0"/>
              </a:spcAft>
              <a:buClr>
                <a:schemeClr val="accent2"/>
              </a:buClr>
              <a:buFont typeface="Arial" panose="020B0604020202020204" pitchFamily="34" charset="0"/>
              <a:buChar char="‒"/>
            </a:pPr>
            <a:r>
              <a:rPr lang="en-US" sz="1900" dirty="0"/>
              <a:t>Single Instruction Multiple Data (SIMD) architecture</a:t>
            </a:r>
          </a:p>
          <a:p>
            <a:pPr marL="280981" indent="-280981">
              <a:spcBef>
                <a:spcPts val="600"/>
              </a:spcBef>
              <a:spcAft>
                <a:spcPts val="0"/>
              </a:spcAft>
              <a:buClr>
                <a:schemeClr val="accent2"/>
              </a:buClr>
              <a:buFont typeface="Arial" panose="020B0604020202020204" pitchFamily="34" charset="0"/>
              <a:buChar char="•"/>
            </a:pPr>
            <a:r>
              <a:rPr lang="en-US" sz="2100" dirty="0"/>
              <a:t>NEON processes 4 32-bits words per instruction</a:t>
            </a:r>
          </a:p>
          <a:p>
            <a:pPr marL="292608" lvl="1" indent="0">
              <a:spcBef>
                <a:spcPts val="600"/>
              </a:spcBef>
              <a:spcAft>
                <a:spcPts val="0"/>
              </a:spcAft>
              <a:buClr>
                <a:schemeClr val="accent2"/>
              </a:buClr>
              <a:buNone/>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1C106312-BEEE-082B-F85D-E42CF5962A90}"/>
              </a:ext>
            </a:extLst>
          </p:cNvPr>
          <p:cNvPicPr>
            <a:picLocks noChangeAspect="1"/>
          </p:cNvPicPr>
          <p:nvPr/>
        </p:nvPicPr>
        <p:blipFill>
          <a:blip r:embed="rId3"/>
          <a:srcRect t="104"/>
          <a:stretch>
            <a:fillRect/>
          </a:stretch>
        </p:blipFill>
        <p:spPr>
          <a:xfrm>
            <a:off x="6954068" y="876301"/>
            <a:ext cx="4822522" cy="5055868"/>
          </a:xfrm>
          <a:prstGeom prst="rect">
            <a:avLst/>
          </a:prstGeom>
        </p:spPr>
      </p:pic>
    </p:spTree>
    <p:extLst>
      <p:ext uri="{BB962C8B-B14F-4D97-AF65-F5344CB8AC3E}">
        <p14:creationId xmlns:p14="http://schemas.microsoft.com/office/powerpoint/2010/main" val="33414480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A1D1-4FF2-121C-F224-5B6D73B75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7245E-7351-5CED-07C4-E7844EE6386D}"/>
              </a:ext>
            </a:extLst>
          </p:cNvPr>
          <p:cNvSpPr>
            <a:spLocks noGrp="1"/>
          </p:cNvSpPr>
          <p:nvPr>
            <p:ph type="title"/>
          </p:nvPr>
        </p:nvSpPr>
        <p:spPr/>
        <p:txBody>
          <a:bodyPr>
            <a:normAutofit/>
          </a:bodyPr>
          <a:lstStyle/>
          <a:p>
            <a:r>
              <a:rPr lang="en-US" b="0" i="0" u="none" strike="noStrike" dirty="0">
                <a:effectLst/>
              </a:rPr>
              <a:t>NEON acceleration</a:t>
            </a:r>
            <a:endParaRPr lang="en-US" dirty="0"/>
          </a:p>
        </p:txBody>
      </p:sp>
      <p:cxnSp>
        <p:nvCxnSpPr>
          <p:cNvPr id="4" name="Straight Connector 3">
            <a:extLst>
              <a:ext uri="{FF2B5EF4-FFF2-40B4-BE49-F238E27FC236}">
                <a16:creationId xmlns:a16="http://schemas.microsoft.com/office/drawing/2014/main" id="{D88168F1-0A50-6026-2D25-77A2184D762A}"/>
              </a:ext>
            </a:extLst>
          </p:cNvPr>
          <p:cNvCxnSpPr>
            <a:cxnSpLocks/>
          </p:cNvCxnSpPr>
          <p:nvPr/>
        </p:nvCxnSpPr>
        <p:spPr>
          <a:xfrm>
            <a:off x="597551" y="876301"/>
            <a:ext cx="4149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FB621900-4A16-4D8E-229A-BE4344C9C8AE}"/>
              </a:ext>
            </a:extLst>
          </p:cNvPr>
          <p:cNvSpPr>
            <a:spLocks noGrp="1"/>
          </p:cNvSpPr>
          <p:nvPr>
            <p:ph type="sldNum" sz="quarter" idx="12"/>
          </p:nvPr>
        </p:nvSpPr>
        <p:spPr/>
        <p:txBody>
          <a:bodyPr/>
          <a:lstStyle/>
          <a:p>
            <a:fld id="{38C60F48-EAB5-A54D-B834-7AA360F30939}" type="slidenum">
              <a:rPr lang="en-US" smtClean="0"/>
              <a:t>84</a:t>
            </a:fld>
            <a:endParaRPr lang="en-US"/>
          </a:p>
        </p:txBody>
      </p:sp>
      <p:sp>
        <p:nvSpPr>
          <p:cNvPr id="6" name="Content Placeholder 2">
            <a:extLst>
              <a:ext uri="{FF2B5EF4-FFF2-40B4-BE49-F238E27FC236}">
                <a16:creationId xmlns:a16="http://schemas.microsoft.com/office/drawing/2014/main" id="{39E74E1D-4150-FA0F-9382-C6178C85FD8E}"/>
              </a:ext>
            </a:extLst>
          </p:cNvPr>
          <p:cNvSpPr>
            <a:spLocks noGrp="1"/>
          </p:cNvSpPr>
          <p:nvPr>
            <p:ph idx="1"/>
          </p:nvPr>
        </p:nvSpPr>
        <p:spPr>
          <a:xfrm>
            <a:off x="597548" y="1023683"/>
            <a:ext cx="6066142"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sz="2100" dirty="0"/>
              <a:t>Multilayer </a:t>
            </a:r>
            <a:r>
              <a:rPr lang="en-US" sz="2100" dirty="0" err="1"/>
              <a:t>Perceptrons</a:t>
            </a:r>
            <a:r>
              <a:rPr lang="en-US" sz="2100" dirty="0"/>
              <a:t> (MLPs) can be implemented with matrix–vector operations</a:t>
            </a:r>
          </a:p>
          <a:p>
            <a:pPr marL="635508" lvl="1" indent="-342900">
              <a:spcBef>
                <a:spcPts val="600"/>
              </a:spcBef>
              <a:spcAft>
                <a:spcPts val="0"/>
              </a:spcAft>
              <a:buClr>
                <a:schemeClr val="accent2"/>
              </a:buClr>
              <a:buFont typeface="Arial" panose="020B0604020202020204" pitchFamily="34" charset="0"/>
              <a:buChar char="‒"/>
            </a:pPr>
            <a:r>
              <a:rPr lang="en-US" sz="1900" dirty="0"/>
              <a:t>Parallelizable</a:t>
            </a:r>
          </a:p>
          <a:p>
            <a:pPr marL="635508" lvl="1" indent="-342900">
              <a:spcBef>
                <a:spcPts val="600"/>
              </a:spcBef>
              <a:spcAft>
                <a:spcPts val="0"/>
              </a:spcAft>
              <a:buClr>
                <a:schemeClr val="accent2"/>
              </a:buClr>
              <a:buFont typeface="Arial" panose="020B0604020202020204" pitchFamily="34" charset="0"/>
              <a:buChar char="‒"/>
            </a:pPr>
            <a:r>
              <a:rPr lang="en-US" sz="1900" dirty="0"/>
              <a:t>Deterministic</a:t>
            </a:r>
          </a:p>
          <a:p>
            <a:pPr marL="280981" indent="-280981">
              <a:spcBef>
                <a:spcPts val="600"/>
              </a:spcBef>
              <a:spcAft>
                <a:spcPts val="0"/>
              </a:spcAft>
              <a:buClr>
                <a:schemeClr val="accent2"/>
              </a:buClr>
              <a:buFont typeface="Arial" panose="020B0604020202020204" pitchFamily="34" charset="0"/>
              <a:buChar char="•"/>
            </a:pPr>
            <a:r>
              <a:rPr lang="en-US" sz="2000" dirty="0"/>
              <a:t>Inference with 8 inputs, a binary output, and hidden layers whose sizes are multiples </a:t>
            </a:r>
            <a:r>
              <a:rPr lang="en-US" sz="2000"/>
              <a:t>of 4</a:t>
            </a:r>
            <a:endParaRPr lang="en-US" sz="2100" dirty="0"/>
          </a:p>
          <a:p>
            <a:pPr marL="292608" lvl="1" indent="0">
              <a:spcBef>
                <a:spcPts val="600"/>
              </a:spcBef>
              <a:spcAft>
                <a:spcPts val="0"/>
              </a:spcAft>
              <a:buClr>
                <a:schemeClr val="accent2"/>
              </a:buClr>
              <a:buNone/>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05C3BA3-4938-50CF-BC8D-FEC11E4A1C85}"/>
              </a:ext>
            </a:extLst>
          </p:cNvPr>
          <p:cNvPicPr>
            <a:picLocks noChangeAspect="1"/>
          </p:cNvPicPr>
          <p:nvPr/>
        </p:nvPicPr>
        <p:blipFill>
          <a:blip r:embed="rId3"/>
          <a:srcRect t="104"/>
          <a:stretch>
            <a:fillRect/>
          </a:stretch>
        </p:blipFill>
        <p:spPr>
          <a:xfrm>
            <a:off x="6954068" y="876301"/>
            <a:ext cx="4822522" cy="5055868"/>
          </a:xfrm>
          <a:prstGeom prst="rect">
            <a:avLst/>
          </a:prstGeom>
        </p:spPr>
      </p:pic>
    </p:spTree>
    <p:extLst>
      <p:ext uri="{BB962C8B-B14F-4D97-AF65-F5344CB8AC3E}">
        <p14:creationId xmlns:p14="http://schemas.microsoft.com/office/powerpoint/2010/main" val="13360200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A1D1-4FF2-121C-F224-5B6D73B75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7245E-7351-5CED-07C4-E7844EE6386D}"/>
              </a:ext>
            </a:extLst>
          </p:cNvPr>
          <p:cNvSpPr>
            <a:spLocks noGrp="1"/>
          </p:cNvSpPr>
          <p:nvPr>
            <p:ph type="title"/>
          </p:nvPr>
        </p:nvSpPr>
        <p:spPr/>
        <p:txBody>
          <a:bodyPr>
            <a:normAutofit/>
          </a:bodyPr>
          <a:lstStyle/>
          <a:p>
            <a:r>
              <a:rPr lang="en-US" b="0" i="0" u="none" strike="noStrike" dirty="0">
                <a:effectLst/>
              </a:rPr>
              <a:t>NEON acceleration</a:t>
            </a:r>
            <a:endParaRPr lang="en-US" dirty="0"/>
          </a:p>
        </p:txBody>
      </p:sp>
      <p:cxnSp>
        <p:nvCxnSpPr>
          <p:cNvPr id="4" name="Straight Connector 3">
            <a:extLst>
              <a:ext uri="{FF2B5EF4-FFF2-40B4-BE49-F238E27FC236}">
                <a16:creationId xmlns:a16="http://schemas.microsoft.com/office/drawing/2014/main" id="{D88168F1-0A50-6026-2D25-77A2184D762A}"/>
              </a:ext>
            </a:extLst>
          </p:cNvPr>
          <p:cNvCxnSpPr>
            <a:cxnSpLocks/>
          </p:cNvCxnSpPr>
          <p:nvPr/>
        </p:nvCxnSpPr>
        <p:spPr>
          <a:xfrm>
            <a:off x="597551" y="876301"/>
            <a:ext cx="4149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FB621900-4A16-4D8E-229A-BE4344C9C8AE}"/>
              </a:ext>
            </a:extLst>
          </p:cNvPr>
          <p:cNvSpPr>
            <a:spLocks noGrp="1"/>
          </p:cNvSpPr>
          <p:nvPr>
            <p:ph type="sldNum" sz="quarter" idx="12"/>
          </p:nvPr>
        </p:nvSpPr>
        <p:spPr/>
        <p:txBody>
          <a:bodyPr/>
          <a:lstStyle/>
          <a:p>
            <a:fld id="{38C60F48-EAB5-A54D-B834-7AA360F30939}" type="slidenum">
              <a:rPr lang="en-US" smtClean="0"/>
              <a:t>85</a:t>
            </a:fld>
            <a:endParaRPr lang="en-US"/>
          </a:p>
        </p:txBody>
      </p:sp>
      <p:sp>
        <p:nvSpPr>
          <p:cNvPr id="6" name="Content Placeholder 2">
            <a:extLst>
              <a:ext uri="{FF2B5EF4-FFF2-40B4-BE49-F238E27FC236}">
                <a16:creationId xmlns:a16="http://schemas.microsoft.com/office/drawing/2014/main" id="{39E74E1D-4150-FA0F-9382-C6178C85FD8E}"/>
              </a:ext>
            </a:extLst>
          </p:cNvPr>
          <p:cNvSpPr>
            <a:spLocks noGrp="1"/>
          </p:cNvSpPr>
          <p:nvPr>
            <p:ph idx="1"/>
          </p:nvPr>
        </p:nvSpPr>
        <p:spPr>
          <a:xfrm>
            <a:off x="597548" y="1023683"/>
            <a:ext cx="5395747"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NEON intrinsic operations:</a:t>
            </a:r>
          </a:p>
          <a:p>
            <a:pPr marL="635508" lvl="1" indent="-342900">
              <a:spcBef>
                <a:spcPts val="600"/>
              </a:spcBef>
              <a:spcAft>
                <a:spcPts val="0"/>
              </a:spcAft>
              <a:buClr>
                <a:schemeClr val="accent2"/>
              </a:buClr>
              <a:buFontTx/>
              <a:buChar char="‒"/>
            </a:pPr>
            <a:r>
              <a:rPr lang="en-US" dirty="0" err="1"/>
              <a:t>load_operand</a:t>
            </a:r>
            <a:r>
              <a:rPr lang="en-US" dirty="0"/>
              <a:t>(): </a:t>
            </a:r>
            <a:r>
              <a:rPr lang="en-US" dirty="0">
                <a:latin typeface="Consolas" panose="020B0609020204030204" pitchFamily="49" charset="0"/>
              </a:rPr>
              <a:t>vld1q_f32() </a:t>
            </a:r>
          </a:p>
          <a:p>
            <a:pPr marL="573589" lvl="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66E2421-75D3-E1E5-6748-A7BC05EBB451}"/>
              </a:ext>
            </a:extLst>
          </p:cNvPr>
          <p:cNvPicPr>
            <a:picLocks noChangeAspect="1"/>
          </p:cNvPicPr>
          <p:nvPr/>
        </p:nvPicPr>
        <p:blipFill>
          <a:blip r:embed="rId3"/>
          <a:srcRect r="56108" b="63809"/>
          <a:stretch/>
        </p:blipFill>
        <p:spPr>
          <a:xfrm>
            <a:off x="5141730" y="516837"/>
            <a:ext cx="2884670" cy="2112064"/>
          </a:xfrm>
          <a:prstGeom prst="rect">
            <a:avLst/>
          </a:prstGeom>
        </p:spPr>
      </p:pic>
      <p:pic>
        <p:nvPicPr>
          <p:cNvPr id="9" name="Picture 8">
            <a:extLst>
              <a:ext uri="{FF2B5EF4-FFF2-40B4-BE49-F238E27FC236}">
                <a16:creationId xmlns:a16="http://schemas.microsoft.com/office/drawing/2014/main" id="{23D2BBBF-D052-6B45-4631-0084B6D76BAE}"/>
              </a:ext>
            </a:extLst>
          </p:cNvPr>
          <p:cNvPicPr>
            <a:picLocks noChangeAspect="1"/>
          </p:cNvPicPr>
          <p:nvPr/>
        </p:nvPicPr>
        <p:blipFill>
          <a:blip r:embed="rId3"/>
          <a:srcRect l="24927" t="90097" r="21325" b="-728"/>
          <a:stretch/>
        </p:blipFill>
        <p:spPr>
          <a:xfrm>
            <a:off x="6843530" y="5720695"/>
            <a:ext cx="3532370" cy="620467"/>
          </a:xfrm>
          <a:prstGeom prst="rect">
            <a:avLst/>
          </a:prstGeom>
        </p:spPr>
      </p:pic>
    </p:spTree>
    <p:extLst>
      <p:ext uri="{BB962C8B-B14F-4D97-AF65-F5344CB8AC3E}">
        <p14:creationId xmlns:p14="http://schemas.microsoft.com/office/powerpoint/2010/main" val="2330294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CFF2-F8EE-C454-98F1-23EAFD743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928E2-689D-E4B0-C04E-88AED05B7CFE}"/>
              </a:ext>
            </a:extLst>
          </p:cNvPr>
          <p:cNvSpPr>
            <a:spLocks noGrp="1"/>
          </p:cNvSpPr>
          <p:nvPr>
            <p:ph type="title"/>
          </p:nvPr>
        </p:nvSpPr>
        <p:spPr/>
        <p:txBody>
          <a:bodyPr>
            <a:normAutofit/>
          </a:bodyPr>
          <a:lstStyle/>
          <a:p>
            <a:r>
              <a:rPr lang="en-US" b="0" i="0" u="none" strike="noStrike" dirty="0">
                <a:effectLst/>
              </a:rPr>
              <a:t>NEON acceleration</a:t>
            </a:r>
            <a:endParaRPr lang="en-US" dirty="0"/>
          </a:p>
        </p:txBody>
      </p:sp>
      <p:cxnSp>
        <p:nvCxnSpPr>
          <p:cNvPr id="4" name="Straight Connector 3">
            <a:extLst>
              <a:ext uri="{FF2B5EF4-FFF2-40B4-BE49-F238E27FC236}">
                <a16:creationId xmlns:a16="http://schemas.microsoft.com/office/drawing/2014/main" id="{EC45D932-3CFC-8039-E9B5-1C283E37E5FA}"/>
              </a:ext>
            </a:extLst>
          </p:cNvPr>
          <p:cNvCxnSpPr>
            <a:cxnSpLocks/>
          </p:cNvCxnSpPr>
          <p:nvPr/>
        </p:nvCxnSpPr>
        <p:spPr>
          <a:xfrm>
            <a:off x="597551" y="876301"/>
            <a:ext cx="4149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094F73FF-B607-C1DD-D8D6-0B73FE2AB9AF}"/>
              </a:ext>
            </a:extLst>
          </p:cNvPr>
          <p:cNvSpPr>
            <a:spLocks noGrp="1"/>
          </p:cNvSpPr>
          <p:nvPr>
            <p:ph type="sldNum" sz="quarter" idx="12"/>
          </p:nvPr>
        </p:nvSpPr>
        <p:spPr/>
        <p:txBody>
          <a:bodyPr/>
          <a:lstStyle/>
          <a:p>
            <a:fld id="{38C60F48-EAB5-A54D-B834-7AA360F30939}" type="slidenum">
              <a:rPr lang="en-US" smtClean="0"/>
              <a:t>86</a:t>
            </a:fld>
            <a:endParaRPr lang="en-US"/>
          </a:p>
        </p:txBody>
      </p:sp>
      <p:sp>
        <p:nvSpPr>
          <p:cNvPr id="6" name="Content Placeholder 2">
            <a:extLst>
              <a:ext uri="{FF2B5EF4-FFF2-40B4-BE49-F238E27FC236}">
                <a16:creationId xmlns:a16="http://schemas.microsoft.com/office/drawing/2014/main" id="{28BCE8DD-455A-86F2-89D7-419E2BDBAC7D}"/>
              </a:ext>
            </a:extLst>
          </p:cNvPr>
          <p:cNvSpPr>
            <a:spLocks noGrp="1"/>
          </p:cNvSpPr>
          <p:nvPr>
            <p:ph idx="1"/>
          </p:nvPr>
        </p:nvSpPr>
        <p:spPr>
          <a:xfrm>
            <a:off x="597548" y="1023683"/>
            <a:ext cx="5395747"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NEON intrinsic operations:</a:t>
            </a:r>
          </a:p>
          <a:p>
            <a:pPr marL="635508" lvl="1" indent="-342900">
              <a:spcBef>
                <a:spcPts val="600"/>
              </a:spcBef>
              <a:spcAft>
                <a:spcPts val="0"/>
              </a:spcAft>
              <a:buClr>
                <a:schemeClr val="accent2"/>
              </a:buClr>
              <a:buFontTx/>
              <a:buChar char="‒"/>
            </a:pPr>
            <a:r>
              <a:rPr lang="en-US" dirty="0" err="1"/>
              <a:t>load_operand</a:t>
            </a:r>
            <a:r>
              <a:rPr lang="en-US" dirty="0"/>
              <a:t>(): </a:t>
            </a:r>
            <a:r>
              <a:rPr lang="en-US" dirty="0">
                <a:latin typeface="Consolas" panose="020B0609020204030204" pitchFamily="49" charset="0"/>
              </a:rPr>
              <a:t>vld1q_f32() </a:t>
            </a:r>
          </a:p>
          <a:p>
            <a:pPr marL="635508" lvl="1" indent="-342900">
              <a:spcBef>
                <a:spcPts val="600"/>
              </a:spcBef>
              <a:spcAft>
                <a:spcPts val="0"/>
              </a:spcAft>
              <a:buClr>
                <a:schemeClr val="accent2"/>
              </a:buClr>
              <a:buFontTx/>
              <a:buChar char="‒"/>
            </a:pPr>
            <a:r>
              <a:rPr lang="en-US" dirty="0" err="1"/>
              <a:t>vector_duplicate</a:t>
            </a:r>
            <a:r>
              <a:rPr lang="en-US" dirty="0"/>
              <a:t>(): </a:t>
            </a:r>
            <a:r>
              <a:rPr lang="en-US" dirty="0">
                <a:latin typeface="Consolas" panose="020B0609020204030204" pitchFamily="49" charset="0"/>
              </a:rPr>
              <a:t>vdupq_n_f32()</a:t>
            </a:r>
          </a:p>
          <a:p>
            <a:pPr marL="573589" lvl="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669362CE-B330-E663-D2E9-3A4B1D0FEB83}"/>
              </a:ext>
            </a:extLst>
          </p:cNvPr>
          <p:cNvPicPr>
            <a:picLocks noChangeAspect="1"/>
          </p:cNvPicPr>
          <p:nvPr/>
        </p:nvPicPr>
        <p:blipFill>
          <a:blip r:embed="rId3"/>
          <a:srcRect l="3422" r="56108" b="63809"/>
          <a:stretch/>
        </p:blipFill>
        <p:spPr>
          <a:xfrm>
            <a:off x="5366656" y="516837"/>
            <a:ext cx="2659743" cy="2112064"/>
          </a:xfrm>
          <a:prstGeom prst="rect">
            <a:avLst/>
          </a:prstGeom>
        </p:spPr>
      </p:pic>
      <p:pic>
        <p:nvPicPr>
          <p:cNvPr id="11" name="Picture 10">
            <a:extLst>
              <a:ext uri="{FF2B5EF4-FFF2-40B4-BE49-F238E27FC236}">
                <a16:creationId xmlns:a16="http://schemas.microsoft.com/office/drawing/2014/main" id="{2F7DBE93-D5A1-8647-D107-7017DAABE88B}"/>
              </a:ext>
            </a:extLst>
          </p:cNvPr>
          <p:cNvPicPr>
            <a:picLocks noChangeAspect="1"/>
          </p:cNvPicPr>
          <p:nvPr/>
        </p:nvPicPr>
        <p:blipFill>
          <a:blip r:embed="rId3"/>
          <a:srcRect l="55320" t="-326" r="788" b="62472"/>
          <a:stretch/>
        </p:blipFill>
        <p:spPr>
          <a:xfrm>
            <a:off x="8676320" y="517489"/>
            <a:ext cx="2884670" cy="2209148"/>
          </a:xfrm>
          <a:prstGeom prst="rect">
            <a:avLst/>
          </a:prstGeom>
        </p:spPr>
      </p:pic>
      <p:pic>
        <p:nvPicPr>
          <p:cNvPr id="12" name="Picture 11">
            <a:extLst>
              <a:ext uri="{FF2B5EF4-FFF2-40B4-BE49-F238E27FC236}">
                <a16:creationId xmlns:a16="http://schemas.microsoft.com/office/drawing/2014/main" id="{7F540364-32FC-98CD-9A13-0A38E1752C2C}"/>
              </a:ext>
            </a:extLst>
          </p:cNvPr>
          <p:cNvPicPr>
            <a:picLocks noChangeAspect="1"/>
          </p:cNvPicPr>
          <p:nvPr/>
        </p:nvPicPr>
        <p:blipFill>
          <a:blip r:embed="rId3"/>
          <a:srcRect l="24927" t="90097" r="21325" b="-728"/>
          <a:stretch/>
        </p:blipFill>
        <p:spPr>
          <a:xfrm>
            <a:off x="6843530" y="5720695"/>
            <a:ext cx="3532370" cy="620467"/>
          </a:xfrm>
          <a:prstGeom prst="rect">
            <a:avLst/>
          </a:prstGeom>
        </p:spPr>
      </p:pic>
    </p:spTree>
    <p:extLst>
      <p:ext uri="{BB962C8B-B14F-4D97-AF65-F5344CB8AC3E}">
        <p14:creationId xmlns:p14="http://schemas.microsoft.com/office/powerpoint/2010/main" val="6558768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2590D-DF59-6FF2-0961-46FE53019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E2485-39CA-329D-0BB6-811AABAC0CAA}"/>
              </a:ext>
            </a:extLst>
          </p:cNvPr>
          <p:cNvSpPr>
            <a:spLocks noGrp="1"/>
          </p:cNvSpPr>
          <p:nvPr>
            <p:ph type="title"/>
          </p:nvPr>
        </p:nvSpPr>
        <p:spPr/>
        <p:txBody>
          <a:bodyPr>
            <a:normAutofit/>
          </a:bodyPr>
          <a:lstStyle/>
          <a:p>
            <a:r>
              <a:rPr lang="en-US" b="0" i="0" u="none" strike="noStrike" dirty="0">
                <a:effectLst/>
              </a:rPr>
              <a:t>NEON acceleration</a:t>
            </a:r>
            <a:endParaRPr lang="en-US" dirty="0"/>
          </a:p>
        </p:txBody>
      </p:sp>
      <p:cxnSp>
        <p:nvCxnSpPr>
          <p:cNvPr id="4" name="Straight Connector 3">
            <a:extLst>
              <a:ext uri="{FF2B5EF4-FFF2-40B4-BE49-F238E27FC236}">
                <a16:creationId xmlns:a16="http://schemas.microsoft.com/office/drawing/2014/main" id="{BD3BF827-FACA-EA4F-C732-2955DA2F2D91}"/>
              </a:ext>
            </a:extLst>
          </p:cNvPr>
          <p:cNvCxnSpPr>
            <a:cxnSpLocks/>
          </p:cNvCxnSpPr>
          <p:nvPr/>
        </p:nvCxnSpPr>
        <p:spPr>
          <a:xfrm>
            <a:off x="597551" y="876301"/>
            <a:ext cx="4149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73D53CBC-A7D8-247C-0D7B-B58EE5ACCE5D}"/>
              </a:ext>
            </a:extLst>
          </p:cNvPr>
          <p:cNvSpPr>
            <a:spLocks noGrp="1"/>
          </p:cNvSpPr>
          <p:nvPr>
            <p:ph type="sldNum" sz="quarter" idx="12"/>
          </p:nvPr>
        </p:nvSpPr>
        <p:spPr/>
        <p:txBody>
          <a:bodyPr/>
          <a:lstStyle/>
          <a:p>
            <a:fld id="{38C60F48-EAB5-A54D-B834-7AA360F30939}" type="slidenum">
              <a:rPr lang="en-US" smtClean="0"/>
              <a:t>87</a:t>
            </a:fld>
            <a:endParaRPr lang="en-US"/>
          </a:p>
        </p:txBody>
      </p:sp>
      <p:sp>
        <p:nvSpPr>
          <p:cNvPr id="6" name="Content Placeholder 2">
            <a:extLst>
              <a:ext uri="{FF2B5EF4-FFF2-40B4-BE49-F238E27FC236}">
                <a16:creationId xmlns:a16="http://schemas.microsoft.com/office/drawing/2014/main" id="{2B9488D5-13AF-3AEF-E02E-27145E39CF45}"/>
              </a:ext>
            </a:extLst>
          </p:cNvPr>
          <p:cNvSpPr>
            <a:spLocks noGrp="1"/>
          </p:cNvSpPr>
          <p:nvPr>
            <p:ph idx="1"/>
          </p:nvPr>
        </p:nvSpPr>
        <p:spPr>
          <a:xfrm>
            <a:off x="597548" y="1023683"/>
            <a:ext cx="5395747"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NEON intrinsic operations:</a:t>
            </a:r>
          </a:p>
          <a:p>
            <a:pPr marL="635508" lvl="1" indent="-342900">
              <a:spcBef>
                <a:spcPts val="600"/>
              </a:spcBef>
              <a:spcAft>
                <a:spcPts val="0"/>
              </a:spcAft>
              <a:buClr>
                <a:schemeClr val="accent2"/>
              </a:buClr>
              <a:buFontTx/>
              <a:buChar char="‒"/>
            </a:pPr>
            <a:r>
              <a:rPr lang="en-US" dirty="0" err="1"/>
              <a:t>load_operand</a:t>
            </a:r>
            <a:r>
              <a:rPr lang="en-US" dirty="0"/>
              <a:t>(): </a:t>
            </a:r>
            <a:r>
              <a:rPr lang="en-US" dirty="0">
                <a:latin typeface="Consolas" panose="020B0609020204030204" pitchFamily="49" charset="0"/>
              </a:rPr>
              <a:t>vld1q_f32() </a:t>
            </a:r>
          </a:p>
          <a:p>
            <a:pPr marL="635508" lvl="1" indent="-342900">
              <a:spcBef>
                <a:spcPts val="600"/>
              </a:spcBef>
              <a:spcAft>
                <a:spcPts val="0"/>
              </a:spcAft>
              <a:buClr>
                <a:schemeClr val="accent2"/>
              </a:buClr>
              <a:buFontTx/>
              <a:buChar char="‒"/>
            </a:pPr>
            <a:r>
              <a:rPr lang="en-US" dirty="0" err="1"/>
              <a:t>vector_duplicate</a:t>
            </a:r>
            <a:r>
              <a:rPr lang="en-US" dirty="0"/>
              <a:t>(): </a:t>
            </a:r>
            <a:r>
              <a:rPr lang="en-US" dirty="0">
                <a:latin typeface="Consolas" panose="020B0609020204030204" pitchFamily="49" charset="0"/>
              </a:rPr>
              <a:t>vdupq_n_f32()</a:t>
            </a:r>
          </a:p>
          <a:p>
            <a:pPr marL="635508" lvl="1" indent="-342900">
              <a:spcBef>
                <a:spcPts val="600"/>
              </a:spcBef>
              <a:spcAft>
                <a:spcPts val="0"/>
              </a:spcAft>
              <a:buClr>
                <a:schemeClr val="accent2"/>
              </a:buClr>
              <a:buFontTx/>
              <a:buChar char="‒"/>
            </a:pPr>
            <a:r>
              <a:rPr lang="en-US" dirty="0" err="1"/>
              <a:t>vector_multiply</a:t>
            </a:r>
            <a:r>
              <a:rPr lang="en-US" dirty="0"/>
              <a:t>(): </a:t>
            </a:r>
            <a:r>
              <a:rPr lang="en-US" dirty="0">
                <a:latin typeface="Consolas" panose="020B0609020204030204" pitchFamily="49" charset="0"/>
              </a:rPr>
              <a:t>vfmaq_f32()</a:t>
            </a:r>
          </a:p>
          <a:p>
            <a:pPr marL="573589" lvl="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AF4F809F-4D37-590D-B3C1-453C6BE001B8}"/>
              </a:ext>
            </a:extLst>
          </p:cNvPr>
          <p:cNvPicPr>
            <a:picLocks noChangeAspect="1"/>
          </p:cNvPicPr>
          <p:nvPr/>
        </p:nvPicPr>
        <p:blipFill>
          <a:blip r:embed="rId3"/>
          <a:srcRect l="1842" r="56107" b="63809"/>
          <a:stretch/>
        </p:blipFill>
        <p:spPr>
          <a:xfrm>
            <a:off x="5262734" y="516836"/>
            <a:ext cx="2763666" cy="2112064"/>
          </a:xfrm>
          <a:prstGeom prst="rect">
            <a:avLst/>
          </a:prstGeom>
        </p:spPr>
      </p:pic>
      <p:pic>
        <p:nvPicPr>
          <p:cNvPr id="11" name="Picture 10">
            <a:extLst>
              <a:ext uri="{FF2B5EF4-FFF2-40B4-BE49-F238E27FC236}">
                <a16:creationId xmlns:a16="http://schemas.microsoft.com/office/drawing/2014/main" id="{2950C732-0187-7CAF-8DCD-3D65AB733FB1}"/>
              </a:ext>
            </a:extLst>
          </p:cNvPr>
          <p:cNvPicPr>
            <a:picLocks noChangeAspect="1"/>
          </p:cNvPicPr>
          <p:nvPr/>
        </p:nvPicPr>
        <p:blipFill>
          <a:blip r:embed="rId3"/>
          <a:srcRect l="55320" t="-326" r="788" b="62472"/>
          <a:stretch/>
        </p:blipFill>
        <p:spPr>
          <a:xfrm>
            <a:off x="8676320" y="517489"/>
            <a:ext cx="2884670" cy="2209148"/>
          </a:xfrm>
          <a:prstGeom prst="rect">
            <a:avLst/>
          </a:prstGeom>
        </p:spPr>
      </p:pic>
      <p:pic>
        <p:nvPicPr>
          <p:cNvPr id="12" name="Picture 11">
            <a:extLst>
              <a:ext uri="{FF2B5EF4-FFF2-40B4-BE49-F238E27FC236}">
                <a16:creationId xmlns:a16="http://schemas.microsoft.com/office/drawing/2014/main" id="{614B67C3-1CE6-D7B8-9231-3F409BA29F38}"/>
              </a:ext>
            </a:extLst>
          </p:cNvPr>
          <p:cNvPicPr>
            <a:picLocks noChangeAspect="1"/>
          </p:cNvPicPr>
          <p:nvPr/>
        </p:nvPicPr>
        <p:blipFill>
          <a:blip r:embed="rId3"/>
          <a:srcRect l="2857" t="39656" r="55092" b="12684"/>
          <a:stretch/>
        </p:blipFill>
        <p:spPr>
          <a:xfrm>
            <a:off x="5461697" y="2726637"/>
            <a:ext cx="2763665" cy="2781416"/>
          </a:xfrm>
          <a:prstGeom prst="rect">
            <a:avLst/>
          </a:prstGeom>
        </p:spPr>
      </p:pic>
      <p:pic>
        <p:nvPicPr>
          <p:cNvPr id="13" name="Picture 12">
            <a:extLst>
              <a:ext uri="{FF2B5EF4-FFF2-40B4-BE49-F238E27FC236}">
                <a16:creationId xmlns:a16="http://schemas.microsoft.com/office/drawing/2014/main" id="{2F8FBF9E-FE5D-0957-BBFC-9D411E80B8D7}"/>
              </a:ext>
            </a:extLst>
          </p:cNvPr>
          <p:cNvPicPr>
            <a:picLocks noChangeAspect="1"/>
          </p:cNvPicPr>
          <p:nvPr/>
        </p:nvPicPr>
        <p:blipFill>
          <a:blip r:embed="rId3"/>
          <a:srcRect l="24927" t="90097" r="21325" b="-728"/>
          <a:stretch/>
        </p:blipFill>
        <p:spPr>
          <a:xfrm>
            <a:off x="6843530" y="5720695"/>
            <a:ext cx="3532370" cy="620467"/>
          </a:xfrm>
          <a:prstGeom prst="rect">
            <a:avLst/>
          </a:prstGeom>
        </p:spPr>
      </p:pic>
    </p:spTree>
    <p:extLst>
      <p:ext uri="{BB962C8B-B14F-4D97-AF65-F5344CB8AC3E}">
        <p14:creationId xmlns:p14="http://schemas.microsoft.com/office/powerpoint/2010/main" val="2497946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6D0A1-5020-4905-2833-B11D3E2F8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FD848-1645-0B27-B449-1E731810E5E6}"/>
              </a:ext>
            </a:extLst>
          </p:cNvPr>
          <p:cNvSpPr>
            <a:spLocks noGrp="1"/>
          </p:cNvSpPr>
          <p:nvPr>
            <p:ph type="title"/>
          </p:nvPr>
        </p:nvSpPr>
        <p:spPr/>
        <p:txBody>
          <a:bodyPr>
            <a:normAutofit/>
          </a:bodyPr>
          <a:lstStyle/>
          <a:p>
            <a:r>
              <a:rPr lang="en-US" b="0" i="0" u="none" strike="noStrike" dirty="0">
                <a:effectLst/>
              </a:rPr>
              <a:t>NEON acceleration</a:t>
            </a:r>
            <a:endParaRPr lang="en-US" dirty="0"/>
          </a:p>
        </p:txBody>
      </p:sp>
      <p:cxnSp>
        <p:nvCxnSpPr>
          <p:cNvPr id="4" name="Straight Connector 3">
            <a:extLst>
              <a:ext uri="{FF2B5EF4-FFF2-40B4-BE49-F238E27FC236}">
                <a16:creationId xmlns:a16="http://schemas.microsoft.com/office/drawing/2014/main" id="{5701EDF1-67B4-E42A-5C71-9F4F05294EDF}"/>
              </a:ext>
            </a:extLst>
          </p:cNvPr>
          <p:cNvCxnSpPr>
            <a:cxnSpLocks/>
          </p:cNvCxnSpPr>
          <p:nvPr/>
        </p:nvCxnSpPr>
        <p:spPr>
          <a:xfrm>
            <a:off x="597551" y="876301"/>
            <a:ext cx="4149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8" name="Slide Number Placeholder 7">
            <a:extLst>
              <a:ext uri="{FF2B5EF4-FFF2-40B4-BE49-F238E27FC236}">
                <a16:creationId xmlns:a16="http://schemas.microsoft.com/office/drawing/2014/main" id="{3E0634EA-A569-4415-CDD3-9F7977F52DDE}"/>
              </a:ext>
            </a:extLst>
          </p:cNvPr>
          <p:cNvSpPr>
            <a:spLocks noGrp="1"/>
          </p:cNvSpPr>
          <p:nvPr>
            <p:ph type="sldNum" sz="quarter" idx="12"/>
          </p:nvPr>
        </p:nvSpPr>
        <p:spPr/>
        <p:txBody>
          <a:bodyPr/>
          <a:lstStyle/>
          <a:p>
            <a:fld id="{38C60F48-EAB5-A54D-B834-7AA360F30939}" type="slidenum">
              <a:rPr lang="en-US" smtClean="0"/>
              <a:t>88</a:t>
            </a:fld>
            <a:endParaRPr lang="en-US"/>
          </a:p>
        </p:txBody>
      </p:sp>
      <p:sp>
        <p:nvSpPr>
          <p:cNvPr id="6" name="Content Placeholder 2">
            <a:extLst>
              <a:ext uri="{FF2B5EF4-FFF2-40B4-BE49-F238E27FC236}">
                <a16:creationId xmlns:a16="http://schemas.microsoft.com/office/drawing/2014/main" id="{47EF0F6B-99F1-9B9D-FDDD-8135ED4443A9}"/>
              </a:ext>
            </a:extLst>
          </p:cNvPr>
          <p:cNvSpPr>
            <a:spLocks noGrp="1"/>
          </p:cNvSpPr>
          <p:nvPr>
            <p:ph idx="1"/>
          </p:nvPr>
        </p:nvSpPr>
        <p:spPr>
          <a:xfrm>
            <a:off x="597548" y="1023683"/>
            <a:ext cx="5395747"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NEON intrinsic operations:</a:t>
            </a:r>
          </a:p>
          <a:p>
            <a:pPr marL="635508" lvl="1" indent="-342900">
              <a:spcBef>
                <a:spcPts val="600"/>
              </a:spcBef>
              <a:spcAft>
                <a:spcPts val="0"/>
              </a:spcAft>
              <a:buClr>
                <a:schemeClr val="accent2"/>
              </a:buClr>
              <a:buFontTx/>
              <a:buChar char="‒"/>
            </a:pPr>
            <a:r>
              <a:rPr lang="en-US" dirty="0"/>
              <a:t>load_operand(): </a:t>
            </a:r>
            <a:r>
              <a:rPr lang="en-US" dirty="0">
                <a:latin typeface="Consolas" panose="020B0609020204030204" pitchFamily="49" charset="0"/>
              </a:rPr>
              <a:t>vld1q_f32() </a:t>
            </a:r>
          </a:p>
          <a:p>
            <a:pPr marL="635508" lvl="1" indent="-342900">
              <a:spcBef>
                <a:spcPts val="600"/>
              </a:spcBef>
              <a:spcAft>
                <a:spcPts val="0"/>
              </a:spcAft>
              <a:buClr>
                <a:schemeClr val="accent2"/>
              </a:buClr>
              <a:buFontTx/>
              <a:buChar char="‒"/>
            </a:pPr>
            <a:r>
              <a:rPr lang="en-US" dirty="0" err="1"/>
              <a:t>vector_duplicate</a:t>
            </a:r>
            <a:r>
              <a:rPr lang="en-US" dirty="0"/>
              <a:t>(): </a:t>
            </a:r>
            <a:r>
              <a:rPr lang="en-US" dirty="0">
                <a:latin typeface="Consolas" panose="020B0609020204030204" pitchFamily="49" charset="0"/>
              </a:rPr>
              <a:t>vdupq_n_f32()</a:t>
            </a:r>
          </a:p>
          <a:p>
            <a:pPr marL="635508" lvl="1" indent="-342900">
              <a:spcBef>
                <a:spcPts val="600"/>
              </a:spcBef>
              <a:spcAft>
                <a:spcPts val="0"/>
              </a:spcAft>
              <a:buClr>
                <a:schemeClr val="accent2"/>
              </a:buClr>
              <a:buFontTx/>
              <a:buChar char="‒"/>
            </a:pPr>
            <a:r>
              <a:rPr lang="en-US" dirty="0" err="1"/>
              <a:t>vector_multiply</a:t>
            </a:r>
            <a:r>
              <a:rPr lang="en-US" dirty="0"/>
              <a:t>(): </a:t>
            </a:r>
            <a:r>
              <a:rPr lang="en-US" dirty="0">
                <a:latin typeface="Consolas" panose="020B0609020204030204" pitchFamily="49" charset="0"/>
              </a:rPr>
              <a:t>vfmaq_f32()</a:t>
            </a:r>
          </a:p>
          <a:p>
            <a:pPr marL="635508" lvl="1" indent="-342900">
              <a:spcBef>
                <a:spcPts val="600"/>
              </a:spcBef>
              <a:spcAft>
                <a:spcPts val="0"/>
              </a:spcAft>
              <a:buClr>
                <a:schemeClr val="accent2"/>
              </a:buClr>
              <a:buFontTx/>
              <a:buChar char="‒"/>
            </a:pPr>
            <a:r>
              <a:rPr lang="en-US" dirty="0" err="1"/>
              <a:t>vector_store</a:t>
            </a:r>
            <a:r>
              <a:rPr lang="en-US" dirty="0"/>
              <a:t>(): </a:t>
            </a:r>
            <a:r>
              <a:rPr lang="en-US" dirty="0">
                <a:latin typeface="Consolas" panose="020B0609020204030204" pitchFamily="49" charset="0"/>
              </a:rPr>
              <a:t>vst1q_f32()</a:t>
            </a:r>
          </a:p>
          <a:p>
            <a:pPr marL="573589" lvl="1" indent="-280981">
              <a:spcBef>
                <a:spcPts val="600"/>
              </a:spcBef>
              <a:spcAft>
                <a:spcPts val="0"/>
              </a:spcAft>
              <a:buClr>
                <a:schemeClr val="accent2"/>
              </a:buClr>
              <a:buFont typeface="Arial" panose="020B0604020202020204" pitchFamily="34" charset="0"/>
              <a:buChar char="•"/>
            </a:pPr>
            <a:endParaRPr lang="en-US" dirty="0"/>
          </a:p>
          <a:p>
            <a:pPr marL="280981" indent="-280981">
              <a:spcBef>
                <a:spcPts val="600"/>
              </a:spcBef>
              <a:spcAft>
                <a:spcPts val="0"/>
              </a:spcAft>
              <a:buClr>
                <a:schemeClr val="accent2"/>
              </a:buCl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8B058BA7-9F96-20E5-77C5-C586E581A2D6}"/>
              </a:ext>
            </a:extLst>
          </p:cNvPr>
          <p:cNvPicPr>
            <a:picLocks noChangeAspect="1"/>
          </p:cNvPicPr>
          <p:nvPr/>
        </p:nvPicPr>
        <p:blipFill>
          <a:blip r:embed="rId3"/>
          <a:srcRect l="3588" r="56108" b="63809"/>
          <a:stretch/>
        </p:blipFill>
        <p:spPr>
          <a:xfrm>
            <a:off x="5377542" y="516836"/>
            <a:ext cx="2648857" cy="2112064"/>
          </a:xfrm>
          <a:prstGeom prst="rect">
            <a:avLst/>
          </a:prstGeom>
        </p:spPr>
      </p:pic>
      <p:pic>
        <p:nvPicPr>
          <p:cNvPr id="7" name="Picture 6">
            <a:extLst>
              <a:ext uri="{FF2B5EF4-FFF2-40B4-BE49-F238E27FC236}">
                <a16:creationId xmlns:a16="http://schemas.microsoft.com/office/drawing/2014/main" id="{4A1D1AF3-E5A2-DBFC-1E09-20352CCAD218}"/>
              </a:ext>
            </a:extLst>
          </p:cNvPr>
          <p:cNvPicPr>
            <a:picLocks noChangeAspect="1"/>
          </p:cNvPicPr>
          <p:nvPr/>
        </p:nvPicPr>
        <p:blipFill>
          <a:blip r:embed="rId3"/>
          <a:srcRect l="55320" t="-326" r="788" b="62472"/>
          <a:stretch/>
        </p:blipFill>
        <p:spPr>
          <a:xfrm>
            <a:off x="8676320" y="517489"/>
            <a:ext cx="2884670" cy="2209148"/>
          </a:xfrm>
          <a:prstGeom prst="rect">
            <a:avLst/>
          </a:prstGeom>
        </p:spPr>
      </p:pic>
      <p:pic>
        <p:nvPicPr>
          <p:cNvPr id="10" name="Picture 9">
            <a:extLst>
              <a:ext uri="{FF2B5EF4-FFF2-40B4-BE49-F238E27FC236}">
                <a16:creationId xmlns:a16="http://schemas.microsoft.com/office/drawing/2014/main" id="{6E09F789-5D4D-CAE0-32CA-3779585A7B87}"/>
              </a:ext>
            </a:extLst>
          </p:cNvPr>
          <p:cNvPicPr>
            <a:picLocks noChangeAspect="1"/>
          </p:cNvPicPr>
          <p:nvPr/>
        </p:nvPicPr>
        <p:blipFill>
          <a:blip r:embed="rId3"/>
          <a:srcRect l="2857" t="39656" r="55092" b="12684"/>
          <a:stretch/>
        </p:blipFill>
        <p:spPr>
          <a:xfrm>
            <a:off x="5461697" y="2726637"/>
            <a:ext cx="2763665" cy="2781416"/>
          </a:xfrm>
          <a:prstGeom prst="rect">
            <a:avLst/>
          </a:prstGeom>
        </p:spPr>
      </p:pic>
      <p:pic>
        <p:nvPicPr>
          <p:cNvPr id="11" name="Picture 10">
            <a:extLst>
              <a:ext uri="{FF2B5EF4-FFF2-40B4-BE49-F238E27FC236}">
                <a16:creationId xmlns:a16="http://schemas.microsoft.com/office/drawing/2014/main" id="{8DFB87E5-2D3A-76C3-7C13-2646008EA4D6}"/>
              </a:ext>
            </a:extLst>
          </p:cNvPr>
          <p:cNvPicPr>
            <a:picLocks noChangeAspect="1"/>
          </p:cNvPicPr>
          <p:nvPr/>
        </p:nvPicPr>
        <p:blipFill>
          <a:blip r:embed="rId3"/>
          <a:srcRect l="58626" t="40606" r="-677" b="25447"/>
          <a:stretch/>
        </p:blipFill>
        <p:spPr>
          <a:xfrm>
            <a:off x="8875282" y="2939280"/>
            <a:ext cx="2763665" cy="1981063"/>
          </a:xfrm>
          <a:prstGeom prst="rect">
            <a:avLst/>
          </a:prstGeom>
        </p:spPr>
      </p:pic>
      <p:pic>
        <p:nvPicPr>
          <p:cNvPr id="12" name="Picture 11">
            <a:extLst>
              <a:ext uri="{FF2B5EF4-FFF2-40B4-BE49-F238E27FC236}">
                <a16:creationId xmlns:a16="http://schemas.microsoft.com/office/drawing/2014/main" id="{14290062-4B84-B22B-D045-683A0C85E9C5}"/>
              </a:ext>
            </a:extLst>
          </p:cNvPr>
          <p:cNvPicPr>
            <a:picLocks noChangeAspect="1"/>
          </p:cNvPicPr>
          <p:nvPr/>
        </p:nvPicPr>
        <p:blipFill>
          <a:blip r:embed="rId3"/>
          <a:srcRect l="24927" t="90097" r="21325" b="-728"/>
          <a:stretch/>
        </p:blipFill>
        <p:spPr>
          <a:xfrm>
            <a:off x="6843530" y="5720695"/>
            <a:ext cx="3532370" cy="620467"/>
          </a:xfrm>
          <a:prstGeom prst="rect">
            <a:avLst/>
          </a:prstGeom>
        </p:spPr>
      </p:pic>
    </p:spTree>
    <p:extLst>
      <p:ext uri="{BB962C8B-B14F-4D97-AF65-F5344CB8AC3E}">
        <p14:creationId xmlns:p14="http://schemas.microsoft.com/office/powerpoint/2010/main" val="3880936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6BB15F-DEC6-F698-8C22-56CB47D74E49}"/>
              </a:ext>
            </a:extLst>
          </p:cNvPr>
          <p:cNvSpPr>
            <a:spLocks noGrp="1"/>
          </p:cNvSpPr>
          <p:nvPr>
            <p:ph type="title"/>
          </p:nvPr>
        </p:nvSpPr>
        <p:spPr>
          <a:xfrm>
            <a:off x="597550" y="1"/>
            <a:ext cx="10984850" cy="888999"/>
          </a:xfrm>
        </p:spPr>
        <p:txBody>
          <a:bodyPr/>
          <a:lstStyle/>
          <a:p>
            <a:r>
              <a:rPr lang="en-US" dirty="0"/>
              <a:t>Experiment Topology and Dataset</a:t>
            </a:r>
          </a:p>
        </p:txBody>
      </p:sp>
      <p:cxnSp>
        <p:nvCxnSpPr>
          <p:cNvPr id="6" name="Straight Connector 5">
            <a:extLst>
              <a:ext uri="{FF2B5EF4-FFF2-40B4-BE49-F238E27FC236}">
                <a16:creationId xmlns:a16="http://schemas.microsoft.com/office/drawing/2014/main" id="{93ECDE84-C521-2F33-7CD7-162DA5123426}"/>
              </a:ext>
            </a:extLst>
          </p:cNvPr>
          <p:cNvCxnSpPr>
            <a:cxnSpLocks/>
          </p:cNvCxnSpPr>
          <p:nvPr/>
        </p:nvCxnSpPr>
        <p:spPr>
          <a:xfrm>
            <a:off x="597551" y="876301"/>
            <a:ext cx="727644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7" name="Content Placeholder 2">
            <a:extLst>
              <a:ext uri="{FF2B5EF4-FFF2-40B4-BE49-F238E27FC236}">
                <a16:creationId xmlns:a16="http://schemas.microsoft.com/office/drawing/2014/main" id="{A681BEFE-7DEB-E31C-7649-81E62748D2B4}"/>
              </a:ext>
            </a:extLst>
          </p:cNvPr>
          <p:cNvSpPr>
            <a:spLocks noGrp="1"/>
          </p:cNvSpPr>
          <p:nvPr>
            <p:ph idx="1"/>
          </p:nvPr>
        </p:nvSpPr>
        <p:spPr>
          <a:xfrm>
            <a:off x="597549" y="1023684"/>
            <a:ext cx="10984849" cy="2038150"/>
          </a:xfrm>
        </p:spPr>
        <p:txBody>
          <a:bodyPr>
            <a:noAutofit/>
          </a:bodyPr>
          <a:lstStyle/>
          <a:p>
            <a:pPr marL="280981" indent="-280981">
              <a:spcBef>
                <a:spcPts val="600"/>
              </a:spcBef>
              <a:spcAft>
                <a:spcPts val="0"/>
              </a:spcAft>
              <a:buClr>
                <a:schemeClr val="accent2"/>
              </a:buClr>
              <a:buFont typeface="Arial" panose="020B0604020202020204" pitchFamily="34" charset="0"/>
              <a:buChar char="•"/>
            </a:pPr>
            <a:r>
              <a:rPr lang="en-US" dirty="0"/>
              <a:t>The topology consists of two nodes:</a:t>
            </a:r>
          </a:p>
          <a:p>
            <a:pPr marL="573589" lvl="1" indent="-280981">
              <a:spcBef>
                <a:spcPts val="600"/>
              </a:spcBef>
              <a:spcAft>
                <a:spcPts val="0"/>
              </a:spcAft>
              <a:buClr>
                <a:schemeClr val="accent2"/>
              </a:buClr>
              <a:buFont typeface="Arial" panose="020B0604020202020204" pitchFamily="34" charset="0"/>
              <a:buChar char="•"/>
            </a:pPr>
            <a:r>
              <a:rPr lang="en-US" dirty="0"/>
              <a:t>Collector node, equipped with an NVIDIA BlueField (BF)</a:t>
            </a:r>
          </a:p>
          <a:p>
            <a:pPr marL="573589" lvl="1" indent="-280981">
              <a:spcBef>
                <a:spcPts val="600"/>
              </a:spcBef>
              <a:spcAft>
                <a:spcPts val="0"/>
              </a:spcAft>
              <a:buClr>
                <a:schemeClr val="accent2"/>
              </a:buClr>
              <a:buFont typeface="Arial" panose="020B0604020202020204" pitchFamily="34" charset="0"/>
              <a:buChar char="•"/>
            </a:pPr>
            <a:r>
              <a:rPr lang="en-US" dirty="0"/>
              <a:t>Traffic generator node, equipped with an NVIDIA ConnectX-6</a:t>
            </a:r>
          </a:p>
          <a:p>
            <a:pPr marL="280981" indent="-280981">
              <a:spcBef>
                <a:spcPts val="600"/>
              </a:spcBef>
              <a:spcAft>
                <a:spcPts val="0"/>
              </a:spcAft>
              <a:buClr>
                <a:schemeClr val="accent2"/>
              </a:buClr>
              <a:buFont typeface="Arial" panose="020B0604020202020204" pitchFamily="34" charset="0"/>
              <a:buChar char="•"/>
            </a:pPr>
            <a:r>
              <a:rPr lang="en-US" dirty="0"/>
              <a:t>Dataset</a:t>
            </a:r>
            <a:r>
              <a:rPr lang="en-US" baseline="30000" dirty="0"/>
              <a:t>1</a:t>
            </a:r>
            <a:r>
              <a:rPr lang="en-US" dirty="0"/>
              <a:t>:</a:t>
            </a:r>
            <a:endParaRPr lang="en-US" baseline="30000" dirty="0"/>
          </a:p>
          <a:p>
            <a:pPr marL="573589" lvl="1" indent="-280981">
              <a:spcBef>
                <a:spcPts val="600"/>
              </a:spcBef>
              <a:spcAft>
                <a:spcPts val="0"/>
              </a:spcAft>
              <a:buClr>
                <a:schemeClr val="accent2"/>
              </a:buClr>
              <a:buFont typeface="Arial" panose="020B0604020202020204" pitchFamily="34" charset="0"/>
              <a:buChar char="•"/>
            </a:pPr>
            <a:r>
              <a:rPr lang="en-US" dirty="0"/>
              <a:t>Emulated industrial process with PLCs and HMIs</a:t>
            </a:r>
          </a:p>
          <a:p>
            <a:pPr marL="573589" lvl="1" indent="-280981">
              <a:spcBef>
                <a:spcPts val="600"/>
              </a:spcBef>
              <a:spcAft>
                <a:spcPts val="0"/>
              </a:spcAft>
              <a:buClr>
                <a:schemeClr val="accent2"/>
              </a:buClr>
              <a:buFont typeface="Arial" panose="020B0604020202020204" pitchFamily="34" charset="0"/>
              <a:buChar char="•"/>
            </a:pPr>
            <a:r>
              <a:rPr lang="en-US" dirty="0"/>
              <a:t>Synchronized sensor, log, and network data</a:t>
            </a:r>
          </a:p>
          <a:p>
            <a:pPr marL="573589" lvl="1" indent="-280981">
              <a:spcBef>
                <a:spcPts val="600"/>
              </a:spcBef>
              <a:spcAft>
                <a:spcPts val="0"/>
              </a:spcAft>
              <a:buClr>
                <a:schemeClr val="accent2"/>
              </a:buClr>
              <a:buFont typeface="Arial" panose="020B0604020202020204" pitchFamily="34" charset="0"/>
              <a:buChar char="•"/>
            </a:pPr>
            <a:r>
              <a:rPr lang="en-US" dirty="0"/>
              <a:t>Normal, fault, and cyber-attack scenarios</a:t>
            </a:r>
          </a:p>
        </p:txBody>
      </p:sp>
      <p:sp>
        <p:nvSpPr>
          <p:cNvPr id="8" name="Slide Number Placeholder 11">
            <a:extLst>
              <a:ext uri="{FF2B5EF4-FFF2-40B4-BE49-F238E27FC236}">
                <a16:creationId xmlns:a16="http://schemas.microsoft.com/office/drawing/2014/main" id="{2635ABD9-D432-F9C9-A8B3-0D8E2F58FBB7}"/>
              </a:ext>
            </a:extLst>
          </p:cNvPr>
          <p:cNvSpPr>
            <a:spLocks noGrp="1"/>
          </p:cNvSpPr>
          <p:nvPr>
            <p:ph type="sldNum" sz="quarter" idx="12"/>
          </p:nvPr>
        </p:nvSpPr>
        <p:spPr>
          <a:xfrm>
            <a:off x="10704484" y="6459783"/>
            <a:ext cx="1312025" cy="365125"/>
          </a:xfrm>
        </p:spPr>
        <p:txBody>
          <a:bodyPr/>
          <a:lstStyle/>
          <a:p>
            <a:fld id="{38C60F48-EAB5-A54D-B834-7AA360F30939}" type="slidenum">
              <a:rPr lang="en-US" smtClean="0"/>
              <a:t>89</a:t>
            </a:fld>
            <a:endParaRPr lang="en-US"/>
          </a:p>
        </p:txBody>
      </p:sp>
      <p:sp>
        <p:nvSpPr>
          <p:cNvPr id="9" name="TextBox 8">
            <a:extLst>
              <a:ext uri="{FF2B5EF4-FFF2-40B4-BE49-F238E27FC236}">
                <a16:creationId xmlns:a16="http://schemas.microsoft.com/office/drawing/2014/main" id="{BF9153C7-732B-C8C3-C3EE-0161BCBC3098}"/>
              </a:ext>
            </a:extLst>
          </p:cNvPr>
          <p:cNvSpPr txBox="1"/>
          <p:nvPr/>
        </p:nvSpPr>
        <p:spPr>
          <a:xfrm>
            <a:off x="466282" y="6239691"/>
            <a:ext cx="10849417" cy="307777"/>
          </a:xfrm>
          <a:prstGeom prst="rect">
            <a:avLst/>
          </a:prstGeom>
          <a:noFill/>
        </p:spPr>
        <p:txBody>
          <a:bodyPr wrap="square">
            <a:spAutoFit/>
          </a:bodyPr>
          <a:lstStyle/>
          <a:p>
            <a:pPr marL="342900" indent="-342900">
              <a:buAutoNum type="arabicPeriod"/>
            </a:pPr>
            <a:r>
              <a:rPr lang="nn-NO" sz="1400" dirty="0"/>
              <a:t>Sudyana, D. (2025). ICS Dataset [Data set]. Zenodo. https://doi.org/10.5281/zenodo.17165850</a:t>
            </a:r>
            <a:endParaRPr lang="en-US" sz="1400" dirty="0"/>
          </a:p>
        </p:txBody>
      </p:sp>
      <p:cxnSp>
        <p:nvCxnSpPr>
          <p:cNvPr id="10" name="Straight Connector 9">
            <a:extLst>
              <a:ext uri="{FF2B5EF4-FFF2-40B4-BE49-F238E27FC236}">
                <a16:creationId xmlns:a16="http://schemas.microsoft.com/office/drawing/2014/main" id="{EC645643-9CCF-5779-1127-4913BB945D27}"/>
              </a:ext>
            </a:extLst>
          </p:cNvPr>
          <p:cNvCxnSpPr>
            <a:cxnSpLocks/>
          </p:cNvCxnSpPr>
          <p:nvPr/>
        </p:nvCxnSpPr>
        <p:spPr>
          <a:xfrm>
            <a:off x="597549" y="6193312"/>
            <a:ext cx="10582908"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7E58265D-8B27-9D45-F404-7CBFF64A48DC}"/>
              </a:ext>
            </a:extLst>
          </p:cNvPr>
          <p:cNvPicPr>
            <a:picLocks noChangeAspect="1"/>
          </p:cNvPicPr>
          <p:nvPr/>
        </p:nvPicPr>
        <p:blipFill>
          <a:blip r:embed="rId2"/>
          <a:stretch>
            <a:fillRect/>
          </a:stretch>
        </p:blipFill>
        <p:spPr>
          <a:xfrm>
            <a:off x="3008726" y="3982986"/>
            <a:ext cx="6162494" cy="1979265"/>
          </a:xfrm>
          <a:prstGeom prst="rect">
            <a:avLst/>
          </a:prstGeom>
        </p:spPr>
      </p:pic>
    </p:spTree>
    <p:extLst>
      <p:ext uri="{BB962C8B-B14F-4D97-AF65-F5344CB8AC3E}">
        <p14:creationId xmlns:p14="http://schemas.microsoft.com/office/powerpoint/2010/main" val="135242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E51E-B8D2-6B26-C80F-9378A0C34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FCA94-66B1-E49C-0FC4-C483F9F39E20}"/>
              </a:ext>
            </a:extLst>
          </p:cNvPr>
          <p:cNvSpPr>
            <a:spLocks noGrp="1"/>
          </p:cNvSpPr>
          <p:nvPr>
            <p:ph type="title"/>
          </p:nvPr>
        </p:nvSpPr>
        <p:spPr/>
        <p:txBody>
          <a:bodyPr/>
          <a:lstStyle/>
          <a:p>
            <a:r>
              <a:rPr lang="en-US" dirty="0"/>
              <a:t>Modern DSAs</a:t>
            </a:r>
          </a:p>
        </p:txBody>
      </p:sp>
      <p:cxnSp>
        <p:nvCxnSpPr>
          <p:cNvPr id="4" name="Straight Connector 3">
            <a:extLst>
              <a:ext uri="{FF2B5EF4-FFF2-40B4-BE49-F238E27FC236}">
                <a16:creationId xmlns:a16="http://schemas.microsoft.com/office/drawing/2014/main" id="{E029DD34-97F1-24C0-C71C-0682B1AD4220}"/>
              </a:ext>
            </a:extLst>
          </p:cNvPr>
          <p:cNvCxnSpPr>
            <a:cxnSpLocks/>
          </p:cNvCxnSpPr>
          <p:nvPr/>
        </p:nvCxnSpPr>
        <p:spPr>
          <a:xfrm>
            <a:off x="597551" y="876303"/>
            <a:ext cx="311841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546C4565-9151-DD71-FD56-6FAD89875038}"/>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9</a:t>
            </a:fld>
            <a:endParaRPr lang="en-US" sz="1200">
              <a:latin typeface="Calibri" panose="020F0502020204030204"/>
              <a:cs typeface="Arial"/>
              <a:sym typeface="Arial"/>
            </a:endParaRPr>
          </a:p>
        </p:txBody>
      </p:sp>
      <p:sp>
        <p:nvSpPr>
          <p:cNvPr id="9" name="Content Placeholder 2">
            <a:extLst>
              <a:ext uri="{FF2B5EF4-FFF2-40B4-BE49-F238E27FC236}">
                <a16:creationId xmlns:a16="http://schemas.microsoft.com/office/drawing/2014/main" id="{A69A7FAE-B962-5C48-DEA2-15C0AA4E045B}"/>
              </a:ext>
            </a:extLst>
          </p:cNvPr>
          <p:cNvSpPr>
            <a:spLocks noGrp="1"/>
          </p:cNvSpPr>
          <p:nvPr>
            <p:ph idx="1"/>
          </p:nvPr>
        </p:nvSpPr>
        <p:spPr>
          <a:xfrm>
            <a:off x="414670" y="956071"/>
            <a:ext cx="11376837" cy="889000"/>
          </a:xfrm>
        </p:spPr>
        <p:txBody>
          <a:bodyPr>
            <a:normAutofit/>
          </a:bodyPr>
          <a:lstStyle/>
          <a:p>
            <a:pPr marL="280981" indent="-280981">
              <a:spcAft>
                <a:spcPts val="0"/>
              </a:spcAft>
              <a:buClr>
                <a:schemeClr val="accent2"/>
              </a:buClr>
              <a:buFont typeface="Arial" panose="020B0604020202020204" pitchFamily="34" charset="0"/>
              <a:buChar char="•"/>
            </a:pPr>
            <a:r>
              <a:rPr lang="en-US" dirty="0"/>
              <a:t>Domain-specific accelerators and domain-specific languages</a:t>
            </a:r>
          </a:p>
          <a:p>
            <a:pPr marL="292608" lvl="1" indent="0">
              <a:spcAft>
                <a:spcPts val="0"/>
              </a:spcAft>
              <a:buClr>
                <a:schemeClr val="accent2"/>
              </a:buClr>
              <a:buNone/>
            </a:pPr>
            <a:endParaRPr lang="en-US" dirty="0"/>
          </a:p>
        </p:txBody>
      </p:sp>
      <p:pic>
        <p:nvPicPr>
          <p:cNvPr id="40" name="Picture 39">
            <a:extLst>
              <a:ext uri="{FF2B5EF4-FFF2-40B4-BE49-F238E27FC236}">
                <a16:creationId xmlns:a16="http://schemas.microsoft.com/office/drawing/2014/main" id="{1789C9C3-2BA7-BA58-6235-066EBD0E804E}"/>
              </a:ext>
            </a:extLst>
          </p:cNvPr>
          <p:cNvPicPr>
            <a:picLocks noChangeAspect="1"/>
          </p:cNvPicPr>
          <p:nvPr/>
        </p:nvPicPr>
        <p:blipFill>
          <a:blip r:embed="rId3"/>
          <a:stretch>
            <a:fillRect/>
          </a:stretch>
        </p:blipFill>
        <p:spPr>
          <a:xfrm>
            <a:off x="1863817" y="3525043"/>
            <a:ext cx="1084625" cy="1078387"/>
          </a:xfrm>
          <a:prstGeom prst="rect">
            <a:avLst/>
          </a:prstGeom>
        </p:spPr>
      </p:pic>
      <p:sp>
        <p:nvSpPr>
          <p:cNvPr id="41" name="TextBox 40">
            <a:extLst>
              <a:ext uri="{FF2B5EF4-FFF2-40B4-BE49-F238E27FC236}">
                <a16:creationId xmlns:a16="http://schemas.microsoft.com/office/drawing/2014/main" id="{E476F6B2-7F49-642F-5100-694E2816E9CA}"/>
              </a:ext>
            </a:extLst>
          </p:cNvPr>
          <p:cNvSpPr txBox="1"/>
          <p:nvPr/>
        </p:nvSpPr>
        <p:spPr>
          <a:xfrm>
            <a:off x="1760712" y="4749757"/>
            <a:ext cx="1109306" cy="338554"/>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CPU</a:t>
            </a:r>
            <a:endParaRPr lang="en-US" sz="1600" dirty="0">
              <a:latin typeface="Arial" panose="020B0604020202020204" pitchFamily="34"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id="{9B32853C-4BB6-A270-7F2E-0C8B0C1AEE99}"/>
              </a:ext>
            </a:extLst>
          </p:cNvPr>
          <p:cNvCxnSpPr>
            <a:cxnSpLocks/>
          </p:cNvCxnSpPr>
          <p:nvPr/>
        </p:nvCxnSpPr>
        <p:spPr>
          <a:xfrm>
            <a:off x="2447910" y="3214998"/>
            <a:ext cx="0" cy="24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7A340595-51DE-B4E4-8960-233506C92771}"/>
              </a:ext>
            </a:extLst>
          </p:cNvPr>
          <p:cNvSpPr/>
          <p:nvPr/>
        </p:nvSpPr>
        <p:spPr>
          <a:xfrm>
            <a:off x="1893406" y="2522795"/>
            <a:ext cx="1109306" cy="3112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 Java </a:t>
            </a:r>
          </a:p>
        </p:txBody>
      </p:sp>
      <p:sp>
        <p:nvSpPr>
          <p:cNvPr id="44" name="Rectangle: Rounded Corners 43">
            <a:extLst>
              <a:ext uri="{FF2B5EF4-FFF2-40B4-BE49-F238E27FC236}">
                <a16:creationId xmlns:a16="http://schemas.microsoft.com/office/drawing/2014/main" id="{AD5B0FD2-1C55-C3FC-0107-45700A60DCA4}"/>
              </a:ext>
            </a:extLst>
          </p:cNvPr>
          <p:cNvSpPr/>
          <p:nvPr/>
        </p:nvSpPr>
        <p:spPr>
          <a:xfrm>
            <a:off x="1893257" y="2863264"/>
            <a:ext cx="1109455" cy="311285"/>
          </a:xfrm>
          <a:prstGeom prst="roundRect">
            <a:avLst/>
          </a:prstGeom>
          <a:solidFill>
            <a:srgbClr val="74C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Compiler</a:t>
            </a:r>
          </a:p>
        </p:txBody>
      </p:sp>
      <p:sp>
        <p:nvSpPr>
          <p:cNvPr id="53" name="TextBox 52">
            <a:extLst>
              <a:ext uri="{FF2B5EF4-FFF2-40B4-BE49-F238E27FC236}">
                <a16:creationId xmlns:a16="http://schemas.microsoft.com/office/drawing/2014/main" id="{120C7D59-8FBA-F123-A387-BA465DDFC74B}"/>
              </a:ext>
            </a:extLst>
          </p:cNvPr>
          <p:cNvSpPr txBox="1"/>
          <p:nvPr/>
        </p:nvSpPr>
        <p:spPr>
          <a:xfrm>
            <a:off x="1975637" y="5373554"/>
            <a:ext cx="934988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1970s	</a:t>
            </a:r>
          </a:p>
        </p:txBody>
      </p:sp>
      <p:sp>
        <p:nvSpPr>
          <p:cNvPr id="54" name="TextBox 53">
            <a:extLst>
              <a:ext uri="{FF2B5EF4-FFF2-40B4-BE49-F238E27FC236}">
                <a16:creationId xmlns:a16="http://schemas.microsoft.com/office/drawing/2014/main" id="{D54B9375-1143-72CE-07BB-AC177DEEBF17}"/>
              </a:ext>
            </a:extLst>
          </p:cNvPr>
          <p:cNvSpPr txBox="1"/>
          <p:nvPr/>
        </p:nvSpPr>
        <p:spPr>
          <a:xfrm>
            <a:off x="1893406" y="1794748"/>
            <a:ext cx="1109306" cy="584775"/>
          </a:xfrm>
          <a:prstGeom prst="rect">
            <a:avLst/>
          </a:prstGeom>
          <a:noFill/>
        </p:spPr>
        <p:txBody>
          <a:bodyPr wrap="square">
            <a:spAutoFit/>
          </a:bodyPr>
          <a:lstStyle/>
          <a:p>
            <a:pPr algn="ctr"/>
            <a:r>
              <a:rPr lang="en-US" sz="1600" b="0" i="0" dirty="0">
                <a:solidFill>
                  <a:srgbClr val="231F20"/>
                </a:solidFill>
                <a:effectLst/>
                <a:latin typeface="Arial" panose="020B0604020202020204" pitchFamily="34" charset="0"/>
                <a:cs typeface="Arial" panose="020B0604020202020204" pitchFamily="34" charset="0"/>
              </a:rPr>
              <a:t>General purpose</a:t>
            </a:r>
            <a:endParaRPr lang="en-US"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B0C2A79-CA63-3E7E-053E-DE05DB5D7CD5}"/>
              </a:ext>
            </a:extLst>
          </p:cNvPr>
          <p:cNvSpPr txBox="1"/>
          <p:nvPr/>
        </p:nvSpPr>
        <p:spPr>
          <a:xfrm>
            <a:off x="2769145" y="3726465"/>
            <a:ext cx="4049943" cy="338554"/>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General-purpose CPU</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FB3FE15-15D2-D8B6-FAE4-70E2518F5BFF}"/>
              </a:ext>
            </a:extLst>
          </p:cNvPr>
          <p:cNvSpPr txBox="1"/>
          <p:nvPr/>
        </p:nvSpPr>
        <p:spPr>
          <a:xfrm>
            <a:off x="3002712" y="4542755"/>
            <a:ext cx="4049943" cy="584775"/>
          </a:xfrm>
          <a:prstGeom prst="rect">
            <a:avLst/>
          </a:prstGeom>
          <a:noFill/>
        </p:spPr>
        <p:txBody>
          <a:bodyPr wrap="square">
            <a:spAutoFit/>
          </a:bodyPr>
          <a:lstStyle/>
          <a:p>
            <a:pPr algn="ct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Flexible but with moderate performance across all tasks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508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51285-5148-A600-7D05-91341C909C6D}"/>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0AEA7AA-3FEF-CE07-E552-A8DB13385E50}"/>
              </a:ext>
            </a:extLst>
          </p:cNvPr>
          <p:cNvSpPr>
            <a:spLocks noGrp="1"/>
          </p:cNvSpPr>
          <p:nvPr>
            <p:ph type="sldNum" sz="quarter" idx="12"/>
          </p:nvPr>
        </p:nvSpPr>
        <p:spPr/>
        <p:txBody>
          <a:bodyPr/>
          <a:lstStyle/>
          <a:p>
            <a:fld id="{38C60F48-EAB5-A54D-B834-7AA360F30939}" type="slidenum">
              <a:rPr lang="en-US" smtClean="0"/>
              <a:t>90</a:t>
            </a:fld>
            <a:endParaRPr lang="en-US"/>
          </a:p>
        </p:txBody>
      </p:sp>
      <p:sp>
        <p:nvSpPr>
          <p:cNvPr id="6" name="Content Placeholder 2">
            <a:extLst>
              <a:ext uri="{FF2B5EF4-FFF2-40B4-BE49-F238E27FC236}">
                <a16:creationId xmlns:a16="http://schemas.microsoft.com/office/drawing/2014/main" id="{322319A2-B7B5-07A0-D187-6F9D59446162}"/>
              </a:ext>
            </a:extLst>
          </p:cNvPr>
          <p:cNvSpPr>
            <a:spLocks noGrp="1"/>
          </p:cNvSpPr>
          <p:nvPr>
            <p:ph idx="1"/>
          </p:nvPr>
        </p:nvSpPr>
        <p:spPr>
          <a:xfrm>
            <a:off x="597549" y="1023683"/>
            <a:ext cx="11309316"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We trained an MLP model using per-flow metrics </a:t>
            </a:r>
          </a:p>
          <a:p>
            <a:pPr marL="280981" indent="-280981">
              <a:spcBef>
                <a:spcPts val="600"/>
              </a:spcBef>
              <a:spcAft>
                <a:spcPts val="0"/>
              </a:spcAft>
              <a:buClr>
                <a:schemeClr val="accent2"/>
              </a:buClr>
              <a:buFont typeface="Arial" panose="020B0604020202020204" pitchFamily="34" charset="0"/>
              <a:buChar char="•"/>
            </a:pPr>
            <a:r>
              <a:rPr lang="en-US" dirty="0"/>
              <a:t>All attacks are included under the malicious class</a:t>
            </a:r>
          </a:p>
          <a:p>
            <a:pPr marL="280981" indent="-280981">
              <a:spcBef>
                <a:spcPts val="600"/>
              </a:spcBef>
              <a:spcAft>
                <a:spcPts val="0"/>
              </a:spcAft>
              <a:buClr>
                <a:schemeClr val="accent2"/>
              </a:buClr>
              <a:buFont typeface="Arial" panose="020B0604020202020204" pitchFamily="34" charset="0"/>
              <a:buChar char="•"/>
            </a:pPr>
            <a:r>
              <a:rPr lang="en-US" dirty="0"/>
              <a:t>The size of the MLP is (32,16) with 8 inputs</a:t>
            </a:r>
          </a:p>
          <a:p>
            <a:pPr marL="280981" indent="-280981">
              <a:spcBef>
                <a:spcPts val="600"/>
              </a:spcBef>
              <a:spcAft>
                <a:spcPts val="0"/>
              </a:spcAft>
              <a:buClr>
                <a:schemeClr val="accent2"/>
              </a:buClr>
              <a:buFont typeface="Arial" panose="020B0604020202020204" pitchFamily="34" charset="0"/>
              <a:buChar char="•"/>
            </a:pPr>
            <a:endParaRPr lang="en-US" dirty="0"/>
          </a:p>
          <a:p>
            <a:pPr marL="0" indent="0">
              <a:spcBef>
                <a:spcPts val="600"/>
              </a:spcBef>
              <a:spcAft>
                <a:spcPts val="0"/>
              </a:spcAft>
              <a:buClr>
                <a:schemeClr val="accent2"/>
              </a:buClr>
              <a:buNone/>
            </a:pPr>
            <a:endParaRPr lang="en-US" dirty="0"/>
          </a:p>
        </p:txBody>
      </p:sp>
      <p:sp>
        <p:nvSpPr>
          <p:cNvPr id="9" name="Title 1">
            <a:extLst>
              <a:ext uri="{FF2B5EF4-FFF2-40B4-BE49-F238E27FC236}">
                <a16:creationId xmlns:a16="http://schemas.microsoft.com/office/drawing/2014/main" id="{1E5B3C9B-752B-DC69-9384-2A8CBA6A68FB}"/>
              </a:ext>
            </a:extLst>
          </p:cNvPr>
          <p:cNvSpPr>
            <a:spLocks noGrp="1"/>
          </p:cNvSpPr>
          <p:nvPr>
            <p:ph type="title"/>
          </p:nvPr>
        </p:nvSpPr>
        <p:spPr>
          <a:xfrm>
            <a:off x="597550" y="1"/>
            <a:ext cx="10984850" cy="888999"/>
          </a:xfrm>
        </p:spPr>
        <p:txBody>
          <a:bodyPr>
            <a:normAutofit/>
          </a:bodyPr>
          <a:lstStyle/>
          <a:p>
            <a:r>
              <a:rPr lang="en-US" dirty="0"/>
              <a:t>Results: Cyberattack detection</a:t>
            </a:r>
          </a:p>
        </p:txBody>
      </p:sp>
      <p:cxnSp>
        <p:nvCxnSpPr>
          <p:cNvPr id="10" name="Straight Connector 9">
            <a:extLst>
              <a:ext uri="{FF2B5EF4-FFF2-40B4-BE49-F238E27FC236}">
                <a16:creationId xmlns:a16="http://schemas.microsoft.com/office/drawing/2014/main" id="{E0986EF7-88B1-349D-13B0-09D680674319}"/>
              </a:ext>
            </a:extLst>
          </p:cNvPr>
          <p:cNvCxnSpPr>
            <a:cxnSpLocks/>
          </p:cNvCxnSpPr>
          <p:nvPr/>
        </p:nvCxnSpPr>
        <p:spPr>
          <a:xfrm>
            <a:off x="597551" y="876301"/>
            <a:ext cx="6463649" cy="8875"/>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4" name="Picture 3">
            <a:extLst>
              <a:ext uri="{FF2B5EF4-FFF2-40B4-BE49-F238E27FC236}">
                <a16:creationId xmlns:a16="http://schemas.microsoft.com/office/drawing/2014/main" id="{29D4D02A-D50F-07AC-9915-67B75DC45CCC}"/>
              </a:ext>
            </a:extLst>
          </p:cNvPr>
          <p:cNvPicPr>
            <a:picLocks noChangeAspect="1"/>
          </p:cNvPicPr>
          <p:nvPr/>
        </p:nvPicPr>
        <p:blipFill>
          <a:blip r:embed="rId3"/>
          <a:stretch>
            <a:fillRect/>
          </a:stretch>
        </p:blipFill>
        <p:spPr>
          <a:xfrm>
            <a:off x="2056337" y="2534027"/>
            <a:ext cx="8067276" cy="3807137"/>
          </a:xfrm>
          <a:prstGeom prst="rect">
            <a:avLst/>
          </a:prstGeom>
        </p:spPr>
      </p:pic>
    </p:spTree>
    <p:extLst>
      <p:ext uri="{BB962C8B-B14F-4D97-AF65-F5344CB8AC3E}">
        <p14:creationId xmlns:p14="http://schemas.microsoft.com/office/powerpoint/2010/main" val="40657388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C5D1-8C6C-85CD-2250-4E3CC87ECF51}"/>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65FA0AD-61FB-190C-34D9-E5FE9056416D}"/>
              </a:ext>
            </a:extLst>
          </p:cNvPr>
          <p:cNvSpPr>
            <a:spLocks noGrp="1"/>
          </p:cNvSpPr>
          <p:nvPr>
            <p:ph type="sldNum" sz="quarter" idx="12"/>
          </p:nvPr>
        </p:nvSpPr>
        <p:spPr/>
        <p:txBody>
          <a:bodyPr/>
          <a:lstStyle/>
          <a:p>
            <a:fld id="{38C60F48-EAB5-A54D-B834-7AA360F30939}" type="slidenum">
              <a:rPr lang="en-US" smtClean="0"/>
              <a:t>91</a:t>
            </a:fld>
            <a:endParaRPr lang="en-US"/>
          </a:p>
        </p:txBody>
      </p:sp>
      <p:sp>
        <p:nvSpPr>
          <p:cNvPr id="6" name="Content Placeholder 2">
            <a:extLst>
              <a:ext uri="{FF2B5EF4-FFF2-40B4-BE49-F238E27FC236}">
                <a16:creationId xmlns:a16="http://schemas.microsoft.com/office/drawing/2014/main" id="{5E0F629E-4CF4-B129-C92D-B0567A3F01C4}"/>
              </a:ext>
            </a:extLst>
          </p:cNvPr>
          <p:cNvSpPr>
            <a:spLocks noGrp="1"/>
          </p:cNvSpPr>
          <p:nvPr>
            <p:ph idx="1"/>
          </p:nvPr>
        </p:nvSpPr>
        <p:spPr>
          <a:xfrm>
            <a:off x="597549" y="1023683"/>
            <a:ext cx="11309316" cy="5317481"/>
          </a:xfrm>
        </p:spPr>
        <p:txBody>
          <a:bodyPr>
            <a:normAutofit/>
          </a:bodyPr>
          <a:lstStyle/>
          <a:p>
            <a:pPr marL="280981" indent="-280981">
              <a:spcBef>
                <a:spcPts val="600"/>
              </a:spcBef>
              <a:spcAft>
                <a:spcPts val="0"/>
              </a:spcAft>
              <a:buClr>
                <a:schemeClr val="accent2"/>
              </a:buClr>
              <a:buFont typeface="Arial" panose="020B0604020202020204" pitchFamily="34" charset="0"/>
              <a:buChar char="•"/>
            </a:pPr>
            <a:r>
              <a:rPr lang="en-US" dirty="0"/>
              <a:t>This experiment characterizes the Modbus pipeline in DPDK</a:t>
            </a:r>
          </a:p>
          <a:p>
            <a:pPr marL="280981" indent="-280981">
              <a:spcBef>
                <a:spcPts val="600"/>
              </a:spcBef>
              <a:spcAft>
                <a:spcPts val="0"/>
              </a:spcAft>
              <a:buClr>
                <a:schemeClr val="accent2"/>
              </a:buClr>
              <a:buFont typeface="Arial" panose="020B0604020202020204" pitchFamily="34" charset="0"/>
              <a:buChar char="•"/>
            </a:pPr>
            <a:r>
              <a:rPr lang="en-US" dirty="0"/>
              <a:t>NEON inference in the Bluefield-3 costs less than 2.5 µs</a:t>
            </a:r>
          </a:p>
          <a:p>
            <a:pPr marL="280981" indent="-280981">
              <a:spcBef>
                <a:spcPts val="600"/>
              </a:spcBef>
              <a:spcAft>
                <a:spcPts val="0"/>
              </a:spcAft>
              <a:buClr>
                <a:schemeClr val="accent2"/>
              </a:buClr>
              <a:buFont typeface="Arial" panose="020B0604020202020204" pitchFamily="34" charset="0"/>
              <a:buChar char="•"/>
            </a:pPr>
            <a:r>
              <a:rPr lang="en-US" dirty="0"/>
              <a:t>Total latency per batch is less than 7µs</a:t>
            </a:r>
          </a:p>
        </p:txBody>
      </p:sp>
      <p:sp>
        <p:nvSpPr>
          <p:cNvPr id="9" name="Title 1">
            <a:extLst>
              <a:ext uri="{FF2B5EF4-FFF2-40B4-BE49-F238E27FC236}">
                <a16:creationId xmlns:a16="http://schemas.microsoft.com/office/drawing/2014/main" id="{5FC29F44-8D36-58F4-9101-C901ED155205}"/>
              </a:ext>
            </a:extLst>
          </p:cNvPr>
          <p:cNvSpPr>
            <a:spLocks noGrp="1"/>
          </p:cNvSpPr>
          <p:nvPr>
            <p:ph type="title"/>
          </p:nvPr>
        </p:nvSpPr>
        <p:spPr>
          <a:xfrm>
            <a:off x="597550" y="1"/>
            <a:ext cx="10984850" cy="888999"/>
          </a:xfrm>
        </p:spPr>
        <p:txBody>
          <a:bodyPr>
            <a:normAutofit/>
          </a:bodyPr>
          <a:lstStyle/>
          <a:p>
            <a:r>
              <a:rPr lang="en-US" dirty="0"/>
              <a:t>Performance</a:t>
            </a:r>
          </a:p>
        </p:txBody>
      </p:sp>
      <p:cxnSp>
        <p:nvCxnSpPr>
          <p:cNvPr id="2" name="Straight Connector 1">
            <a:extLst>
              <a:ext uri="{FF2B5EF4-FFF2-40B4-BE49-F238E27FC236}">
                <a16:creationId xmlns:a16="http://schemas.microsoft.com/office/drawing/2014/main" id="{01170221-6297-8396-91D2-EF15575D0983}"/>
              </a:ext>
            </a:extLst>
          </p:cNvPr>
          <p:cNvCxnSpPr>
            <a:cxnSpLocks/>
          </p:cNvCxnSpPr>
          <p:nvPr/>
        </p:nvCxnSpPr>
        <p:spPr>
          <a:xfrm>
            <a:off x="597551" y="876301"/>
            <a:ext cx="2869549" cy="394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4" name="Picture 3">
            <a:extLst>
              <a:ext uri="{FF2B5EF4-FFF2-40B4-BE49-F238E27FC236}">
                <a16:creationId xmlns:a16="http://schemas.microsoft.com/office/drawing/2014/main" id="{8FA432E8-FE7D-9AD0-7D3E-D69AEB1A908B}"/>
              </a:ext>
            </a:extLst>
          </p:cNvPr>
          <p:cNvPicPr>
            <a:picLocks noChangeAspect="1"/>
          </p:cNvPicPr>
          <p:nvPr/>
        </p:nvPicPr>
        <p:blipFill>
          <a:blip r:embed="rId3"/>
          <a:stretch>
            <a:fillRect/>
          </a:stretch>
        </p:blipFill>
        <p:spPr>
          <a:xfrm>
            <a:off x="2417725" y="2211853"/>
            <a:ext cx="7356549" cy="4582891"/>
          </a:xfrm>
          <a:prstGeom prst="rect">
            <a:avLst/>
          </a:prstGeom>
        </p:spPr>
      </p:pic>
    </p:spTree>
    <p:extLst>
      <p:ext uri="{BB962C8B-B14F-4D97-AF65-F5344CB8AC3E}">
        <p14:creationId xmlns:p14="http://schemas.microsoft.com/office/powerpoint/2010/main" val="8105418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8DE58-496F-A987-9FCE-8235F147F48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09F3FF-1237-B9B4-9060-1C6E4E8379D0}"/>
              </a:ext>
            </a:extLst>
          </p:cNvPr>
          <p:cNvSpPr>
            <a:spLocks noGrp="1"/>
          </p:cNvSpPr>
          <p:nvPr>
            <p:ph type="sldNum" sz="quarter" idx="12"/>
          </p:nvPr>
        </p:nvSpPr>
        <p:spPr/>
        <p:txBody>
          <a:bodyPr/>
          <a:lstStyle/>
          <a:p>
            <a:fld id="{38C60F48-EAB5-A54D-B834-7AA360F30939}" type="slidenum">
              <a:rPr lang="en-US" sz="1200" smtClean="0"/>
              <a:t>92</a:t>
            </a:fld>
            <a:endParaRPr lang="en-US" sz="1200"/>
          </a:p>
        </p:txBody>
      </p:sp>
      <p:sp>
        <p:nvSpPr>
          <p:cNvPr id="2" name="Rectangle 1">
            <a:extLst>
              <a:ext uri="{FF2B5EF4-FFF2-40B4-BE49-F238E27FC236}">
                <a16:creationId xmlns:a16="http://schemas.microsoft.com/office/drawing/2014/main" id="{2DC95C74-5595-3FEF-12D3-8E367672B79B}"/>
              </a:ext>
            </a:extLst>
          </p:cNvPr>
          <p:cNvSpPr/>
          <p:nvPr/>
        </p:nvSpPr>
        <p:spPr>
          <a:xfrm>
            <a:off x="1550504" y="1620078"/>
            <a:ext cx="9153980" cy="3657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Training on Accelerators </a:t>
            </a:r>
          </a:p>
          <a:p>
            <a:pPr algn="ctr"/>
            <a:r>
              <a:rPr lang="en-US" sz="2400" dirty="0">
                <a:latin typeface="Arial" panose="020B0604020202020204" pitchFamily="34" charset="0"/>
                <a:cs typeface="Arial" panose="020B0604020202020204" pitchFamily="34" charset="0"/>
              </a:rPr>
              <a:t>(DPUs, P4 Switches, DPDK, P4-DPDK)</a:t>
            </a:r>
          </a:p>
        </p:txBody>
      </p:sp>
    </p:spTree>
    <p:extLst>
      <p:ext uri="{BB962C8B-B14F-4D97-AF65-F5344CB8AC3E}">
        <p14:creationId xmlns:p14="http://schemas.microsoft.com/office/powerpoint/2010/main" val="6228970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3F03A-2EB2-9107-3AC5-99AA589A2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A7390-0117-0622-7EB3-18B993807678}"/>
              </a:ext>
            </a:extLst>
          </p:cNvPr>
          <p:cNvSpPr>
            <a:spLocks noGrp="1"/>
          </p:cNvSpPr>
          <p:nvPr>
            <p:ph type="title"/>
          </p:nvPr>
        </p:nvSpPr>
        <p:spPr/>
        <p:txBody>
          <a:bodyPr/>
          <a:lstStyle/>
          <a:p>
            <a:r>
              <a:rPr lang="en-US" dirty="0"/>
              <a:t>Virtual Lab Libraries</a:t>
            </a:r>
          </a:p>
        </p:txBody>
      </p:sp>
      <p:cxnSp>
        <p:nvCxnSpPr>
          <p:cNvPr id="4" name="Straight Connector 3">
            <a:extLst>
              <a:ext uri="{FF2B5EF4-FFF2-40B4-BE49-F238E27FC236}">
                <a16:creationId xmlns:a16="http://schemas.microsoft.com/office/drawing/2014/main" id="{28F74338-CF56-3307-D5D7-593804A67B93}"/>
              </a:ext>
            </a:extLst>
          </p:cNvPr>
          <p:cNvCxnSpPr>
            <a:cxnSpLocks/>
          </p:cNvCxnSpPr>
          <p:nvPr/>
        </p:nvCxnSpPr>
        <p:spPr>
          <a:xfrm>
            <a:off x="600822" y="876301"/>
            <a:ext cx="427952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2A5FE746-38DA-82C3-FDA2-AA431C9D0D03}"/>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93</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FD16D0AA-0D04-FEB6-6C1A-F1A0A9EF6790}"/>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sp>
        <p:nvSpPr>
          <p:cNvPr id="7" name="TextBox 20">
            <a:extLst>
              <a:ext uri="{FF2B5EF4-FFF2-40B4-BE49-F238E27FC236}">
                <a16:creationId xmlns:a16="http://schemas.microsoft.com/office/drawing/2014/main" id="{683BA9D6-05C7-9A1F-7AD7-AAD2897E87E3}"/>
              </a:ext>
            </a:extLst>
          </p:cNvPr>
          <p:cNvSpPr txBox="1"/>
          <p:nvPr/>
        </p:nvSpPr>
        <p:spPr>
          <a:xfrm>
            <a:off x="609600" y="970915"/>
            <a:ext cx="10884195"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l">
              <a:spcBef>
                <a:spcPts val="600"/>
              </a:spcBef>
              <a:spcAft>
                <a:spcPts val="0"/>
              </a:spcAft>
              <a:buClr>
                <a:schemeClr val="accent2"/>
              </a:buClr>
              <a:buNone/>
            </a:pPr>
            <a:r>
              <a:rPr lang="en-US" sz="2000" dirty="0">
                <a:ea typeface="Calibri" panose="020F0502020204030204" pitchFamily="34" charset="0"/>
              </a:rPr>
              <a:t>Information about libraries is available at </a:t>
            </a:r>
            <a:r>
              <a:rPr lang="en-US" sz="2000" dirty="0">
                <a:hlinkClick r:id="rId3"/>
              </a:rPr>
              <a:t>https://research.cec.sc.edu/cyberinfra/cybertraining</a:t>
            </a:r>
            <a:r>
              <a:rPr lang="en-US" sz="2000" dirty="0"/>
              <a:t> </a:t>
            </a:r>
            <a:endParaRPr lang="en-US" sz="2000" dirty="0">
              <a:ea typeface="Calibri" panose="020F0502020204030204" pitchFamily="34" charset="0"/>
            </a:endParaRPr>
          </a:p>
        </p:txBody>
      </p:sp>
      <p:sp>
        <p:nvSpPr>
          <p:cNvPr id="8" name="TextBox 6">
            <a:extLst>
              <a:ext uri="{FF2B5EF4-FFF2-40B4-BE49-F238E27FC236}">
                <a16:creationId xmlns:a16="http://schemas.microsoft.com/office/drawing/2014/main" id="{AC02A12B-F0D4-708F-815A-F870A5DBD416}"/>
              </a:ext>
            </a:extLst>
          </p:cNvPr>
          <p:cNvSpPr txBox="1"/>
          <p:nvPr/>
        </p:nvSpPr>
        <p:spPr>
          <a:xfrm>
            <a:off x="227537" y="1546041"/>
            <a:ext cx="5830186" cy="298543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accent2"/>
                </a:solidFill>
              </a:rPr>
              <a:t>Programmable data plane / accelerators</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DPU Programming using P4</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DPU Programming using DOCA</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P4-DPDK Security</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Introduction to P4-DPDK</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Cybersecurity Applications with P4 Switches</a:t>
            </a:r>
          </a:p>
          <a:p>
            <a:pPr marL="175022" indent="-175022">
              <a:spcBef>
                <a:spcPts val="200"/>
              </a:spcBef>
              <a:buClr>
                <a:schemeClr val="tx1"/>
              </a:buClr>
              <a:buFont typeface="+mj-lt"/>
              <a:buAutoNum type="arabicPeriod"/>
            </a:pPr>
            <a:r>
              <a:rPr lang="en-US" sz="145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P4 Programmable Data Planes: Apps, Custom Packet Processing</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Introduction to P4 Switches</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Introduction to P4 Switches with Intel’s Tofino</a:t>
            </a:r>
          </a:p>
          <a:p>
            <a:pPr marL="175022" indent="-175022">
              <a:spcBef>
                <a:spcPts val="200"/>
              </a:spcBef>
              <a:buClr>
                <a:schemeClr val="tx1"/>
              </a:buClr>
              <a:buFont typeface="+mj-lt"/>
              <a:buAutoNum type="arabicPeriod"/>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P4 Monitoring Applications</a:t>
            </a:r>
            <a:endParaRPr lang="en-US" sz="1600" dirty="0">
              <a:solidFill>
                <a:schemeClr val="tx1">
                  <a:lumMod val="75000"/>
                  <a:lumOff val="25000"/>
                </a:schemeClr>
              </a:solidFill>
            </a:endParaRPr>
          </a:p>
          <a:p>
            <a:endParaRPr lang="en-US" sz="1050" dirty="0"/>
          </a:p>
        </p:txBody>
      </p:sp>
      <p:sp>
        <p:nvSpPr>
          <p:cNvPr id="9" name="TextBox 17">
            <a:extLst>
              <a:ext uri="{FF2B5EF4-FFF2-40B4-BE49-F238E27FC236}">
                <a16:creationId xmlns:a16="http://schemas.microsoft.com/office/drawing/2014/main" id="{9279D56D-4A50-3C65-36B7-DC993B36EAE5}"/>
              </a:ext>
            </a:extLst>
          </p:cNvPr>
          <p:cNvSpPr txBox="1"/>
          <p:nvPr/>
        </p:nvSpPr>
        <p:spPr>
          <a:xfrm>
            <a:off x="6323538" y="1561853"/>
            <a:ext cx="5830185" cy="23031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accent2"/>
                </a:solidFill>
              </a:rPr>
              <a:t>Traditional Protocols</a:t>
            </a:r>
          </a:p>
          <a:p>
            <a:pPr marL="342900" indent="-342900">
              <a:spcBef>
                <a:spcPts val="200"/>
              </a:spcBef>
              <a:buClrTx/>
              <a:buFont typeface="+mj-lt"/>
              <a:buAutoNum type="arabicPeriod" startAt="10"/>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Software-defined Networking (SDN)</a:t>
            </a:r>
          </a:p>
          <a:p>
            <a:pPr marL="342900" indent="-342900">
              <a:spcBef>
                <a:spcPts val="200"/>
              </a:spcBef>
              <a:buClrTx/>
              <a:buFont typeface="+mj-lt"/>
              <a:buAutoNum type="arabicPeriod" startAt="10"/>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Open </a:t>
            </a:r>
            <a:r>
              <a:rPr lang="en-US" sz="1600" dirty="0" err="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vSwitch</a:t>
            </a:r>
            <a:endPar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spcBef>
                <a:spcPts val="200"/>
              </a:spcBef>
              <a:buClrTx/>
              <a:buFont typeface="+mj-lt"/>
              <a:buAutoNum type="arabicPeriod" startAt="10"/>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Network Tools and Protocols</a:t>
            </a:r>
          </a:p>
          <a:p>
            <a:pPr marL="342900" indent="-342900">
              <a:spcBef>
                <a:spcPts val="200"/>
              </a:spcBef>
              <a:buClrTx/>
              <a:buFont typeface="+mj-lt"/>
              <a:buAutoNum type="arabicPeriod" startAt="10"/>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Introduction to IPv6</a:t>
            </a:r>
          </a:p>
          <a:p>
            <a:pPr marL="342900" indent="-342900">
              <a:spcBef>
                <a:spcPts val="200"/>
              </a:spcBef>
              <a:buClrTx/>
              <a:buFont typeface="+mj-lt"/>
              <a:buAutoNum type="arabicPeriod" startAt="10"/>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Open Shortest Path First (OSPF)</a:t>
            </a:r>
          </a:p>
          <a:p>
            <a:pPr marL="342900" indent="-342900">
              <a:spcBef>
                <a:spcPts val="200"/>
              </a:spcBef>
              <a:buClrTx/>
              <a:buFont typeface="+mj-lt"/>
              <a:buAutoNum type="arabicPeriod" startAt="10"/>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Introduction to BGP</a:t>
            </a:r>
          </a:p>
          <a:p>
            <a:pPr marL="342900" indent="-342900">
              <a:spcBef>
                <a:spcPts val="200"/>
              </a:spcBef>
              <a:buClrTx/>
              <a:buFont typeface="+mj-lt"/>
              <a:buAutoNum type="arabicPeriod" startAt="10"/>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MPLS and Advanced BGP</a:t>
            </a:r>
          </a:p>
        </p:txBody>
      </p:sp>
      <p:sp>
        <p:nvSpPr>
          <p:cNvPr id="10" name="TextBox 18">
            <a:extLst>
              <a:ext uri="{FF2B5EF4-FFF2-40B4-BE49-F238E27FC236}">
                <a16:creationId xmlns:a16="http://schemas.microsoft.com/office/drawing/2014/main" id="{F32C2C19-9290-982C-69B3-D126852FB400}"/>
              </a:ext>
            </a:extLst>
          </p:cNvPr>
          <p:cNvSpPr txBox="1"/>
          <p:nvPr/>
        </p:nvSpPr>
        <p:spPr>
          <a:xfrm>
            <a:off x="6323538" y="4255486"/>
            <a:ext cx="5611893" cy="203132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accent2"/>
                </a:solidFill>
              </a:rPr>
              <a:t>Cybersecurity, Management</a:t>
            </a:r>
          </a:p>
          <a:p>
            <a:pPr marL="342900" indent="-342900">
              <a:spcBef>
                <a:spcPts val="200"/>
              </a:spcBef>
              <a:buClr>
                <a:schemeClr val="tx1"/>
              </a:buClr>
              <a:buFont typeface="+mj-lt"/>
              <a:buAutoNum type="arabicPeriod" startAt="17"/>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Zeek IDS/IPS</a:t>
            </a:r>
          </a:p>
          <a:p>
            <a:pPr marL="342900" indent="-342900">
              <a:spcBef>
                <a:spcPts val="200"/>
              </a:spcBef>
              <a:buClr>
                <a:schemeClr val="tx1"/>
              </a:buClr>
              <a:buFont typeface="+mj-lt"/>
              <a:buAutoNum type="arabicPeriod" startAt="17"/>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Cybersecurity Fundamentals</a:t>
            </a:r>
          </a:p>
          <a:p>
            <a:pPr marL="342900" indent="-342900">
              <a:spcBef>
                <a:spcPts val="200"/>
              </a:spcBef>
              <a:buClr>
                <a:schemeClr val="tx1"/>
              </a:buClr>
              <a:buFont typeface="+mj-lt"/>
              <a:buAutoNum type="arabicPeriod" startAt="17"/>
            </a:pPr>
            <a:r>
              <a:rPr lang="en-US" sz="1600" dirty="0" err="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perfSONAR</a:t>
            </a: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5</a:t>
            </a:r>
          </a:p>
          <a:p>
            <a:pPr marL="342900" indent="-342900">
              <a:spcBef>
                <a:spcPts val="200"/>
              </a:spcBef>
              <a:buClr>
                <a:schemeClr val="tx1"/>
              </a:buClr>
              <a:buFont typeface="+mj-lt"/>
              <a:buAutoNum type="arabicPeriod" startAt="17"/>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P4-perfSONAR</a:t>
            </a:r>
          </a:p>
          <a:p>
            <a:pPr marL="342900" indent="-342900">
              <a:spcBef>
                <a:spcPts val="200"/>
              </a:spcBef>
              <a:buClr>
                <a:schemeClr val="tx1"/>
              </a:buClr>
              <a:buFont typeface="+mj-lt"/>
              <a:buAutoNum type="arabicPeriod" startAt="17"/>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Network Management Tools</a:t>
            </a:r>
          </a:p>
          <a:p>
            <a:pPr marL="342900" indent="-342900">
              <a:spcBef>
                <a:spcPts val="200"/>
              </a:spcBef>
              <a:buClr>
                <a:schemeClr val="tx1"/>
              </a:buClr>
              <a:buFont typeface="+mj-lt"/>
              <a:buAutoNum type="arabicPeriod" startAt="17"/>
            </a:pP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High-speed Networks: A Tutorial</a:t>
            </a:r>
          </a:p>
        </p:txBody>
      </p:sp>
      <p:pic>
        <p:nvPicPr>
          <p:cNvPr id="11" name="Picture 10">
            <a:extLst>
              <a:ext uri="{FF2B5EF4-FFF2-40B4-BE49-F238E27FC236}">
                <a16:creationId xmlns:a16="http://schemas.microsoft.com/office/drawing/2014/main" id="{621D1581-909A-8A76-0830-ED8B719FD7A0}"/>
              </a:ext>
            </a:extLst>
          </p:cNvPr>
          <p:cNvPicPr>
            <a:picLocks noChangeAspect="1"/>
          </p:cNvPicPr>
          <p:nvPr/>
        </p:nvPicPr>
        <p:blipFill>
          <a:blip r:embed="rId4"/>
          <a:stretch>
            <a:fillRect/>
          </a:stretch>
        </p:blipFill>
        <p:spPr>
          <a:xfrm>
            <a:off x="483846" y="4490294"/>
            <a:ext cx="1195694" cy="178786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23A9A77-ADE9-5966-30F4-CCCB155122EE}"/>
              </a:ext>
            </a:extLst>
          </p:cNvPr>
          <p:cNvPicPr>
            <a:picLocks noChangeAspect="1"/>
          </p:cNvPicPr>
          <p:nvPr/>
        </p:nvPicPr>
        <p:blipFill>
          <a:blip r:embed="rId5"/>
          <a:stretch>
            <a:fillRect/>
          </a:stretch>
        </p:blipFill>
        <p:spPr>
          <a:xfrm>
            <a:off x="1865924" y="4522293"/>
            <a:ext cx="3337649" cy="1787869"/>
          </a:xfrm>
          <a:prstGeom prst="rect">
            <a:avLst/>
          </a:prstGeom>
          <a:ln>
            <a:solidFill>
              <a:schemeClr val="bg1">
                <a:lumMod val="50000"/>
              </a:schemeClr>
            </a:solidFill>
          </a:ln>
        </p:spPr>
      </p:pic>
      <p:sp>
        <p:nvSpPr>
          <p:cNvPr id="14" name="TextBox 13">
            <a:extLst>
              <a:ext uri="{FF2B5EF4-FFF2-40B4-BE49-F238E27FC236}">
                <a16:creationId xmlns:a16="http://schemas.microsoft.com/office/drawing/2014/main" id="{1018F0A1-005C-E132-DB7F-7C49DF50223C}"/>
              </a:ext>
            </a:extLst>
          </p:cNvPr>
          <p:cNvSpPr txBox="1"/>
          <p:nvPr/>
        </p:nvSpPr>
        <p:spPr>
          <a:xfrm>
            <a:off x="483847" y="6383840"/>
            <a:ext cx="4664144" cy="323165"/>
          </a:xfrm>
          <a:prstGeom prst="rect">
            <a:avLst/>
          </a:prstGeom>
          <a:noFill/>
        </p:spPr>
        <p:txBody>
          <a:bodyPr wrap="square">
            <a:spAutoFit/>
          </a:bodyPr>
          <a:lstStyle/>
          <a:p>
            <a:pPr algn="ctr"/>
            <a:r>
              <a:rPr lang="en-US" sz="1500" dirty="0">
                <a:solidFill>
                  <a:schemeClr val="tx1">
                    <a:lumMod val="75000"/>
                    <a:lumOff val="2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https://highspeednetworks.net/</a:t>
            </a:r>
            <a:r>
              <a:rPr lang="en-US" sz="1500"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1991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40D2-506C-B73B-7A70-2B1A2E93B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2F6FA-8C9B-79AE-A306-B2368D7F1A48}"/>
              </a:ext>
            </a:extLst>
          </p:cNvPr>
          <p:cNvSpPr>
            <a:spLocks noGrp="1"/>
          </p:cNvSpPr>
          <p:nvPr>
            <p:ph type="title"/>
          </p:nvPr>
        </p:nvSpPr>
        <p:spPr/>
        <p:txBody>
          <a:bodyPr/>
          <a:lstStyle/>
          <a:p>
            <a:r>
              <a:rPr lang="en-US" dirty="0"/>
              <a:t>Virtual Lab Libraries</a:t>
            </a:r>
          </a:p>
        </p:txBody>
      </p:sp>
      <p:cxnSp>
        <p:nvCxnSpPr>
          <p:cNvPr id="4" name="Straight Connector 3">
            <a:extLst>
              <a:ext uri="{FF2B5EF4-FFF2-40B4-BE49-F238E27FC236}">
                <a16:creationId xmlns:a16="http://schemas.microsoft.com/office/drawing/2014/main" id="{F5160145-E82C-A8D6-3D15-4D574F3C9502}"/>
              </a:ext>
            </a:extLst>
          </p:cNvPr>
          <p:cNvCxnSpPr>
            <a:cxnSpLocks/>
          </p:cNvCxnSpPr>
          <p:nvPr/>
        </p:nvCxnSpPr>
        <p:spPr>
          <a:xfrm>
            <a:off x="600822" y="876301"/>
            <a:ext cx="427952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7D1CE300-E8E3-F662-1B86-4BE8B7862581}"/>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94</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BF010230-10F8-C460-7573-60E9F4F52201}"/>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sp>
        <p:nvSpPr>
          <p:cNvPr id="7" name="TextBox 20">
            <a:extLst>
              <a:ext uri="{FF2B5EF4-FFF2-40B4-BE49-F238E27FC236}">
                <a16:creationId xmlns:a16="http://schemas.microsoft.com/office/drawing/2014/main" id="{3DE28F3F-DB92-2DBF-757A-897E139AD37F}"/>
              </a:ext>
            </a:extLst>
          </p:cNvPr>
          <p:cNvSpPr txBox="1"/>
          <p:nvPr/>
        </p:nvSpPr>
        <p:spPr>
          <a:xfrm>
            <a:off x="609600" y="970915"/>
            <a:ext cx="10884195"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Clr>
                <a:schemeClr val="accent2"/>
              </a:buClr>
            </a:pPr>
            <a:r>
              <a:rPr lang="en-US" sz="2000" dirty="0">
                <a:solidFill>
                  <a:schemeClr val="tx1">
                    <a:lumMod val="75000"/>
                    <a:lumOff val="25000"/>
                  </a:schemeClr>
                </a:solidFill>
              </a:rPr>
              <a:t>Library Example: “Cybersecurity Applications on P4 Programmable Data Planes”</a:t>
            </a:r>
            <a:endParaRPr lang="en-US" sz="2000" dirty="0">
              <a:solidFill>
                <a:schemeClr val="tx1">
                  <a:lumMod val="75000"/>
                  <a:lumOff val="25000"/>
                </a:schemeClr>
              </a:solidFill>
              <a:ea typeface="Calibri" panose="020F0502020204030204" pitchFamily="34" charset="0"/>
            </a:endParaRPr>
          </a:p>
        </p:txBody>
      </p:sp>
      <p:graphicFrame>
        <p:nvGraphicFramePr>
          <p:cNvPr id="3" name="Table 2">
            <a:extLst>
              <a:ext uri="{FF2B5EF4-FFF2-40B4-BE49-F238E27FC236}">
                <a16:creationId xmlns:a16="http://schemas.microsoft.com/office/drawing/2014/main" id="{B598BD2E-394B-AC6D-A597-43A824AD090C}"/>
              </a:ext>
            </a:extLst>
          </p:cNvPr>
          <p:cNvGraphicFramePr>
            <a:graphicFrameLocks noGrp="1"/>
          </p:cNvGraphicFramePr>
          <p:nvPr/>
        </p:nvGraphicFramePr>
        <p:xfrm>
          <a:off x="1495734" y="1679319"/>
          <a:ext cx="9111925" cy="4450080"/>
        </p:xfrm>
        <a:graphic>
          <a:graphicData uri="http://schemas.openxmlformats.org/drawingml/2006/table">
            <a:tbl>
              <a:tblPr firstRow="1" bandRow="1">
                <a:tableStyleId>{5C22544A-7EE6-4342-B048-85BDC9FD1C3A}</a:tableStyleId>
              </a:tblPr>
              <a:tblGrid>
                <a:gridCol w="1619712">
                  <a:extLst>
                    <a:ext uri="{9D8B030D-6E8A-4147-A177-3AD203B41FA5}">
                      <a16:colId xmlns:a16="http://schemas.microsoft.com/office/drawing/2014/main" val="3402589382"/>
                    </a:ext>
                  </a:extLst>
                </a:gridCol>
                <a:gridCol w="7492213">
                  <a:extLst>
                    <a:ext uri="{9D8B030D-6E8A-4147-A177-3AD203B41FA5}">
                      <a16:colId xmlns:a16="http://schemas.microsoft.com/office/drawing/2014/main" val="3451137917"/>
                    </a:ext>
                  </a:extLst>
                </a:gridCol>
              </a:tblGrid>
              <a:tr h="370840">
                <a:tc>
                  <a:txBody>
                    <a:bodyPr/>
                    <a:lstStyle/>
                    <a:p>
                      <a:pPr algn="ctr"/>
                      <a:r>
                        <a:rPr lang="en-US" sz="1700" dirty="0">
                          <a:latin typeface="Arial" panose="020B0604020202020204" pitchFamily="34" charset="0"/>
                          <a:cs typeface="Arial" panose="020B0604020202020204" pitchFamily="34" charset="0"/>
                        </a:rPr>
                        <a:t>Lab</a:t>
                      </a:r>
                    </a:p>
                  </a:txBody>
                  <a:tcPr>
                    <a:solidFill>
                      <a:schemeClr val="accent2"/>
                    </a:solidFill>
                  </a:tcPr>
                </a:tc>
                <a:tc>
                  <a:txBody>
                    <a:bodyPr/>
                    <a:lstStyle/>
                    <a:p>
                      <a:pPr algn="ctr"/>
                      <a:r>
                        <a:rPr lang="en-US" sz="1700" dirty="0">
                          <a:latin typeface="Arial" panose="020B0604020202020204" pitchFamily="34" charset="0"/>
                          <a:cs typeface="Arial" panose="020B0604020202020204" pitchFamily="34" charset="0"/>
                        </a:rPr>
                        <a:t>Topic</a:t>
                      </a:r>
                    </a:p>
                  </a:txBody>
                  <a:tcPr>
                    <a:solidFill>
                      <a:schemeClr val="accent2"/>
                    </a:solidFill>
                  </a:tcPr>
                </a:tc>
                <a:extLst>
                  <a:ext uri="{0D108BD9-81ED-4DB2-BD59-A6C34878D82A}">
                    <a16:rowId xmlns:a16="http://schemas.microsoft.com/office/drawing/2014/main" val="2448548027"/>
                  </a:ext>
                </a:extLst>
              </a:tr>
              <a:tr h="370840">
                <a:tc>
                  <a:txBody>
                    <a:bodyPr/>
                    <a:lstStyle/>
                    <a:p>
                      <a:pPr algn="ctr" fontAlgn="t">
                        <a:buNone/>
                      </a:pPr>
                      <a:r>
                        <a:rPr lang="en-US" sz="1700" dirty="0">
                          <a:solidFill>
                            <a:srgbClr val="444444"/>
                          </a:solidFill>
                          <a:effectLst/>
                          <a:latin typeface="Arial" panose="020B0604020202020204" pitchFamily="34" charset="0"/>
                          <a:cs typeface="Arial" panose="020B0604020202020204" pitchFamily="34" charset="0"/>
                        </a:rPr>
                        <a:t>Lab 1</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Introduction to Mininet</a:t>
                      </a:r>
                    </a:p>
                  </a:txBody>
                  <a:tcPr marL="6350" marR="6350" marT="6350" marB="6350"/>
                </a:tc>
                <a:extLst>
                  <a:ext uri="{0D108BD9-81ED-4DB2-BD59-A6C34878D82A}">
                    <a16:rowId xmlns:a16="http://schemas.microsoft.com/office/drawing/2014/main" val="443300666"/>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2</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Introduction to P4 and BMv2</a:t>
                      </a:r>
                    </a:p>
                  </a:txBody>
                  <a:tcPr marL="6350" marR="6350" marT="6350" marB="6350"/>
                </a:tc>
                <a:extLst>
                  <a:ext uri="{0D108BD9-81ED-4DB2-BD59-A6C34878D82A}">
                    <a16:rowId xmlns:a16="http://schemas.microsoft.com/office/drawing/2014/main" val="1954047792"/>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3</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P4 Program Building Blocks</a:t>
                      </a:r>
                    </a:p>
                  </a:txBody>
                  <a:tcPr marL="6350" marR="6350" marT="6350" marB="6350"/>
                </a:tc>
                <a:extLst>
                  <a:ext uri="{0D108BD9-81ED-4DB2-BD59-A6C34878D82A}">
                    <a16:rowId xmlns:a16="http://schemas.microsoft.com/office/drawing/2014/main" val="3201399901"/>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4</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Parser Implementation</a:t>
                      </a:r>
                    </a:p>
                  </a:txBody>
                  <a:tcPr marL="6350" marR="6350" marT="6350" marB="6350"/>
                </a:tc>
                <a:extLst>
                  <a:ext uri="{0D108BD9-81ED-4DB2-BD59-A6C34878D82A}">
                    <a16:rowId xmlns:a16="http://schemas.microsoft.com/office/drawing/2014/main" val="3127586371"/>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5</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Introduction to Match-action Tables</a:t>
                      </a:r>
                    </a:p>
                  </a:txBody>
                  <a:tcPr marL="6350" marR="6350" marT="6350" marB="6350"/>
                </a:tc>
                <a:extLst>
                  <a:ext uri="{0D108BD9-81ED-4DB2-BD59-A6C34878D82A}">
                    <a16:rowId xmlns:a16="http://schemas.microsoft.com/office/drawing/2014/main" val="1045565537"/>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6</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Implementing a Stateful Packet Filter for the ICMP Protocol</a:t>
                      </a:r>
                    </a:p>
                  </a:txBody>
                  <a:tcPr marL="6350" marR="6350" marT="6350" marB="6350"/>
                </a:tc>
                <a:extLst>
                  <a:ext uri="{0D108BD9-81ED-4DB2-BD59-A6C34878D82A}">
                    <a16:rowId xmlns:a16="http://schemas.microsoft.com/office/drawing/2014/main" val="1056276333"/>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7</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Implementing a Stateful Packet Filter for the TCP Protocol</a:t>
                      </a:r>
                    </a:p>
                  </a:txBody>
                  <a:tcPr marL="6350" marR="6350" marT="6350" marB="6350"/>
                </a:tc>
                <a:extLst>
                  <a:ext uri="{0D108BD9-81ED-4DB2-BD59-A6C34878D82A}">
                    <a16:rowId xmlns:a16="http://schemas.microsoft.com/office/drawing/2014/main" val="1958889117"/>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8</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Detecting and Mitigating the DNS Amplification Attack</a:t>
                      </a:r>
                    </a:p>
                  </a:txBody>
                  <a:tcPr marL="6350" marR="6350" marT="6350" marB="6350"/>
                </a:tc>
                <a:extLst>
                  <a:ext uri="{0D108BD9-81ED-4DB2-BD59-A6C34878D82A}">
                    <a16:rowId xmlns:a16="http://schemas.microsoft.com/office/drawing/2014/main" val="2836175582"/>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9</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Identifying Heavy Hitters using Count-min Sketches (CMS)</a:t>
                      </a:r>
                    </a:p>
                  </a:txBody>
                  <a:tcPr marL="6350" marR="6350" marT="6350" marB="6350"/>
                </a:tc>
                <a:extLst>
                  <a:ext uri="{0D108BD9-81ED-4DB2-BD59-A6C34878D82A}">
                    <a16:rowId xmlns:a16="http://schemas.microsoft.com/office/drawing/2014/main" val="886409210"/>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10</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Limiting the Impact of SYN Flood by Probabilistically Dropping Packets</a:t>
                      </a:r>
                    </a:p>
                  </a:txBody>
                  <a:tcPr marL="6350" marR="6350" marT="6350" marB="6350"/>
                </a:tc>
                <a:extLst>
                  <a:ext uri="{0D108BD9-81ED-4DB2-BD59-A6C34878D82A}">
                    <a16:rowId xmlns:a16="http://schemas.microsoft.com/office/drawing/2014/main" val="1006458447"/>
                  </a:ext>
                </a:extLst>
              </a:tr>
              <a:tr h="370840">
                <a:tc>
                  <a:txBody>
                    <a:bodyPr/>
                    <a:lstStyle/>
                    <a:p>
                      <a:pPr algn="ctr" fontAlgn="t">
                        <a:buNone/>
                      </a:pPr>
                      <a:r>
                        <a:rPr lang="en-US" sz="1700">
                          <a:solidFill>
                            <a:srgbClr val="444444"/>
                          </a:solidFill>
                          <a:effectLst/>
                          <a:latin typeface="Arial" panose="020B0604020202020204" pitchFamily="34" charset="0"/>
                          <a:cs typeface="Arial" panose="020B0604020202020204" pitchFamily="34" charset="0"/>
                        </a:rPr>
                        <a:t>Lab 11</a:t>
                      </a:r>
                    </a:p>
                  </a:txBody>
                  <a:tcPr marL="6350" marR="6350" marT="6350" marB="6350"/>
                </a:tc>
                <a:tc>
                  <a:txBody>
                    <a:bodyPr/>
                    <a:lstStyle/>
                    <a:p>
                      <a:pPr fontAlgn="t">
                        <a:buNone/>
                      </a:pPr>
                      <a:r>
                        <a:rPr lang="en-US" sz="1700" dirty="0">
                          <a:solidFill>
                            <a:srgbClr val="444444"/>
                          </a:solidFill>
                          <a:effectLst/>
                          <a:latin typeface="Arial" panose="020B0604020202020204" pitchFamily="34" charset="0"/>
                          <a:cs typeface="Arial" panose="020B0604020202020204" pitchFamily="34" charset="0"/>
                        </a:rPr>
                        <a:t>Blocking Application Layer Slow DDoS Attack (</a:t>
                      </a:r>
                      <a:r>
                        <a:rPr lang="en-US" sz="1700" dirty="0" err="1">
                          <a:solidFill>
                            <a:srgbClr val="444444"/>
                          </a:solidFill>
                          <a:effectLst/>
                          <a:latin typeface="Arial" panose="020B0604020202020204" pitchFamily="34" charset="0"/>
                          <a:cs typeface="Arial" panose="020B0604020202020204" pitchFamily="34" charset="0"/>
                        </a:rPr>
                        <a:t>Slowloris</a:t>
                      </a:r>
                      <a:r>
                        <a:rPr lang="en-US" sz="1700" dirty="0">
                          <a:solidFill>
                            <a:srgbClr val="444444"/>
                          </a:solidFill>
                          <a:effectLst/>
                          <a:latin typeface="Arial" panose="020B0604020202020204" pitchFamily="34" charset="0"/>
                          <a:cs typeface="Arial" panose="020B0604020202020204" pitchFamily="34" charset="0"/>
                        </a:rPr>
                        <a:t>)</a:t>
                      </a:r>
                    </a:p>
                  </a:txBody>
                  <a:tcPr marL="6350" marR="6350" marT="6350" marB="6350"/>
                </a:tc>
                <a:extLst>
                  <a:ext uri="{0D108BD9-81ED-4DB2-BD59-A6C34878D82A}">
                    <a16:rowId xmlns:a16="http://schemas.microsoft.com/office/drawing/2014/main" val="2584580221"/>
                  </a:ext>
                </a:extLst>
              </a:tr>
            </a:tbl>
          </a:graphicData>
        </a:graphic>
      </p:graphicFrame>
    </p:spTree>
    <p:extLst>
      <p:ext uri="{BB962C8B-B14F-4D97-AF65-F5344CB8AC3E}">
        <p14:creationId xmlns:p14="http://schemas.microsoft.com/office/powerpoint/2010/main" val="2259076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5B12E-A523-3E9B-5FAA-E9CE58667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276D2-24B2-D0F0-5E2A-B3D451ACA5A0}"/>
              </a:ext>
            </a:extLst>
          </p:cNvPr>
          <p:cNvSpPr>
            <a:spLocks noGrp="1"/>
          </p:cNvSpPr>
          <p:nvPr>
            <p:ph type="title"/>
          </p:nvPr>
        </p:nvSpPr>
        <p:spPr/>
        <p:txBody>
          <a:bodyPr/>
          <a:lstStyle/>
          <a:p>
            <a:r>
              <a:rPr lang="en-US" dirty="0"/>
              <a:t>Demo</a:t>
            </a:r>
          </a:p>
        </p:txBody>
      </p:sp>
      <p:cxnSp>
        <p:nvCxnSpPr>
          <p:cNvPr id="4" name="Straight Connector 3">
            <a:extLst>
              <a:ext uri="{FF2B5EF4-FFF2-40B4-BE49-F238E27FC236}">
                <a16:creationId xmlns:a16="http://schemas.microsoft.com/office/drawing/2014/main" id="{0F927760-B824-2C04-726D-8C7ABCE0243F}"/>
              </a:ext>
            </a:extLst>
          </p:cNvPr>
          <p:cNvCxnSpPr>
            <a:cxnSpLocks/>
          </p:cNvCxnSpPr>
          <p:nvPr/>
        </p:nvCxnSpPr>
        <p:spPr>
          <a:xfrm>
            <a:off x="597551" y="876301"/>
            <a:ext cx="162453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9EB219FC-0A70-3CA7-CB64-B29FD3E76F2F}"/>
              </a:ext>
            </a:extLst>
          </p:cNvPr>
          <p:cNvSpPr>
            <a:spLocks noGrp="1"/>
          </p:cNvSpPr>
          <p:nvPr>
            <p:ph type="sldNum" sz="quarter" idx="12"/>
          </p:nvPr>
        </p:nvSpPr>
        <p:spPr/>
        <p:txBody>
          <a:bodyPr/>
          <a:lstStyle/>
          <a:p>
            <a:pPr defTabSz="457189">
              <a:defRPr/>
            </a:pPr>
            <a:fld id="{38C60F48-EAB5-A54D-B834-7AA360F30939}" type="slidenum">
              <a:rPr lang="en-US" sz="1200">
                <a:latin typeface="Calibri" panose="020F0502020204030204"/>
                <a:cs typeface="Arial"/>
                <a:sym typeface="Arial"/>
              </a:rPr>
              <a:pPr defTabSz="457189">
                <a:defRPr/>
              </a:pPr>
              <a:t>95</a:t>
            </a:fld>
            <a:endParaRPr lang="en-US" sz="1200">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321F3E86-6C77-7AC3-26AE-97DE11DDA9F3}"/>
              </a:ext>
            </a:extLst>
          </p:cNvPr>
          <p:cNvSpPr txBox="1">
            <a:spLocks/>
          </p:cNvSpPr>
          <p:nvPr/>
        </p:nvSpPr>
        <p:spPr>
          <a:xfrm>
            <a:off x="597550" y="895145"/>
            <a:ext cx="109848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93" indent="-292093" defTabSz="914377">
              <a:spcBef>
                <a:spcPts val="300"/>
              </a:spcBef>
              <a:spcAft>
                <a:spcPts val="300"/>
              </a:spcAft>
              <a:buClr>
                <a:srgbClr val="D34817"/>
              </a:buClr>
              <a:buFont typeface="Arial" panose="020B0604020202020204" pitchFamily="34" charset="0"/>
              <a:buChar char="•"/>
              <a:defRPr/>
            </a:pPr>
            <a:endParaRPr lang="en-US" sz="2200" dirty="0">
              <a:solidFill>
                <a:prstClr val="black">
                  <a:lumMod val="75000"/>
                  <a:lumOff val="25000"/>
                </a:prstClr>
              </a:solidFill>
              <a:sym typeface="Arial"/>
            </a:endParaRPr>
          </a:p>
        </p:txBody>
      </p:sp>
      <p:pic>
        <p:nvPicPr>
          <p:cNvPr id="5" name="PDP">
            <a:hlinkClick r:id="" action="ppaction://media"/>
            <a:extLst>
              <a:ext uri="{FF2B5EF4-FFF2-40B4-BE49-F238E27FC236}">
                <a16:creationId xmlns:a16="http://schemas.microsoft.com/office/drawing/2014/main" id="{B206339F-A5C0-DE36-F491-51B6F9AD67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662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AFD8A-C073-342C-2DED-E00B6264A29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42289A-FCF6-269C-899C-2C5345AD977F}"/>
              </a:ext>
            </a:extLst>
          </p:cNvPr>
          <p:cNvSpPr>
            <a:spLocks noGrp="1"/>
          </p:cNvSpPr>
          <p:nvPr>
            <p:ph type="sldNum" sz="quarter" idx="12"/>
          </p:nvPr>
        </p:nvSpPr>
        <p:spPr/>
        <p:txBody>
          <a:bodyPr/>
          <a:lstStyle/>
          <a:p>
            <a:fld id="{38C60F48-EAB5-A54D-B834-7AA360F30939}" type="slidenum">
              <a:rPr lang="en-US" smtClean="0"/>
              <a:t>96</a:t>
            </a:fld>
            <a:endParaRPr lang="en-US"/>
          </a:p>
        </p:txBody>
      </p:sp>
      <p:sp>
        <p:nvSpPr>
          <p:cNvPr id="31" name="Content Placeholder 2">
            <a:extLst>
              <a:ext uri="{FF2B5EF4-FFF2-40B4-BE49-F238E27FC236}">
                <a16:creationId xmlns:a16="http://schemas.microsoft.com/office/drawing/2014/main" id="{B74AEC24-51C3-087A-526B-461A6CF521C1}"/>
              </a:ext>
            </a:extLst>
          </p:cNvPr>
          <p:cNvSpPr txBox="1">
            <a:spLocks/>
          </p:cNvSpPr>
          <p:nvPr/>
        </p:nvSpPr>
        <p:spPr>
          <a:xfrm>
            <a:off x="597549" y="1028700"/>
            <a:ext cx="11208635"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endParaRPr lang="en-US" altLang="en-US"/>
          </a:p>
        </p:txBody>
      </p:sp>
      <p:sp>
        <p:nvSpPr>
          <p:cNvPr id="10" name="Title 1">
            <a:extLst>
              <a:ext uri="{FF2B5EF4-FFF2-40B4-BE49-F238E27FC236}">
                <a16:creationId xmlns:a16="http://schemas.microsoft.com/office/drawing/2014/main" id="{D4A3F13E-D390-F173-8E55-ECC6D2125DF5}"/>
              </a:ext>
            </a:extLst>
          </p:cNvPr>
          <p:cNvSpPr>
            <a:spLocks noGrp="1"/>
          </p:cNvSpPr>
          <p:nvPr>
            <p:ph type="title"/>
          </p:nvPr>
        </p:nvSpPr>
        <p:spPr>
          <a:xfrm>
            <a:off x="597550" y="1"/>
            <a:ext cx="10984850" cy="888999"/>
          </a:xfrm>
        </p:spPr>
        <p:txBody>
          <a:bodyPr/>
          <a:lstStyle/>
          <a:p>
            <a:r>
              <a:rPr lang="en-US" dirty="0"/>
              <a:t>P4 DPU Example on Artifact Manager</a:t>
            </a:r>
          </a:p>
        </p:txBody>
      </p:sp>
      <p:cxnSp>
        <p:nvCxnSpPr>
          <p:cNvPr id="11" name="Straight Connector 10">
            <a:extLst>
              <a:ext uri="{FF2B5EF4-FFF2-40B4-BE49-F238E27FC236}">
                <a16:creationId xmlns:a16="http://schemas.microsoft.com/office/drawing/2014/main" id="{C02BE36F-4954-AB95-66A6-92A377AD8971}"/>
              </a:ext>
            </a:extLst>
          </p:cNvPr>
          <p:cNvCxnSpPr>
            <a:cxnSpLocks/>
          </p:cNvCxnSpPr>
          <p:nvPr/>
        </p:nvCxnSpPr>
        <p:spPr>
          <a:xfrm>
            <a:off x="597550" y="876301"/>
            <a:ext cx="8089250"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2" name="Content Placeholder 2">
            <a:extLst>
              <a:ext uri="{FF2B5EF4-FFF2-40B4-BE49-F238E27FC236}">
                <a16:creationId xmlns:a16="http://schemas.microsoft.com/office/drawing/2014/main" id="{FDD738F2-B37C-8F8D-8BD6-A93FCF2BF673}"/>
              </a:ext>
            </a:extLst>
          </p:cNvPr>
          <p:cNvSpPr txBox="1">
            <a:spLocks/>
          </p:cNvSpPr>
          <p:nvPr/>
        </p:nvSpPr>
        <p:spPr>
          <a:xfrm>
            <a:off x="749949" y="1181100"/>
            <a:ext cx="11208635" cy="4800599"/>
          </a:xfrm>
          <a:prstGeom prst="rect">
            <a:avLst/>
          </a:prstGeom>
        </p:spPr>
        <p:txBody>
          <a:bodyPr vert="horz" lIns="0" tIns="45720" rIns="0" bIns="45720" rtlCol="0">
            <a:normAutofit/>
          </a:bodyPr>
          <a:lstStyle>
            <a:lvl1pPr marL="91440" indent="-91440" algn="just" defTabSz="914400" rtl="0" eaLnBrk="1" latinLnBrk="0" hangingPunct="1">
              <a:lnSpc>
                <a:spcPct val="100000"/>
              </a:lnSpc>
              <a:spcBef>
                <a:spcPts val="300"/>
              </a:spcBef>
              <a:spcAft>
                <a:spcPts val="300"/>
              </a:spcAft>
              <a:buClr>
                <a:schemeClr val="accent1"/>
              </a:buClr>
              <a:buSzPct val="100000"/>
              <a:buFont typeface="Calibri" panose="020F0502020204030204" pitchFamily="34" charset="0"/>
              <a:buChar char=" "/>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90000"/>
              </a:lnSpc>
              <a:spcBef>
                <a:spcPts val="200"/>
              </a:spcBef>
              <a:spcAft>
                <a:spcPts val="2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90000"/>
              </a:lnSpc>
              <a:spcBef>
                <a:spcPts val="200"/>
              </a:spcBef>
              <a:spcAft>
                <a:spcPts val="2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just" defTabSz="914400" rtl="0" eaLnBrk="1" latinLnBrk="0" hangingPunct="1">
              <a:lnSpc>
                <a:spcPct val="90000"/>
              </a:lnSpc>
              <a:spcBef>
                <a:spcPts val="200"/>
              </a:spcBef>
              <a:spcAft>
                <a:spcPts val="2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90000"/>
              </a:lnSpc>
              <a:spcBef>
                <a:spcPts val="200"/>
              </a:spcBef>
              <a:spcAft>
                <a:spcPts val="200"/>
              </a:spcAft>
              <a:buClr>
                <a:schemeClr val="accent1"/>
              </a:buClr>
              <a:buFont typeface="Calibri" pitchFamily="34" charset="0"/>
              <a:buChar char="◦"/>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4625" indent="-174625">
              <a:buFont typeface="Arial" panose="020B0604020202020204" pitchFamily="34" charset="0"/>
              <a:buChar char="•"/>
            </a:pPr>
            <a:r>
              <a:rPr lang="en-US" dirty="0"/>
              <a:t>Simple L2 forwarding example available on Artifact Manager</a:t>
            </a:r>
            <a:endParaRPr lang="en-US" altLang="en-US" dirty="0"/>
          </a:p>
        </p:txBody>
      </p:sp>
      <p:pic>
        <p:nvPicPr>
          <p:cNvPr id="4" name="Picture 3">
            <a:extLst>
              <a:ext uri="{FF2B5EF4-FFF2-40B4-BE49-F238E27FC236}">
                <a16:creationId xmlns:a16="http://schemas.microsoft.com/office/drawing/2014/main" id="{540EF557-3DCD-45C9-77BE-D6D7C038B523}"/>
              </a:ext>
            </a:extLst>
          </p:cNvPr>
          <p:cNvPicPr>
            <a:picLocks noChangeAspect="1"/>
          </p:cNvPicPr>
          <p:nvPr/>
        </p:nvPicPr>
        <p:blipFill>
          <a:blip r:embed="rId3"/>
          <a:stretch>
            <a:fillRect/>
          </a:stretch>
        </p:blipFill>
        <p:spPr>
          <a:xfrm>
            <a:off x="885146" y="1866566"/>
            <a:ext cx="10409658" cy="4440817"/>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19133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a:t>DPUs on FABRIC</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600823" y="876301"/>
            <a:ext cx="401597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pPr defTabSz="457178">
              <a:defRPr/>
            </a:pPr>
            <a:fld id="{38C60F48-EAB5-A54D-B834-7AA360F30939}" type="slidenum">
              <a:rPr lang="en-US">
                <a:solidFill>
                  <a:srgbClr val="FFFFFF"/>
                </a:solidFill>
                <a:latin typeface="Calibri" panose="020F0502020204030204"/>
              </a:rPr>
              <a:pPr defTabSz="457178">
                <a:defRPr/>
              </a:pPr>
              <a:t>97</a:t>
            </a:fld>
            <a:endParaRPr lang="en-US">
              <a:solidFill>
                <a:srgbClr val="FFFFFF"/>
              </a:solidFill>
              <a:latin typeface="Calibri" panose="020F0502020204030204"/>
            </a:endParaRPr>
          </a:p>
        </p:txBody>
      </p:sp>
      <p:sp>
        <p:nvSpPr>
          <p:cNvPr id="12" name="Content Placeholder 2">
            <a:extLst>
              <a:ext uri="{FF2B5EF4-FFF2-40B4-BE49-F238E27FC236}">
                <a16:creationId xmlns:a16="http://schemas.microsoft.com/office/drawing/2014/main" id="{61EDAAD2-235B-4BA9-82E4-729A161D1B45}"/>
              </a:ext>
            </a:extLst>
          </p:cNvPr>
          <p:cNvSpPr txBox="1">
            <a:spLocks/>
          </p:cNvSpPr>
          <p:nvPr/>
        </p:nvSpPr>
        <p:spPr>
          <a:xfrm>
            <a:off x="597553" y="1028702"/>
            <a:ext cx="11342201"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86" indent="-292086" defTabSz="914354">
              <a:buClr>
                <a:schemeClr val="accent2"/>
              </a:buClr>
              <a:buFont typeface="Arial" panose="020B0604020202020204" pitchFamily="34" charset="0"/>
              <a:buChar char="•"/>
              <a:defRPr/>
            </a:pPr>
            <a:r>
              <a:rPr lang="en-US" sz="2400">
                <a:solidFill>
                  <a:prstClr val="black">
                    <a:lumMod val="75000"/>
                    <a:lumOff val="25000"/>
                  </a:prstClr>
                </a:solidFill>
              </a:rPr>
              <a:t>BlueField-3 DPUs are being installed on various FABRIC sites</a:t>
            </a:r>
          </a:p>
          <a:p>
            <a:pPr marL="292086" indent="-292086" defTabSz="914354">
              <a:buClr>
                <a:schemeClr val="accent2"/>
              </a:buClr>
              <a:buFont typeface="Arial" panose="020B0604020202020204" pitchFamily="34" charset="0"/>
              <a:buChar char="•"/>
              <a:defRPr/>
            </a:pPr>
            <a:r>
              <a:rPr lang="en-US" sz="2400">
                <a:solidFill>
                  <a:prstClr val="black">
                    <a:lumMod val="75000"/>
                    <a:lumOff val="25000"/>
                  </a:prstClr>
                </a:solidFill>
              </a:rPr>
              <a:t>Currently the following sites have DPUs installed (more will be available soon):</a:t>
            </a:r>
          </a:p>
          <a:p>
            <a:pPr marL="562356" lvl="1" indent="-342900" defTabSz="914354">
              <a:buClr>
                <a:schemeClr val="accent2"/>
              </a:buClr>
              <a:buFont typeface="Wingdings" panose="05000000000000000000" pitchFamily="2" charset="2"/>
              <a:buChar char="Ø"/>
              <a:defRPr/>
            </a:pPr>
            <a:r>
              <a:rPr lang="sv-SE" sz="2100">
                <a:solidFill>
                  <a:prstClr val="black">
                    <a:lumMod val="75000"/>
                    <a:lumOff val="25000"/>
                  </a:prstClr>
                </a:solidFill>
              </a:rPr>
              <a:t>MASS, DALL, SALT, FIU, LOSA, NEWY, ATLA, HAWI</a:t>
            </a:r>
          </a:p>
          <a:p>
            <a:pPr marL="292086" indent="-292086" defTabSz="914354">
              <a:buClr>
                <a:schemeClr val="accent2"/>
              </a:buClr>
              <a:buFont typeface="Arial" panose="020B0604020202020204" pitchFamily="34" charset="0"/>
              <a:buChar char="•"/>
              <a:defRPr/>
            </a:pPr>
            <a:r>
              <a:rPr lang="en-US" sz="2400">
                <a:solidFill>
                  <a:prstClr val="black">
                    <a:lumMod val="75000"/>
                    <a:lumOff val="25000"/>
                  </a:prstClr>
                </a:solidFill>
              </a:rPr>
              <a:t>These sites are available to the users (and projects that have the permissions)</a:t>
            </a:r>
          </a:p>
        </p:txBody>
      </p:sp>
      <p:pic>
        <p:nvPicPr>
          <p:cNvPr id="7" name="Picture 6">
            <a:extLst>
              <a:ext uri="{FF2B5EF4-FFF2-40B4-BE49-F238E27FC236}">
                <a16:creationId xmlns:a16="http://schemas.microsoft.com/office/drawing/2014/main" id="{4B9D939F-3D21-56FF-35CE-D3CF283C5B60}"/>
              </a:ext>
            </a:extLst>
          </p:cNvPr>
          <p:cNvPicPr>
            <a:picLocks noChangeAspect="1"/>
          </p:cNvPicPr>
          <p:nvPr/>
        </p:nvPicPr>
        <p:blipFill>
          <a:blip r:embed="rId3"/>
          <a:stretch>
            <a:fillRect/>
          </a:stretch>
        </p:blipFill>
        <p:spPr>
          <a:xfrm>
            <a:off x="2734961" y="2976933"/>
            <a:ext cx="5779167" cy="3425701"/>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4F92E6C-70F9-9F0F-22E2-B4C3A52D945E}"/>
              </a:ext>
            </a:extLst>
          </p:cNvPr>
          <p:cNvPicPr>
            <a:picLocks noChangeAspect="1"/>
          </p:cNvPicPr>
          <p:nvPr/>
        </p:nvPicPr>
        <p:blipFill>
          <a:blip r:embed="rId4"/>
          <a:stretch>
            <a:fillRect/>
          </a:stretch>
        </p:blipFill>
        <p:spPr>
          <a:xfrm>
            <a:off x="4225920" y="3804023"/>
            <a:ext cx="485775" cy="438151"/>
          </a:xfrm>
          <a:prstGeom prst="rect">
            <a:avLst/>
          </a:prstGeom>
        </p:spPr>
      </p:pic>
      <p:pic>
        <p:nvPicPr>
          <p:cNvPr id="13" name="Picture 12">
            <a:extLst>
              <a:ext uri="{FF2B5EF4-FFF2-40B4-BE49-F238E27FC236}">
                <a16:creationId xmlns:a16="http://schemas.microsoft.com/office/drawing/2014/main" id="{1CA6D869-886B-1183-A533-0747D0A0B057}"/>
              </a:ext>
            </a:extLst>
          </p:cNvPr>
          <p:cNvPicPr>
            <a:picLocks noChangeAspect="1"/>
          </p:cNvPicPr>
          <p:nvPr/>
        </p:nvPicPr>
        <p:blipFill>
          <a:blip r:embed="rId4"/>
          <a:stretch>
            <a:fillRect/>
          </a:stretch>
        </p:blipFill>
        <p:spPr>
          <a:xfrm>
            <a:off x="7077901" y="3928119"/>
            <a:ext cx="485775" cy="438151"/>
          </a:xfrm>
          <a:prstGeom prst="rect">
            <a:avLst/>
          </a:prstGeom>
        </p:spPr>
      </p:pic>
      <p:pic>
        <p:nvPicPr>
          <p:cNvPr id="14" name="Picture 13">
            <a:extLst>
              <a:ext uri="{FF2B5EF4-FFF2-40B4-BE49-F238E27FC236}">
                <a16:creationId xmlns:a16="http://schemas.microsoft.com/office/drawing/2014/main" id="{AE6D1DA8-9FD7-D24A-808E-2CB17211F658}"/>
              </a:ext>
            </a:extLst>
          </p:cNvPr>
          <p:cNvPicPr>
            <a:picLocks noChangeAspect="1"/>
          </p:cNvPicPr>
          <p:nvPr/>
        </p:nvPicPr>
        <p:blipFill>
          <a:blip r:embed="rId4"/>
          <a:stretch>
            <a:fillRect/>
          </a:stretch>
        </p:blipFill>
        <p:spPr>
          <a:xfrm>
            <a:off x="5059541" y="4861568"/>
            <a:ext cx="485775" cy="438151"/>
          </a:xfrm>
          <a:prstGeom prst="rect">
            <a:avLst/>
          </a:prstGeom>
        </p:spPr>
      </p:pic>
      <p:pic>
        <p:nvPicPr>
          <p:cNvPr id="15" name="Picture 14">
            <a:extLst>
              <a:ext uri="{FF2B5EF4-FFF2-40B4-BE49-F238E27FC236}">
                <a16:creationId xmlns:a16="http://schemas.microsoft.com/office/drawing/2014/main" id="{07E768D5-AEA4-4A42-7412-D15FC3493BDC}"/>
              </a:ext>
            </a:extLst>
          </p:cNvPr>
          <p:cNvPicPr>
            <a:picLocks noChangeAspect="1"/>
          </p:cNvPicPr>
          <p:nvPr/>
        </p:nvPicPr>
        <p:blipFill>
          <a:blip r:embed="rId4"/>
          <a:stretch>
            <a:fillRect/>
          </a:stretch>
        </p:blipFill>
        <p:spPr>
          <a:xfrm>
            <a:off x="3290827" y="4466247"/>
            <a:ext cx="485775" cy="438151"/>
          </a:xfrm>
          <a:prstGeom prst="rect">
            <a:avLst/>
          </a:prstGeom>
        </p:spPr>
      </p:pic>
      <p:pic>
        <p:nvPicPr>
          <p:cNvPr id="17" name="Picture 16">
            <a:extLst>
              <a:ext uri="{FF2B5EF4-FFF2-40B4-BE49-F238E27FC236}">
                <a16:creationId xmlns:a16="http://schemas.microsoft.com/office/drawing/2014/main" id="{13C38BFE-A619-D081-2A77-957FD0F2DEDA}"/>
              </a:ext>
            </a:extLst>
          </p:cNvPr>
          <p:cNvPicPr>
            <a:picLocks noChangeAspect="1"/>
          </p:cNvPicPr>
          <p:nvPr/>
        </p:nvPicPr>
        <p:blipFill>
          <a:blip r:embed="rId4"/>
          <a:stretch>
            <a:fillRect/>
          </a:stretch>
        </p:blipFill>
        <p:spPr>
          <a:xfrm>
            <a:off x="6366292" y="5447060"/>
            <a:ext cx="485775" cy="438151"/>
          </a:xfrm>
          <a:prstGeom prst="rect">
            <a:avLst/>
          </a:prstGeom>
        </p:spPr>
      </p:pic>
      <p:pic>
        <p:nvPicPr>
          <p:cNvPr id="18" name="Picture 17">
            <a:extLst>
              <a:ext uri="{FF2B5EF4-FFF2-40B4-BE49-F238E27FC236}">
                <a16:creationId xmlns:a16="http://schemas.microsoft.com/office/drawing/2014/main" id="{66898D8D-1924-BCC6-57A3-FBAAA56D7F5A}"/>
              </a:ext>
            </a:extLst>
          </p:cNvPr>
          <p:cNvPicPr>
            <a:picLocks noChangeAspect="1"/>
          </p:cNvPicPr>
          <p:nvPr/>
        </p:nvPicPr>
        <p:blipFill>
          <a:blip r:embed="rId4"/>
          <a:stretch>
            <a:fillRect/>
          </a:stretch>
        </p:blipFill>
        <p:spPr>
          <a:xfrm>
            <a:off x="6268437" y="4554910"/>
            <a:ext cx="485775" cy="438151"/>
          </a:xfrm>
          <a:prstGeom prst="rect">
            <a:avLst/>
          </a:prstGeom>
        </p:spPr>
      </p:pic>
      <p:sp>
        <p:nvSpPr>
          <p:cNvPr id="19" name="Slide Number Placeholder 5">
            <a:extLst>
              <a:ext uri="{FF2B5EF4-FFF2-40B4-BE49-F238E27FC236}">
                <a16:creationId xmlns:a16="http://schemas.microsoft.com/office/drawing/2014/main" id="{FDF215D7-8A72-2997-2AA5-611D93FC35C9}"/>
              </a:ext>
            </a:extLst>
          </p:cNvPr>
          <p:cNvSpPr txBox="1">
            <a:spLocks/>
          </p:cNvSpPr>
          <p:nvPr/>
        </p:nvSpPr>
        <p:spPr>
          <a:xfrm>
            <a:off x="10856885" y="6526459"/>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C60F48-EAB5-A54D-B834-7AA360F30939}" type="slidenum">
              <a:rPr lang="en-US" sz="1051"/>
              <a:pPr/>
              <a:t>97</a:t>
            </a:fld>
            <a:endParaRPr lang="en-US" sz="1051"/>
          </a:p>
        </p:txBody>
      </p:sp>
      <p:pic>
        <p:nvPicPr>
          <p:cNvPr id="9" name="Picture 8">
            <a:extLst>
              <a:ext uri="{FF2B5EF4-FFF2-40B4-BE49-F238E27FC236}">
                <a16:creationId xmlns:a16="http://schemas.microsoft.com/office/drawing/2014/main" id="{6D0F0D1E-2947-1F56-8D98-6D79A95ADA09}"/>
              </a:ext>
            </a:extLst>
          </p:cNvPr>
          <p:cNvPicPr>
            <a:picLocks noChangeAspect="1"/>
          </p:cNvPicPr>
          <p:nvPr/>
        </p:nvPicPr>
        <p:blipFill>
          <a:blip r:embed="rId4"/>
          <a:stretch>
            <a:fillRect/>
          </a:stretch>
        </p:blipFill>
        <p:spPr>
          <a:xfrm>
            <a:off x="7672189" y="3655171"/>
            <a:ext cx="485775" cy="438151"/>
          </a:xfrm>
          <a:prstGeom prst="rect">
            <a:avLst/>
          </a:prstGeom>
        </p:spPr>
      </p:pic>
      <p:pic>
        <p:nvPicPr>
          <p:cNvPr id="20" name="Picture 19">
            <a:extLst>
              <a:ext uri="{FF2B5EF4-FFF2-40B4-BE49-F238E27FC236}">
                <a16:creationId xmlns:a16="http://schemas.microsoft.com/office/drawing/2014/main" id="{440BB27D-419B-AA11-0EE1-C0A8D029F70D}"/>
              </a:ext>
            </a:extLst>
          </p:cNvPr>
          <p:cNvPicPr>
            <a:picLocks noChangeAspect="1"/>
          </p:cNvPicPr>
          <p:nvPr/>
        </p:nvPicPr>
        <p:blipFill>
          <a:blip r:embed="rId4"/>
          <a:stretch>
            <a:fillRect/>
          </a:stretch>
        </p:blipFill>
        <p:spPr>
          <a:xfrm>
            <a:off x="2608812" y="5829298"/>
            <a:ext cx="485775" cy="438151"/>
          </a:xfrm>
          <a:prstGeom prst="rect">
            <a:avLst/>
          </a:prstGeom>
        </p:spPr>
      </p:pic>
    </p:spTree>
    <p:extLst>
      <p:ext uri="{BB962C8B-B14F-4D97-AF65-F5344CB8AC3E}">
        <p14:creationId xmlns:p14="http://schemas.microsoft.com/office/powerpoint/2010/main" val="11403472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D44DF-1D12-4AAE-3120-520CA28FA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FA886-A2A1-B505-EF19-2F402A88357F}"/>
              </a:ext>
            </a:extLst>
          </p:cNvPr>
          <p:cNvSpPr>
            <a:spLocks noGrp="1"/>
          </p:cNvSpPr>
          <p:nvPr>
            <p:ph type="title"/>
          </p:nvPr>
        </p:nvSpPr>
        <p:spPr/>
        <p:txBody>
          <a:bodyPr/>
          <a:lstStyle/>
          <a:p>
            <a:r>
              <a:rPr lang="en-US" dirty="0"/>
              <a:t>Conclusion</a:t>
            </a:r>
          </a:p>
        </p:txBody>
      </p:sp>
      <p:sp>
        <p:nvSpPr>
          <p:cNvPr id="6" name="Slide Number Placeholder 5">
            <a:extLst>
              <a:ext uri="{FF2B5EF4-FFF2-40B4-BE49-F238E27FC236}">
                <a16:creationId xmlns:a16="http://schemas.microsoft.com/office/drawing/2014/main" id="{D1BBBC7D-C865-BF51-8BAE-756630026B10}"/>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98</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D5D11B68-32C4-9F68-E21C-2BFBE469BD4C}"/>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sp>
        <p:nvSpPr>
          <p:cNvPr id="11" name="Content Placeholder 2">
            <a:extLst>
              <a:ext uri="{FF2B5EF4-FFF2-40B4-BE49-F238E27FC236}">
                <a16:creationId xmlns:a16="http://schemas.microsoft.com/office/drawing/2014/main" id="{B91EBA7A-55CE-0C1C-E6FC-A0FE63E294A0}"/>
              </a:ext>
            </a:extLst>
          </p:cNvPr>
          <p:cNvSpPr txBox="1">
            <a:spLocks/>
          </p:cNvSpPr>
          <p:nvPr/>
        </p:nvSpPr>
        <p:spPr>
          <a:xfrm>
            <a:off x="471948" y="1028701"/>
            <a:ext cx="11248103" cy="4844565"/>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93" indent="-292093" defTabSz="914377">
              <a:spcBef>
                <a:spcPts val="300"/>
              </a:spcBef>
              <a:spcAft>
                <a:spcPts val="300"/>
              </a:spcAft>
              <a:buClr>
                <a:schemeClr val="accent2"/>
              </a:buClr>
              <a:buFont typeface="Arial" panose="020B0604020202020204" pitchFamily="34" charset="0"/>
              <a:buChar char="•"/>
              <a:defRPr/>
            </a:pPr>
            <a:r>
              <a:rPr lang="en-US" sz="2200" dirty="0">
                <a:solidFill>
                  <a:prstClr val="black">
                    <a:lumMod val="75000"/>
                    <a:lumOff val="25000"/>
                  </a:prstClr>
                </a:solidFill>
                <a:sym typeface="Arial"/>
              </a:rPr>
              <a:t>The computing industry is increasingly developing and adopting DSAs </a:t>
            </a:r>
          </a:p>
          <a:p>
            <a:pPr marL="292093" indent="-292093" defTabSz="914377">
              <a:spcBef>
                <a:spcPts val="300"/>
              </a:spcBef>
              <a:spcAft>
                <a:spcPts val="300"/>
              </a:spcAft>
              <a:buClr>
                <a:schemeClr val="accent2"/>
              </a:buClr>
              <a:buFont typeface="Arial" panose="020B0604020202020204" pitchFamily="34" charset="0"/>
              <a:buChar char="•"/>
              <a:defRPr/>
            </a:pPr>
            <a:r>
              <a:rPr lang="en-US" sz="2200" dirty="0">
                <a:solidFill>
                  <a:prstClr val="black">
                    <a:lumMod val="75000"/>
                    <a:lumOff val="25000"/>
                  </a:prstClr>
                </a:solidFill>
                <a:sym typeface="Arial"/>
              </a:rPr>
              <a:t>There are unique opportunities in computer networks to</a:t>
            </a:r>
          </a:p>
          <a:p>
            <a:pPr marL="628650" lvl="1" indent="-284163" defTabSz="914377">
              <a:spcBef>
                <a:spcPts val="300"/>
              </a:spcBef>
              <a:spcAft>
                <a:spcPts val="300"/>
              </a:spcAft>
              <a:buClr>
                <a:schemeClr val="accent2"/>
              </a:buClr>
              <a:buFont typeface="Arial" panose="020B0604020202020204" pitchFamily="34" charset="0"/>
              <a:buChar char="‒"/>
              <a:defRPr/>
            </a:pPr>
            <a:r>
              <a:rPr lang="en-US" sz="1900" dirty="0">
                <a:solidFill>
                  <a:prstClr val="black">
                    <a:lumMod val="75000"/>
                    <a:lumOff val="25000"/>
                  </a:prstClr>
                </a:solidFill>
                <a:sym typeface="Arial"/>
              </a:rPr>
              <a:t>Address problems using DSAs</a:t>
            </a:r>
          </a:p>
          <a:p>
            <a:pPr marL="628650" lvl="1" indent="-284163" defTabSz="914377">
              <a:spcBef>
                <a:spcPts val="300"/>
              </a:spcBef>
              <a:spcAft>
                <a:spcPts val="300"/>
              </a:spcAft>
              <a:buClr>
                <a:schemeClr val="accent2"/>
              </a:buClr>
              <a:buFont typeface="Arial" panose="020B0604020202020204" pitchFamily="34" charset="0"/>
              <a:buChar char="‒"/>
              <a:defRPr/>
            </a:pPr>
            <a:r>
              <a:rPr lang="en-US" sz="1900" dirty="0">
                <a:solidFill>
                  <a:prstClr val="black">
                    <a:lumMod val="75000"/>
                    <a:lumOff val="25000"/>
                  </a:prstClr>
                </a:solidFill>
                <a:sym typeface="Arial"/>
              </a:rPr>
              <a:t>Improve performance</a:t>
            </a:r>
          </a:p>
          <a:p>
            <a:pPr marL="628650" lvl="1" indent="-284163" defTabSz="914377">
              <a:spcBef>
                <a:spcPts val="300"/>
              </a:spcBef>
              <a:spcAft>
                <a:spcPts val="300"/>
              </a:spcAft>
              <a:buClr>
                <a:schemeClr val="accent2"/>
              </a:buClr>
              <a:buFont typeface="Arial" panose="020B0604020202020204" pitchFamily="34" charset="0"/>
              <a:buChar char="‒"/>
              <a:defRPr/>
            </a:pPr>
            <a:r>
              <a:rPr lang="en-US" sz="1900" dirty="0">
                <a:solidFill>
                  <a:prstClr val="black">
                    <a:lumMod val="75000"/>
                    <a:lumOff val="25000"/>
                  </a:prstClr>
                </a:solidFill>
                <a:sym typeface="Arial"/>
              </a:rPr>
              <a:t>Create new applications </a:t>
            </a:r>
          </a:p>
          <a:p>
            <a:pPr marL="562356" lvl="1" indent="-342900" defTabSz="914377">
              <a:spcBef>
                <a:spcPts val="300"/>
              </a:spcBef>
              <a:spcAft>
                <a:spcPts val="300"/>
              </a:spcAft>
              <a:buClr>
                <a:schemeClr val="accent2"/>
              </a:buClr>
              <a:buFont typeface="Arial" panose="020B0604020202020204" pitchFamily="34" charset="0"/>
              <a:buChar char="‒"/>
              <a:defRPr/>
            </a:pPr>
            <a:endParaRPr lang="en-US" sz="1900" dirty="0">
              <a:solidFill>
                <a:prstClr val="black">
                  <a:lumMod val="75000"/>
                  <a:lumOff val="25000"/>
                </a:prstClr>
              </a:solidFill>
              <a:sym typeface="Arial"/>
            </a:endParaRPr>
          </a:p>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chemeClr val="accent2"/>
              </a:buClr>
              <a:buFont typeface="Arial" panose="020B0604020202020204" pitchFamily="34" charset="0"/>
              <a:buChar char="•"/>
              <a:defRPr/>
            </a:pPr>
            <a:endParaRPr lang="en-US" sz="2200" dirty="0">
              <a:solidFill>
                <a:prstClr val="black">
                  <a:lumMod val="75000"/>
                  <a:lumOff val="25000"/>
                </a:prstClr>
              </a:solidFill>
              <a:sym typeface="Arial"/>
            </a:endParaRPr>
          </a:p>
          <a:p>
            <a:pPr marL="0" indent="0" defTabSz="914377">
              <a:spcBef>
                <a:spcPts val="300"/>
              </a:spcBef>
              <a:spcAft>
                <a:spcPts val="300"/>
              </a:spcAft>
              <a:buClr>
                <a:schemeClr val="accent2"/>
              </a:buClr>
              <a:buNone/>
              <a:defRPr/>
            </a:pPr>
            <a:endParaRPr lang="en-US" sz="2200" dirty="0">
              <a:solidFill>
                <a:prstClr val="black">
                  <a:lumMod val="75000"/>
                  <a:lumOff val="25000"/>
                </a:prstClr>
              </a:solidFill>
              <a:sym typeface="Arial"/>
            </a:endParaRPr>
          </a:p>
          <a:p>
            <a:pPr marL="0" indent="0">
              <a:buClr>
                <a:schemeClr val="accent2"/>
              </a:buClr>
              <a:buNone/>
              <a:defRPr/>
            </a:pPr>
            <a:endParaRPr lang="en-US" sz="2200" baseline="30000" dirty="0">
              <a:solidFill>
                <a:prstClr val="black">
                  <a:lumMod val="75000"/>
                  <a:lumOff val="25000"/>
                </a:prstClr>
              </a:solidFill>
              <a:sym typeface="Arial"/>
            </a:endParaRPr>
          </a:p>
          <a:p>
            <a:pPr marL="292093" indent="-292093">
              <a:buClr>
                <a:schemeClr val="accent2"/>
              </a:buClr>
              <a:buFont typeface="Arial" panose="020B0604020202020204" pitchFamily="34" charset="0"/>
              <a:buChar char="•"/>
              <a:defRPr/>
            </a:pPr>
            <a:endParaRPr lang="en-US" sz="2200" baseline="30000" dirty="0">
              <a:solidFill>
                <a:prstClr val="black">
                  <a:lumMod val="75000"/>
                  <a:lumOff val="25000"/>
                </a:prstClr>
              </a:solidFill>
              <a:sym typeface="Arial"/>
            </a:endParaRPr>
          </a:p>
          <a:p>
            <a:pPr marL="292093" indent="-292093">
              <a:buClr>
                <a:schemeClr val="accent2"/>
              </a:buClr>
              <a:buFont typeface="Arial" panose="020B0604020202020204" pitchFamily="34" charset="0"/>
              <a:buChar char="•"/>
              <a:defRPr/>
            </a:pPr>
            <a:endParaRPr lang="en-US" sz="2200" dirty="0">
              <a:solidFill>
                <a:prstClr val="black">
                  <a:lumMod val="75000"/>
                  <a:lumOff val="25000"/>
                </a:prstClr>
              </a:solidFill>
              <a:sym typeface="Arial"/>
            </a:endParaRPr>
          </a:p>
          <a:p>
            <a:pPr marL="292093" indent="-292093" defTabSz="914377">
              <a:spcBef>
                <a:spcPts val="300"/>
              </a:spcBef>
              <a:spcAft>
                <a:spcPts val="300"/>
              </a:spcAft>
              <a:buClr>
                <a:srgbClr val="D34817"/>
              </a:buClr>
              <a:buFont typeface="Arial" panose="020B0604020202020204" pitchFamily="34" charset="0"/>
              <a:buChar char="•"/>
              <a:defRPr/>
            </a:pPr>
            <a:endParaRPr lang="en-US" sz="2200" i="1" dirty="0">
              <a:solidFill>
                <a:prstClr val="black">
                  <a:lumMod val="75000"/>
                  <a:lumOff val="25000"/>
                </a:prstClr>
              </a:solidFill>
              <a:sym typeface="Arial"/>
            </a:endParaRPr>
          </a:p>
        </p:txBody>
      </p:sp>
      <p:cxnSp>
        <p:nvCxnSpPr>
          <p:cNvPr id="5" name="Straight Connector 4">
            <a:extLst>
              <a:ext uri="{FF2B5EF4-FFF2-40B4-BE49-F238E27FC236}">
                <a16:creationId xmlns:a16="http://schemas.microsoft.com/office/drawing/2014/main" id="{ACBD43D7-D7B6-8FBC-E862-E41E094BC24F}"/>
              </a:ext>
            </a:extLst>
          </p:cNvPr>
          <p:cNvCxnSpPr>
            <a:cxnSpLocks/>
          </p:cNvCxnSpPr>
          <p:nvPr/>
        </p:nvCxnSpPr>
        <p:spPr>
          <a:xfrm>
            <a:off x="600822" y="876301"/>
            <a:ext cx="249899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4967617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F2C5-EB32-A8D8-270E-3213D283B0F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1C810F-84CB-6CC6-E313-02AB8CF3496A}"/>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99</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07183667-8256-395B-2C7E-496F92B8901F}"/>
              </a:ext>
            </a:extLst>
          </p:cNvPr>
          <p:cNvSpPr txBox="1">
            <a:spLocks/>
          </p:cNvSpPr>
          <p:nvPr/>
        </p:nvSpPr>
        <p:spPr>
          <a:xfrm>
            <a:off x="597550" y="1028701"/>
            <a:ext cx="10540350" cy="48005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562356" lvl="1" indent="-342900" defTabSz="914377">
              <a:spcBef>
                <a:spcPts val="300"/>
              </a:spcBef>
              <a:spcAft>
                <a:spcPts val="300"/>
              </a:spcAft>
              <a:buClr>
                <a:schemeClr val="accent2"/>
              </a:buClr>
              <a:buFont typeface="Wingdings" panose="05000000000000000000" pitchFamily="2" charset="2"/>
              <a:buChar char="Ø"/>
              <a:defRPr/>
            </a:pPr>
            <a:endParaRPr lang="en-US" sz="1800" dirty="0">
              <a:solidFill>
                <a:prstClr val="black">
                  <a:lumMod val="75000"/>
                  <a:lumOff val="25000"/>
                </a:prstClr>
              </a:solidFill>
            </a:endParaRPr>
          </a:p>
        </p:txBody>
      </p:sp>
      <p:pic>
        <p:nvPicPr>
          <p:cNvPr id="10" name="Picture 9">
            <a:extLst>
              <a:ext uri="{FF2B5EF4-FFF2-40B4-BE49-F238E27FC236}">
                <a16:creationId xmlns:a16="http://schemas.microsoft.com/office/drawing/2014/main" id="{72ECC2D7-D366-8A5C-5A2F-2EEBB40AB042}"/>
              </a:ext>
            </a:extLst>
          </p:cNvPr>
          <p:cNvPicPr>
            <a:picLocks noChangeAspect="1"/>
          </p:cNvPicPr>
          <p:nvPr/>
        </p:nvPicPr>
        <p:blipFill>
          <a:blip r:embed="rId3"/>
          <a:stretch>
            <a:fillRect/>
          </a:stretch>
        </p:blipFill>
        <p:spPr>
          <a:xfrm>
            <a:off x="1579728" y="504687"/>
            <a:ext cx="8911284" cy="5324613"/>
          </a:xfrm>
          <a:prstGeom prst="rect">
            <a:avLst/>
          </a:prstGeom>
        </p:spPr>
      </p:pic>
      <p:sp>
        <p:nvSpPr>
          <p:cNvPr id="8" name="Title 7">
            <a:extLst>
              <a:ext uri="{FF2B5EF4-FFF2-40B4-BE49-F238E27FC236}">
                <a16:creationId xmlns:a16="http://schemas.microsoft.com/office/drawing/2014/main" id="{B12F358B-F5EB-E665-A5B0-E4E5B5A02CF8}"/>
              </a:ext>
            </a:extLst>
          </p:cNvPr>
          <p:cNvSpPr>
            <a:spLocks noGrp="1"/>
          </p:cNvSpPr>
          <p:nvPr>
            <p:ph type="title"/>
          </p:nvPr>
        </p:nvSpPr>
        <p:spPr/>
        <p:txBody>
          <a:bodyPr/>
          <a:lstStyle/>
          <a:p>
            <a:r>
              <a:rPr lang="en-US" dirty="0"/>
              <a:t>Conclusion</a:t>
            </a:r>
          </a:p>
        </p:txBody>
      </p:sp>
      <p:cxnSp>
        <p:nvCxnSpPr>
          <p:cNvPr id="14" name="Straight Connector 13">
            <a:extLst>
              <a:ext uri="{FF2B5EF4-FFF2-40B4-BE49-F238E27FC236}">
                <a16:creationId xmlns:a16="http://schemas.microsoft.com/office/drawing/2014/main" id="{6295F3F3-1243-BEB4-35ED-F3198D559BC1}"/>
              </a:ext>
            </a:extLst>
          </p:cNvPr>
          <p:cNvCxnSpPr>
            <a:cxnSpLocks/>
          </p:cNvCxnSpPr>
          <p:nvPr/>
        </p:nvCxnSpPr>
        <p:spPr>
          <a:xfrm>
            <a:off x="805128" y="6209867"/>
            <a:ext cx="10421672"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E2D7896E-5E4C-9510-88ED-2D6B4DC62618}"/>
              </a:ext>
            </a:extLst>
          </p:cNvPr>
          <p:cNvSpPr txBox="1"/>
          <p:nvPr/>
        </p:nvSpPr>
        <p:spPr>
          <a:xfrm>
            <a:off x="676787" y="6234646"/>
            <a:ext cx="10699136" cy="492443"/>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E. F. Kfoury, J. Crichigno, and E. Bou-Harb, “An exhaustive survey on p4 programmable data plane switches: Taxonomy, applications, challenges, and future trends”, IEEE Access, Vol. 9, June 2021</a:t>
            </a:r>
          </a:p>
        </p:txBody>
      </p:sp>
      <p:cxnSp>
        <p:nvCxnSpPr>
          <p:cNvPr id="2" name="Straight Connector 1">
            <a:extLst>
              <a:ext uri="{FF2B5EF4-FFF2-40B4-BE49-F238E27FC236}">
                <a16:creationId xmlns:a16="http://schemas.microsoft.com/office/drawing/2014/main" id="{CF566115-F5B4-EE75-0643-6E3D66136482}"/>
              </a:ext>
            </a:extLst>
          </p:cNvPr>
          <p:cNvCxnSpPr>
            <a:cxnSpLocks/>
          </p:cNvCxnSpPr>
          <p:nvPr/>
        </p:nvCxnSpPr>
        <p:spPr>
          <a:xfrm>
            <a:off x="600822" y="876301"/>
            <a:ext cx="249899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058230349"/>
      </p:ext>
    </p:extLst>
  </p:cSld>
  <p:clrMapOvr>
    <a:masterClrMapping/>
  </p:clrMapOvr>
</p:sld>
</file>

<file path=ppt/theme/theme1.xml><?xml version="1.0" encoding="utf-8"?>
<a:theme xmlns:a="http://schemas.openxmlformats.org/drawingml/2006/main" name="1_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1347</TotalTime>
  <Words>6958</Words>
  <Application>Microsoft Office PowerPoint</Application>
  <PresentationFormat>Widescreen</PresentationFormat>
  <Paragraphs>1048</Paragraphs>
  <Slides>104</Slides>
  <Notes>88</Notes>
  <HiddenSlides>0</HiddenSlides>
  <MMClips>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104</vt:i4>
      </vt:variant>
    </vt:vector>
  </HeadingPairs>
  <TitlesOfParts>
    <vt:vector size="113" baseType="lpstr">
      <vt:lpstr>Arial</vt:lpstr>
      <vt:lpstr>Calibri</vt:lpstr>
      <vt:lpstr>Calibri Light</vt:lpstr>
      <vt:lpstr>Consolas</vt:lpstr>
      <vt:lpstr>Courier New</vt:lpstr>
      <vt:lpstr>Wingdings</vt:lpstr>
      <vt:lpstr>1_Retrospect</vt:lpstr>
      <vt:lpstr>Office Theme</vt:lpstr>
      <vt:lpstr>Visio</vt:lpstr>
      <vt:lpstr>PowerPoint Presentation</vt:lpstr>
      <vt:lpstr>Agenda</vt:lpstr>
      <vt:lpstr>PowerPoint Presentation</vt:lpstr>
      <vt:lpstr>PowerPoint Presentation</vt:lpstr>
      <vt:lpstr>Growth of CPU Performance</vt:lpstr>
      <vt:lpstr>Growth of CPU Performance</vt:lpstr>
      <vt:lpstr>Growth of CPU Performance</vt:lpstr>
      <vt:lpstr>PowerPoint Presentation</vt:lpstr>
      <vt:lpstr>Modern DSAs</vt:lpstr>
      <vt:lpstr>Modern DSAs</vt:lpstr>
      <vt:lpstr>Modern DSAs</vt:lpstr>
      <vt:lpstr>Modern DSAs</vt:lpstr>
      <vt:lpstr>Modern DSAs (P4 Switch)</vt:lpstr>
      <vt:lpstr>Modern DSAs (SmartNIC / DPU)</vt:lpstr>
      <vt:lpstr>Advantages of DSAs</vt:lpstr>
      <vt:lpstr>Advantages of DSAs</vt:lpstr>
      <vt:lpstr>PowerPoint Presentation</vt:lpstr>
      <vt:lpstr>Packet Processing</vt:lpstr>
      <vt:lpstr>Packet Processing</vt:lpstr>
      <vt:lpstr>Packet Processing</vt:lpstr>
      <vt:lpstr>Packet Processing</vt:lpstr>
      <vt:lpstr>Packet Processing</vt:lpstr>
      <vt:lpstr>Packet Processing</vt:lpstr>
      <vt:lpstr>Packet Processing</vt:lpstr>
      <vt:lpstr>Packet Processing</vt:lpstr>
      <vt:lpstr>Packet Processing</vt:lpstr>
      <vt:lpstr>Packet Processing</vt:lpstr>
      <vt:lpstr>Packet Processing</vt:lpstr>
      <vt:lpstr>Packet Processing</vt:lpstr>
      <vt:lpstr>Packet Processing Overheads</vt:lpstr>
      <vt:lpstr>Packet Processing Overheads</vt:lpstr>
      <vt:lpstr>Kernel-bypass</vt:lpstr>
      <vt:lpstr>Multicore CPUs</vt:lpstr>
      <vt:lpstr>DPDK Performance</vt:lpstr>
      <vt:lpstr>DPDK Challenges</vt:lpstr>
      <vt:lpstr>P4 Language</vt:lpstr>
      <vt:lpstr>PowerPoint Presentation</vt:lpstr>
      <vt:lpstr>PowerPoint Presentation</vt:lpstr>
      <vt:lpstr>Example P4 Program</vt:lpstr>
      <vt:lpstr>Why P4 for CPU?</vt:lpstr>
      <vt:lpstr>Why P4 for CPU?</vt:lpstr>
      <vt:lpstr>Why P4 for CPU?</vt:lpstr>
      <vt:lpstr>Why P4 for CPU?</vt:lpstr>
      <vt:lpstr>P4-DPDK</vt:lpstr>
      <vt:lpstr>PowerPoint Presentation</vt:lpstr>
      <vt:lpstr>PowerPoint Presentation</vt:lpstr>
      <vt:lpstr>USC Science DMZ</vt:lpstr>
      <vt:lpstr>USC Science DMZ</vt:lpstr>
      <vt:lpstr>USC Science DMZ</vt:lpstr>
      <vt:lpstr>USC Science DMZ</vt:lpstr>
      <vt:lpstr>USC Science DMZ</vt:lpstr>
      <vt:lpstr>USC Science DMZ</vt:lpstr>
      <vt:lpstr>Buffer Sizing</vt:lpstr>
      <vt:lpstr>Buffer Sizing</vt:lpstr>
      <vt:lpstr>Demo: Buffer Sizing</vt:lpstr>
      <vt:lpstr>Demo</vt:lpstr>
      <vt:lpstr>Results</vt:lpstr>
      <vt:lpstr>Results</vt:lpstr>
      <vt:lpstr>Results</vt:lpstr>
      <vt:lpstr>PowerPoint Presentation</vt:lpstr>
      <vt:lpstr>Motivation and Background on ETC</vt:lpstr>
      <vt:lpstr>Traditional Methods for Traffic Classification</vt:lpstr>
      <vt:lpstr>ETC Issues in Programmable Networks</vt:lpstr>
      <vt:lpstr>Kernel-Bypass Packet Processing using DPDK</vt:lpstr>
      <vt:lpstr>The P4-DPDK Workflow </vt:lpstr>
      <vt:lpstr>Offloading to the NIC and Multicore Processing</vt:lpstr>
      <vt:lpstr>Proposed System Architecture</vt:lpstr>
      <vt:lpstr>Proposed System Architecture</vt:lpstr>
      <vt:lpstr>Dataset</vt:lpstr>
      <vt:lpstr>Feature Extraction and Model Training</vt:lpstr>
      <vt:lpstr>Experiment Topology</vt:lpstr>
      <vt:lpstr>Test 1: Online Classification Accuracy</vt:lpstr>
      <vt:lpstr>Test 2: Online vs Offline Classification Accuracy</vt:lpstr>
      <vt:lpstr>Test 3: Throughput Evaluation</vt:lpstr>
      <vt:lpstr>Test 4: Latency Evaluation</vt:lpstr>
      <vt:lpstr>State-of-the-Art Comparison </vt:lpstr>
      <vt:lpstr>PowerPoint Presentation</vt:lpstr>
      <vt:lpstr>Motivation</vt:lpstr>
      <vt:lpstr>System Architecture</vt:lpstr>
      <vt:lpstr>Proposed System</vt:lpstr>
      <vt:lpstr>Proposed System</vt:lpstr>
      <vt:lpstr>Proposed System</vt:lpstr>
      <vt:lpstr>NEON acceleration</vt:lpstr>
      <vt:lpstr>NEON acceleration</vt:lpstr>
      <vt:lpstr>NEON acceleration</vt:lpstr>
      <vt:lpstr>NEON acceleration</vt:lpstr>
      <vt:lpstr>NEON acceleration</vt:lpstr>
      <vt:lpstr>NEON acceleration</vt:lpstr>
      <vt:lpstr>Experiment Topology and Dataset</vt:lpstr>
      <vt:lpstr>Results: Cyberattack detection</vt:lpstr>
      <vt:lpstr>Performance</vt:lpstr>
      <vt:lpstr>PowerPoint Presentation</vt:lpstr>
      <vt:lpstr>Virtual Lab Libraries</vt:lpstr>
      <vt:lpstr>Virtual Lab Libraries</vt:lpstr>
      <vt:lpstr>Demo</vt:lpstr>
      <vt:lpstr>P4 DPU Example on Artifact Manager</vt:lpstr>
      <vt:lpstr>DPUs on FABRIC</vt:lpstr>
      <vt:lpstr>Conclusion</vt:lpstr>
      <vt:lpstr>Conclusion</vt:lpstr>
      <vt:lpstr>Conclusion</vt:lpstr>
      <vt:lpstr>Conclusion</vt:lpstr>
      <vt:lpstr>Conclusion</vt:lpstr>
      <vt:lpstr>Conclusion</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Kfoury, Elie</cp:lastModifiedBy>
  <cp:revision>17</cp:revision>
  <dcterms:created xsi:type="dcterms:W3CDTF">2020-04-03T21:33:21Z</dcterms:created>
  <dcterms:modified xsi:type="dcterms:W3CDTF">2026-06-05T16:59:41Z</dcterms:modified>
</cp:coreProperties>
</file>