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3"/>
  </p:notesMasterIdLst>
  <p:handoutMasterIdLst>
    <p:handoutMasterId r:id="rId4"/>
  </p:handoutMasterIdLst>
  <p:sldIdLst>
    <p:sldId id="413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3C5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95" autoAdjust="0"/>
    <p:restoredTop sz="92260" autoAdjust="0"/>
  </p:normalViewPr>
  <p:slideViewPr>
    <p:cSldViewPr snapToGrid="0" snapToObjects="1">
      <p:cViewPr varScale="1">
        <p:scale>
          <a:sx n="68" d="100"/>
          <a:sy n="68" d="100"/>
        </p:scale>
        <p:origin x="436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229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chigno Benitez, Jorge" userId="e8c2d0ca-3c76-40b7-b803-52729ce5e219" providerId="ADAL" clId="{9DCC1DC3-5C97-4322-906F-0A4BDEC70C09}"/>
    <pc:docChg chg="modSld">
      <pc:chgData name="Crichigno Benitez, Jorge" userId="e8c2d0ca-3c76-40b7-b803-52729ce5e219" providerId="ADAL" clId="{9DCC1DC3-5C97-4322-906F-0A4BDEC70C09}" dt="2024-03-11T18:58:24.638" v="1" actId="20577"/>
      <pc:docMkLst>
        <pc:docMk/>
      </pc:docMkLst>
      <pc:sldChg chg="modSp mod">
        <pc:chgData name="Crichigno Benitez, Jorge" userId="e8c2d0ca-3c76-40b7-b803-52729ce5e219" providerId="ADAL" clId="{9DCC1DC3-5C97-4322-906F-0A4BDEC70C09}" dt="2024-03-11T18:58:24.638" v="1" actId="20577"/>
        <pc:sldMkLst>
          <pc:docMk/>
          <pc:sldMk cId="4026124875" sldId="413"/>
        </pc:sldMkLst>
        <pc:spChg chg="mod">
          <ac:chgData name="Crichigno Benitez, Jorge" userId="e8c2d0ca-3c76-40b7-b803-52729ce5e219" providerId="ADAL" clId="{9DCC1DC3-5C97-4322-906F-0A4BDEC70C09}" dt="2024-03-11T18:58:24.638" v="1" actId="20577"/>
          <ac:spMkLst>
            <pc:docMk/>
            <pc:sldMk cId="4026124875" sldId="413"/>
            <ac:spMk id="47" creationId="{0FB205A0-3595-2A0E-F3EF-E5488E0B91DF}"/>
          </ac:spMkLst>
        </pc:spChg>
        <pc:spChg chg="mod">
          <ac:chgData name="Crichigno Benitez, Jorge" userId="e8c2d0ca-3c76-40b7-b803-52729ce5e219" providerId="ADAL" clId="{9DCC1DC3-5C97-4322-906F-0A4BDEC70C09}" dt="2024-03-11T18:58:06.749" v="0" actId="20577"/>
          <ac:spMkLst>
            <pc:docMk/>
            <pc:sldMk cId="4026124875" sldId="413"/>
            <ac:spMk id="51" creationId="{0BC4987B-6FA7-3997-D565-8441E0DDA6F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583E93-7F06-4FD5-ADA4-45262C6273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925901-863E-43FB-9F23-CCCDED5D22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67944-E7CD-4CBF-B52C-CFDA3DC45EC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3A2B97-BDDF-466E-9AE1-031669AAB6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AFE7E-F29A-4A0A-827D-3961508E42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6D75D-FDCD-4C30-A01B-6DBB2744A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09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0682D-FD54-284A-B7C8-2FCD4798133C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F9C84-074E-E141-A3FD-46DE87E4C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83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05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550" y="1"/>
            <a:ext cx="10984850" cy="888999"/>
          </a:xfrm>
        </p:spPr>
        <p:txBody>
          <a:bodyPr>
            <a:normAutofit/>
          </a:bodyPr>
          <a:lstStyle>
            <a:lvl1pPr algn="l">
              <a:defRPr sz="3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39972" y="1435395"/>
            <a:ext cx="10558130" cy="3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97550" y="1181100"/>
            <a:ext cx="10984850" cy="4800599"/>
          </a:xfrm>
        </p:spPr>
        <p:txBody>
          <a:bodyPr/>
          <a:lstStyle>
            <a:lvl1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just">
              <a:spcAft>
                <a:spcPts val="200"/>
              </a:spcAft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just">
              <a:spcAft>
                <a:spcPts val="200"/>
              </a:spcAft>
              <a:defRPr/>
            </a:lvl3pPr>
            <a:lvl4pPr algn="just">
              <a:spcAft>
                <a:spcPts val="2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just">
              <a:spcAft>
                <a:spcPts val="200"/>
              </a:spcAft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564972F-81E4-47C1-8110-0800DB019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4484" y="6459783"/>
            <a:ext cx="1312025" cy="365125"/>
          </a:xfrm>
        </p:spPr>
        <p:txBody>
          <a:bodyPr/>
          <a:lstStyle/>
          <a:p>
            <a:fld id="{38C60F48-EAB5-A54D-B834-7AA360F309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Google Shape;90;p1">
            <a:extLst>
              <a:ext uri="{FF2B5EF4-FFF2-40B4-BE49-F238E27FC236}">
                <a16:creationId xmlns:a16="http://schemas.microsoft.com/office/drawing/2014/main" id="{719349AC-65AB-168E-307A-1DECEBCAAE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462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7539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38C60F48-EAB5-A54D-B834-7AA360F3093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097280" y="1737845"/>
            <a:ext cx="1006321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45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research.cec.sc.edu/cyberinfra/projects/ONR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tinyurl.com/yennduua" TargetMode="Externa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747CE42-C23A-14D0-052A-CFDE11653AF9}"/>
              </a:ext>
            </a:extLst>
          </p:cNvPr>
          <p:cNvSpPr txBox="1"/>
          <p:nvPr/>
        </p:nvSpPr>
        <p:spPr>
          <a:xfrm>
            <a:off x="1" y="-3268"/>
            <a:ext cx="12153218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Preparing Cyber Warfare Professionals by Integration of Curriculum, Experiences, and Internships</a:t>
            </a:r>
          </a:p>
          <a:p>
            <a:pPr algn="ctr">
              <a:lnSpc>
                <a:spcPts val="25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Jorge Crichigno (PI) - University of South Carolina (USC), UT San Antonio (UTSA), SC State University (SCSU) </a:t>
            </a:r>
          </a:p>
          <a:p>
            <a:pPr algn="ctr">
              <a:lnSpc>
                <a:spcPts val="2000"/>
              </a:lnSpc>
            </a:pPr>
            <a:r>
              <a:rPr lang="en-US" sz="1800" dirty="0"/>
              <a:t>  Project website: </a:t>
            </a:r>
            <a:r>
              <a:rPr lang="en-US" sz="1800" dirty="0">
                <a:hlinkClick r:id="rId3"/>
              </a:rPr>
              <a:t>https://research.cec.sc.edu/cyberinfra/projects/ONR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45FDCC-05A4-99E4-57F0-B8A6C9B2ED3D}"/>
              </a:ext>
            </a:extLst>
          </p:cNvPr>
          <p:cNvSpPr/>
          <p:nvPr/>
        </p:nvSpPr>
        <p:spPr>
          <a:xfrm>
            <a:off x="224471" y="1181827"/>
            <a:ext cx="11775853" cy="5554494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 smtId="4294967295"/>
            </a:defPPr>
          </a:lstStyle>
          <a:p>
            <a:pPr algn="ctr"/>
            <a:endParaRPr lang="en-US" sz="9000">
              <a:latin typeface="+mj-lt"/>
            </a:endParaRPr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EE53DD73-210C-52F4-5FCD-10BA6E0B3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71" y="1046239"/>
            <a:ext cx="5649551" cy="294419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8E0000"/>
          </a:solidFill>
          <a:ln w="12700">
            <a:noFill/>
            <a:miter lim="800000"/>
          </a:ln>
        </p:spPr>
        <p:txBody>
          <a:bodyPr wrap="none" lIns="257175" tIns="68580" rIns="257175" bIns="64278" anchor="ctr" anchorCtr="0"/>
          <a:lstStyle>
            <a:defPPr>
              <a:defRPr kern="1200" smtId="4294967295"/>
            </a:defPPr>
          </a:lstStyle>
          <a:p>
            <a:pPr algn="ctr" defTabSz="4408614">
              <a:defRPr/>
            </a:pPr>
            <a:r>
              <a:rPr lang="en-US" sz="1700" b="1" dirty="0">
                <a:solidFill>
                  <a:schemeClr val="bg1"/>
                </a:solidFill>
                <a:effectLst/>
              </a:rPr>
              <a:t>Motivation and Goals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19FEBF-FA19-C2D7-1681-27339791F99B}"/>
              </a:ext>
            </a:extLst>
          </p:cNvPr>
          <p:cNvSpPr txBox="1"/>
          <p:nvPr/>
        </p:nvSpPr>
        <p:spPr>
          <a:xfrm>
            <a:off x="191676" y="1273745"/>
            <a:ext cx="569853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2"/>
              </a:buClr>
            </a:pPr>
            <a:r>
              <a:rPr lang="en-US" sz="1700" b="1" dirty="0">
                <a:solidFill>
                  <a:schemeClr val="accent2"/>
                </a:solidFill>
              </a:rPr>
              <a:t>Motivation</a:t>
            </a:r>
          </a:p>
          <a:p>
            <a:pPr marL="168275" indent="-168275" algn="just"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Shortage of professionals with cybersecurity skills. </a:t>
            </a:r>
          </a:p>
          <a:p>
            <a:pPr algn="just">
              <a:buClr>
                <a:schemeClr val="accent2"/>
              </a:buClr>
            </a:pPr>
            <a:r>
              <a:rPr lang="en-US" sz="1700" b="1" dirty="0">
                <a:solidFill>
                  <a:schemeClr val="accent2"/>
                </a:solidFill>
              </a:rPr>
              <a:t>Goals</a:t>
            </a:r>
          </a:p>
          <a:p>
            <a:pPr marL="168275" indent="-168275" algn="just">
              <a:spcAft>
                <a:spcPts val="2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1700" dirty="0"/>
              <a:t> Advance formal and informal cyber communities.</a:t>
            </a:r>
          </a:p>
          <a:p>
            <a:pPr marL="168275" indent="-168275" algn="just">
              <a:spcAft>
                <a:spcPts val="2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1700" dirty="0"/>
              <a:t> Develop a multi-state internship program.</a:t>
            </a:r>
          </a:p>
          <a:p>
            <a:pPr marL="168275" indent="-168275" algn="just">
              <a:spcAft>
                <a:spcPts val="2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1700" dirty="0"/>
              <a:t> Expand the Academic Cloud to support large-scale learning and research nationwide on C4ISR.</a:t>
            </a:r>
            <a:endParaRPr lang="en-US" sz="1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4CAB29-B0F3-3299-882B-EE0C2255EC75}"/>
              </a:ext>
            </a:extLst>
          </p:cNvPr>
          <p:cNvSpPr txBox="1"/>
          <p:nvPr/>
        </p:nvSpPr>
        <p:spPr>
          <a:xfrm>
            <a:off x="149927" y="3637394"/>
            <a:ext cx="5983041" cy="2005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 algn="just"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Over 30 students specialized in C4ISR topics per year.</a:t>
            </a:r>
          </a:p>
          <a:p>
            <a:pPr marL="119063" indent="-119063" algn="just"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Virtual lab libraries on C4ISR incorporated in courses at institutions in TX (UTSA) , SC, LA, NC, CA, and other states.</a:t>
            </a:r>
          </a:p>
          <a:p>
            <a:pPr marL="119063" indent="-119063" algn="just"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cs typeface="Arial" panose="020B0604020202020204" pitchFamily="34" charset="0"/>
              </a:rPr>
              <a:t>Over 60 U.S. National Guard trained per year in cyber warfare-IT.</a:t>
            </a:r>
            <a:endParaRPr lang="en-US" sz="1700" dirty="0">
              <a:effectLst/>
              <a:cs typeface="Arial" panose="020B0604020202020204" pitchFamily="34" charset="0"/>
            </a:endParaRPr>
          </a:p>
          <a:p>
            <a:pPr marL="119063" indent="-119063" algn="just"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119063" indent="-119063" algn="just"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7663" lvl="1" indent="-174625" algn="just"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0" name="Rectangle 10">
            <a:extLst>
              <a:ext uri="{FF2B5EF4-FFF2-40B4-BE49-F238E27FC236}">
                <a16:creationId xmlns:a16="http://schemas.microsoft.com/office/drawing/2014/main" id="{C82B6044-8210-0A33-4693-EB8072491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71" y="3363316"/>
            <a:ext cx="5649551" cy="294419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8E0000"/>
          </a:solidFill>
          <a:ln w="12700">
            <a:noFill/>
            <a:miter lim="800000"/>
          </a:ln>
        </p:spPr>
        <p:txBody>
          <a:bodyPr wrap="none" lIns="257175" tIns="68580" rIns="257175" bIns="64278" anchor="ctr" anchorCtr="0"/>
          <a:lstStyle>
            <a:defPPr>
              <a:defRPr kern="1200" smtId="4294967295"/>
            </a:defPPr>
          </a:lstStyle>
          <a:p>
            <a:pPr algn="ctr" defTabSz="4408614">
              <a:defRPr/>
            </a:pPr>
            <a:r>
              <a:rPr lang="en-US" sz="1600" b="1" dirty="0">
                <a:solidFill>
                  <a:schemeClr val="bg1"/>
                </a:solidFill>
                <a:effectLst/>
              </a:rPr>
              <a:t>C4ISR Undergraduate Research and Formal Courses</a:t>
            </a:r>
          </a:p>
        </p:txBody>
      </p:sp>
      <p:sp>
        <p:nvSpPr>
          <p:cNvPr id="46" name="Rectangle 10">
            <a:extLst>
              <a:ext uri="{FF2B5EF4-FFF2-40B4-BE49-F238E27FC236}">
                <a16:creationId xmlns:a16="http://schemas.microsoft.com/office/drawing/2014/main" id="{DC76097C-6501-1DBD-9776-8125F5C9D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9887" y="1067994"/>
            <a:ext cx="5685601" cy="273174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8E0000"/>
          </a:solidFill>
          <a:ln w="12700">
            <a:noFill/>
            <a:miter lim="800000"/>
          </a:ln>
        </p:spPr>
        <p:txBody>
          <a:bodyPr wrap="none" lIns="257175" tIns="68580" rIns="257175" bIns="64278" anchor="ctr" anchorCtr="0"/>
          <a:lstStyle>
            <a:defPPr>
              <a:defRPr kern="1200" smtId="4294967295"/>
            </a:defPPr>
          </a:lstStyle>
          <a:p>
            <a:pPr algn="ctr" defTabSz="4408614">
              <a:defRPr/>
            </a:pPr>
            <a:r>
              <a:rPr lang="en-US" sz="1700" b="1" dirty="0">
                <a:solidFill>
                  <a:schemeClr val="bg1"/>
                </a:solidFill>
                <a:effectLst/>
              </a:rPr>
              <a:t>Informal Communities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FB205A0-3595-2A0E-F3EF-E5488E0B91DF}"/>
              </a:ext>
            </a:extLst>
          </p:cNvPr>
          <p:cNvSpPr txBox="1"/>
          <p:nvPr/>
        </p:nvSpPr>
        <p:spPr>
          <a:xfrm>
            <a:off x="6083332" y="1340658"/>
            <a:ext cx="5982155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lvl="1" indent="-117475" algn="just">
              <a:buClr>
                <a:srgbClr val="8E0000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  <a:cs typeface="Arial" panose="020B0604020202020204" pitchFamily="34" charset="0"/>
              </a:rPr>
              <a:t>1- to 3-day workshops have been organized, online &amp; in-person.</a:t>
            </a:r>
          </a:p>
          <a:p>
            <a:pPr marL="117475" lvl="1" indent="-117475" algn="just">
              <a:buClr>
                <a:srgbClr val="8E0000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  <a:cs typeface="Arial" panose="020B0604020202020204" pitchFamily="34" charset="0"/>
              </a:rPr>
              <a:t>5 hands-on workshops in 2023, </a:t>
            </a:r>
            <a:r>
              <a:rPr lang="en-US" sz="1700" b="1" dirty="0">
                <a:solidFill>
                  <a:schemeClr val="accent2"/>
                </a:solidFill>
                <a:effectLst/>
                <a:cs typeface="Arial" panose="020B0604020202020204" pitchFamily="34" charset="0"/>
              </a:rPr>
              <a:t>over 160+ IT professionals/ educators </a:t>
            </a:r>
            <a:r>
              <a:rPr lang="en-US" sz="1700" dirty="0">
                <a:effectLst/>
                <a:cs typeface="Arial" panose="020B0604020202020204" pitchFamily="34" charset="0"/>
              </a:rPr>
              <a:t>were trained.</a:t>
            </a:r>
          </a:p>
          <a:p>
            <a:pPr marL="117475" lvl="1" indent="-117475" algn="just">
              <a:buClr>
                <a:srgbClr val="8E0000"/>
              </a:buClr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accent2"/>
                </a:solidFill>
                <a:effectLst/>
                <a:cs typeface="Arial" panose="020B0604020202020204" pitchFamily="34" charset="0"/>
              </a:rPr>
              <a:t>Multiple universities </a:t>
            </a:r>
            <a:r>
              <a:rPr lang="en-US" sz="1700" dirty="0">
                <a:effectLst/>
                <a:cs typeface="Arial" panose="020B0604020202020204" pitchFamily="34" charset="0"/>
              </a:rPr>
              <a:t>adopted the material.</a:t>
            </a:r>
          </a:p>
          <a:p>
            <a:pPr marL="117475" lvl="1" indent="-117475" algn="just">
              <a:buClr>
                <a:srgbClr val="8E0000"/>
              </a:buClr>
              <a:buFont typeface="Arial" panose="020B0604020202020204" pitchFamily="34" charset="0"/>
              <a:buChar char="•"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8,550 lab experiments - 30,899 hours,</a:t>
            </a:r>
            <a:r>
              <a:rPr lang="en-US" sz="17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Feb 1, 2023-Jan 31, 2024</a:t>
            </a:r>
            <a:endParaRPr lang="en-US" sz="1700" dirty="0">
              <a:cs typeface="Arial" panose="020B0604020202020204" pitchFamily="34" charset="0"/>
            </a:endParaRPr>
          </a:p>
          <a:p>
            <a:pPr marL="117475" lvl="1" indent="-117475" algn="just">
              <a:buClr>
                <a:srgbClr val="8E0000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cs typeface="Arial" panose="020B0604020202020204" pitchFamily="34" charset="0"/>
              </a:rPr>
              <a:t>Workshop details: </a:t>
            </a:r>
            <a:r>
              <a:rPr lang="en-US" sz="1800" dirty="0">
                <a:solidFill>
                  <a:srgbClr val="0070C0"/>
                </a:solidFill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https://tinyurl.com/yennduua</a:t>
            </a:r>
            <a:endParaRPr lang="en-US" sz="180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117475" lvl="1" indent="-117475" algn="just">
              <a:buClr>
                <a:srgbClr val="8E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Students who completed the C4ISR training are working on a DARPA project developing new C4ISR techniques.</a:t>
            </a:r>
            <a:endParaRPr lang="en-US" sz="1700" dirty="0">
              <a:cs typeface="Arial" panose="020B0604020202020204" pitchFamily="34" charset="0"/>
            </a:endParaRPr>
          </a:p>
          <a:p>
            <a:pPr marL="117475" lvl="1" indent="-117475" algn="just">
              <a:buClr>
                <a:srgbClr val="8E0000"/>
              </a:buClr>
              <a:buFont typeface="Arial" panose="020B0604020202020204" pitchFamily="34" charset="0"/>
              <a:buChar char="•"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117475" lvl="1" indent="-117475" algn="just">
              <a:buClr>
                <a:srgbClr val="8E0000"/>
              </a:buClr>
              <a:buFont typeface="Arial" panose="020B0604020202020204" pitchFamily="34" charset="0"/>
              <a:buChar char="•"/>
            </a:pPr>
            <a:endParaRPr lang="en-US" sz="1700" dirty="0">
              <a:cs typeface="Arial" panose="020B0604020202020204" pitchFamily="34" charset="0"/>
            </a:endParaRPr>
          </a:p>
          <a:p>
            <a:pPr marL="117475" lvl="1" indent="-117475" algn="just">
              <a:buClr>
                <a:srgbClr val="8E0000"/>
              </a:buClr>
              <a:buFont typeface="Arial" panose="020B0604020202020204" pitchFamily="34" charset="0"/>
              <a:buChar char="•"/>
            </a:pPr>
            <a:endParaRPr lang="en-US" sz="1400" dirty="0">
              <a:cs typeface="Arial" panose="020B0604020202020204" pitchFamily="34" charset="0"/>
            </a:endParaRPr>
          </a:p>
          <a:p>
            <a:pPr marL="117475" lvl="1" indent="-117475" algn="just">
              <a:buClr>
                <a:srgbClr val="8E0000"/>
              </a:buClr>
              <a:buFont typeface="Arial" panose="020B0604020202020204" pitchFamily="34" charset="0"/>
              <a:buChar char="•"/>
            </a:pPr>
            <a:endParaRPr lang="en-US" sz="1400" dirty="0">
              <a:effectLst/>
              <a:cs typeface="Arial" panose="020B0604020202020204" pitchFamily="34" charset="0"/>
            </a:endParaRPr>
          </a:p>
          <a:p>
            <a:pPr marL="117475" lvl="1" indent="-117475" algn="just">
              <a:buClr>
                <a:srgbClr val="8E0000"/>
              </a:buClr>
              <a:buFont typeface="Arial" panose="020B0604020202020204" pitchFamily="34" charset="0"/>
              <a:buChar char="•"/>
            </a:pPr>
            <a:endParaRPr lang="en-US" sz="1400" dirty="0">
              <a:cs typeface="Arial" panose="020B0604020202020204" pitchFamily="34" charset="0"/>
            </a:endParaRPr>
          </a:p>
          <a:p>
            <a:pPr marL="117475" lvl="1" indent="-117475" algn="just">
              <a:buClr>
                <a:srgbClr val="8E0000"/>
              </a:buClr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51" name="TextBox 19">
            <a:extLst>
              <a:ext uri="{FF2B5EF4-FFF2-40B4-BE49-F238E27FC236}">
                <a16:creationId xmlns:a16="http://schemas.microsoft.com/office/drawing/2014/main" id="{0BC4987B-6FA7-3997-D565-8441E0DDA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9387" y="3801487"/>
            <a:ext cx="2166102" cy="97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5" tIns="42852" rIns="85705" bIns="42852">
            <a:spAutoFit/>
          </a:bodyPr>
          <a:lstStyle>
            <a:defPPr>
              <a:defRPr kern="1200" smtId="4294967295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marL="169863" indent="-169863" algn="just">
              <a:spcAft>
                <a:spcPts val="600"/>
              </a:spcAft>
              <a:buClr>
                <a:srgbClr val="8E0000"/>
              </a:buClr>
            </a:pPr>
            <a:r>
              <a:rPr lang="en-US" sz="1600" b="1" dirty="0">
                <a:effectLst/>
                <a:latin typeface="+mn-lt"/>
                <a:cs typeface="Arial" panose="020B0604020202020204" pitchFamily="34" charset="0"/>
              </a:rPr>
              <a:t>&lt;</a:t>
            </a:r>
            <a:r>
              <a:rPr lang="en-US" sz="1400" dirty="0">
                <a:effectLst/>
                <a:latin typeface="+mn-lt"/>
                <a:cs typeface="Arial" panose="020B0604020202020204" pitchFamily="34" charset="0"/>
              </a:rPr>
              <a:t> Workshop, Apr. ‘23, Texas Advanced Supercomputing Center, Austin, TX.</a:t>
            </a:r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1C1580BB-AE8C-3EF5-8200-84C61F54B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1" y="321290"/>
            <a:ext cx="1125407" cy="665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7B94AD-ECA0-44F5-EE8D-45700F54A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255" y="4801243"/>
            <a:ext cx="1436431" cy="191524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A46584-A1E3-AAA9-4875-813DCD564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164" y="4797972"/>
            <a:ext cx="1436431" cy="191524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3293BC-0A11-D8CB-BFFE-7D7268FF8D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3026" y="5278823"/>
            <a:ext cx="2528802" cy="1467655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0F1C01-D99C-655B-524F-DB1DAB1478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6653" y="3651673"/>
            <a:ext cx="3497899" cy="196158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B48311D6-FD0E-7EAA-2EF5-C69A6E5E3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8758" y="5935046"/>
            <a:ext cx="3114268" cy="54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5" tIns="42852" rIns="85705" bIns="42852">
            <a:spAutoFit/>
          </a:bodyPr>
          <a:lstStyle>
            <a:defPPr>
              <a:defRPr kern="1200" smtId="4294967295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spcAft>
                <a:spcPts val="600"/>
              </a:spcAft>
              <a:buClr>
                <a:srgbClr val="8E0000"/>
              </a:buClr>
            </a:pPr>
            <a:r>
              <a:rPr lang="en-US" sz="1400" dirty="0">
                <a:effectLst/>
                <a:latin typeface="+mn-lt"/>
                <a:cs typeface="Arial" panose="020B0604020202020204" pitchFamily="34" charset="0"/>
              </a:rPr>
              <a:t>Community usage – Academic Cloud. </a:t>
            </a:r>
            <a:r>
              <a:rPr lang="en-US" sz="1600" b="1" dirty="0">
                <a:effectLst/>
                <a:latin typeface="+mn-lt"/>
                <a:cs typeface="Arial" panose="020B0604020202020204" pitchFamily="34" charset="0"/>
              </a:rPr>
              <a:t>&gt;</a:t>
            </a:r>
            <a:r>
              <a:rPr lang="en-US" sz="1400" dirty="0">
                <a:effectLst/>
                <a:latin typeface="+mn-lt"/>
                <a:cs typeface="Arial" panose="020B0604020202020204" pitchFamily="34" charset="0"/>
              </a:rPr>
              <a:t> Feb. 1, 2023 – Jan. 31, 2024</a:t>
            </a:r>
          </a:p>
        </p:txBody>
      </p:sp>
    </p:spTree>
    <p:extLst>
      <p:ext uri="{BB962C8B-B14F-4D97-AF65-F5344CB8AC3E}">
        <p14:creationId xmlns:p14="http://schemas.microsoft.com/office/powerpoint/2010/main" val="4026124875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13346</TotalTime>
  <Words>272</Words>
  <Application>Microsoft Office PowerPoint</Application>
  <PresentationFormat>Widescreen</PresentationFormat>
  <Paragraphs>29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1_Retrospect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Crichigno Benitez, Jorge</cp:lastModifiedBy>
  <cp:revision>205</cp:revision>
  <dcterms:created xsi:type="dcterms:W3CDTF">2020-04-03T21:33:21Z</dcterms:created>
  <dcterms:modified xsi:type="dcterms:W3CDTF">2024-03-23T13:27:44Z</dcterms:modified>
</cp:coreProperties>
</file>