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embeddedFontLst>
    <p:embeddedFont>
      <p:font typeface="Book Antiqua" panose="020406020503050303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ndara" panose="020E0502030303020204" pitchFamily="34" charset="0"/>
      <p:regular r:id="rId44"/>
      <p:bold r:id="rId45"/>
      <p:italic r:id="rId46"/>
      <p:boldItalic r:id="rId47"/>
    </p:embeddedFont>
    <p:embeddedFont>
      <p:font typeface="Century Schoolbook" panose="02040604050505020304" pitchFamily="18" charset="0"/>
      <p:regular r:id="rId48"/>
      <p:bold r:id="rId49"/>
      <p:italic r:id="rId50"/>
      <p:boldItalic r:id="rId51"/>
    </p:embeddedFont>
    <p:embeddedFont>
      <p:font typeface="Garamond" panose="02020404030301010803" pitchFamily="18" charset="0"/>
      <p:regular r:id="rId52"/>
      <p:bold r:id="rId53"/>
      <p:italic r:id="rId54"/>
    </p:embeddedFont>
    <p:embeddedFont>
      <p:font typeface="Open Sans" panose="020B0606030504020204" pitchFamily="3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YXa4r+VzXZ8Oec7PfkucAwmNV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BF6E12-E9E2-4823-8D08-DFDA8E155EC1}">
  <a:tblStyle styleId="{59BF6E12-E9E2-4823-8D08-DFDA8E155E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5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1"/>
          </p:nvPr>
        </p:nvSpPr>
        <p:spPr>
          <a:xfrm>
            <a:off x="488953" y="1346200"/>
            <a:ext cx="11120967" cy="473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488951" y="1346200"/>
            <a:ext cx="5458884" cy="473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6151035" y="1346202"/>
            <a:ext cx="5458884" cy="228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body" idx="3"/>
          </p:nvPr>
        </p:nvSpPr>
        <p:spPr>
          <a:xfrm>
            <a:off x="6151035" y="3787777"/>
            <a:ext cx="5458884" cy="229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6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None/>
              <a:defRPr sz="1500"/>
            </a:lvl2pPr>
            <a:lvl3pPr lvl="2" algn="ctr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imes New Roman"/>
              <a:buNone/>
              <a:defRPr sz="1350"/>
            </a:lvl3pPr>
            <a:lvl4pPr lvl="3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4pPr>
            <a:lvl5pPr lvl="4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6pPr>
            <a:lvl7pPr lvl="6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7pPr>
            <a:lvl8pPr lvl="7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8pPr>
            <a:lvl9pPr lvl="8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9" descr="C:\Users\EECS Spare\Desktop\USC_Standar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20685" y="5462590"/>
            <a:ext cx="2639483" cy="108108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0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8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1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41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2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body" idx="1"/>
          </p:nvPr>
        </p:nvSpPr>
        <p:spPr>
          <a:xfrm rot="5400000">
            <a:off x="3683268" y="-1848114"/>
            <a:ext cx="4732338" cy="11120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title"/>
          </p:nvPr>
        </p:nvSpPr>
        <p:spPr>
          <a:xfrm rot="5400000">
            <a:off x="7600952" y="1758422"/>
            <a:ext cx="5778500" cy="286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body" idx="1"/>
          </p:nvPr>
        </p:nvSpPr>
        <p:spPr>
          <a:xfrm rot="5400000">
            <a:off x="1774827" y="-1002769"/>
            <a:ext cx="5778500" cy="838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488953" y="1346200"/>
            <a:ext cx="11120967" cy="473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/>
          <p:nvPr/>
        </p:nvSpPr>
        <p:spPr>
          <a:xfrm>
            <a:off x="330202" y="228600"/>
            <a:ext cx="11537951" cy="6381750"/>
          </a:xfrm>
          <a:prstGeom prst="rect">
            <a:avLst/>
          </a:prstGeom>
          <a:noFill/>
          <a:ln w="44450" cap="flat" cmpd="sng">
            <a:solidFill>
              <a:srgbClr val="8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3;p34"/>
          <p:cNvCxnSpPr/>
          <p:nvPr/>
        </p:nvCxnSpPr>
        <p:spPr>
          <a:xfrm rot="10800000" flipH="1">
            <a:off x="340786" y="1192214"/>
            <a:ext cx="11544300" cy="12700"/>
          </a:xfrm>
          <a:prstGeom prst="straightConnector1">
            <a:avLst/>
          </a:prstGeom>
          <a:noFill/>
          <a:ln w="44450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34"/>
          <p:cNvSpPr/>
          <p:nvPr/>
        </p:nvSpPr>
        <p:spPr>
          <a:xfrm>
            <a:off x="1" y="0"/>
            <a:ext cx="213785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4"/>
          <p:cNvSpPr/>
          <p:nvPr/>
        </p:nvSpPr>
        <p:spPr>
          <a:xfrm>
            <a:off x="11978221" y="0"/>
            <a:ext cx="213783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4"/>
          <p:cNvSpPr/>
          <p:nvPr/>
        </p:nvSpPr>
        <p:spPr>
          <a:xfrm rot="5400000" flipH="1">
            <a:off x="5919525" y="-5919523"/>
            <a:ext cx="147638" cy="11986684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4"/>
          <p:cNvSpPr/>
          <p:nvPr/>
        </p:nvSpPr>
        <p:spPr>
          <a:xfrm rot="5400000" flipH="1">
            <a:off x="5908944" y="788725"/>
            <a:ext cx="160337" cy="1197821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4"/>
          <p:cNvSpPr/>
          <p:nvPr/>
        </p:nvSpPr>
        <p:spPr>
          <a:xfrm>
            <a:off x="11963402" y="153990"/>
            <a:ext cx="57151" cy="6588125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4"/>
          <p:cNvSpPr/>
          <p:nvPr/>
        </p:nvSpPr>
        <p:spPr>
          <a:xfrm>
            <a:off x="143935" y="125415"/>
            <a:ext cx="57151" cy="6588125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4"/>
          <p:cNvSpPr/>
          <p:nvPr/>
        </p:nvSpPr>
        <p:spPr>
          <a:xfrm rot="5400000">
            <a:off x="6061605" y="777876"/>
            <a:ext cx="47625" cy="11874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4"/>
          <p:cNvSpPr/>
          <p:nvPr/>
        </p:nvSpPr>
        <p:spPr>
          <a:xfrm rot="5400000">
            <a:off x="6059490" y="-5795962"/>
            <a:ext cx="47625" cy="11874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34"/>
          <p:cNvSpPr txBox="1"/>
          <p:nvPr/>
        </p:nvSpPr>
        <p:spPr>
          <a:xfrm>
            <a:off x="4514854" y="6348414"/>
            <a:ext cx="19335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University of South Carolina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>
            <a:spLocks noGrp="1"/>
          </p:cNvSpPr>
          <p:nvPr>
            <p:ph type="title"/>
          </p:nvPr>
        </p:nvSpPr>
        <p:spPr>
          <a:xfrm>
            <a:off x="466954" y="395868"/>
            <a:ext cx="93666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3B34E"/>
              </a:buClr>
              <a:buSzPts val="4800"/>
              <a:buFont typeface="Garamond"/>
              <a:buNone/>
            </a:pPr>
            <a:r>
              <a:rPr lang="en-US" sz="4800"/>
              <a:t>Researcher / Team Introduction</a:t>
            </a:r>
            <a:endParaRPr sz="4800"/>
          </a:p>
        </p:txBody>
      </p:sp>
      <p:sp>
        <p:nvSpPr>
          <p:cNvPr id="72" name="Google Shape;72;p1"/>
          <p:cNvSpPr txBox="1"/>
          <p:nvPr/>
        </p:nvSpPr>
        <p:spPr>
          <a:xfrm>
            <a:off x="355791" y="1158938"/>
            <a:ext cx="4389886" cy="138495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David W. Matolak</a:t>
            </a:r>
            <a:endParaRPr sz="24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Professor</a:t>
            </a:r>
            <a:endParaRPr sz="1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Department of Electrical Engineering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University of South Carolina</a:t>
            </a:r>
            <a:endParaRPr sz="16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3" name="Google Shape;73;p1"/>
          <p:cNvSpPr txBox="1"/>
          <p:nvPr/>
        </p:nvSpPr>
        <p:spPr>
          <a:xfrm>
            <a:off x="360345" y="3122171"/>
            <a:ext cx="11471310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2400"/>
              <a:buFont typeface="Candara"/>
              <a:buNone/>
            </a:pPr>
            <a:r>
              <a:rPr lang="en-US" sz="2400" b="1" i="0" u="none" strike="noStrike" cap="none">
                <a:solidFill>
                  <a:srgbClr val="005699"/>
                </a:solidFill>
                <a:latin typeface="Candara"/>
                <a:ea typeface="Candara"/>
                <a:cs typeface="Candara"/>
                <a:sym typeface="Candara"/>
              </a:rPr>
              <a:t>Research Group Overview:</a:t>
            </a:r>
            <a:r>
              <a:rPr lang="en-US" sz="2400" b="0" i="0" u="none" strike="noStrike" cap="none">
                <a:solidFill>
                  <a:srgbClr val="005699"/>
                </a:solidFill>
                <a:latin typeface="Candara"/>
                <a:ea typeface="Candara"/>
                <a:cs typeface="Candara"/>
                <a:sym typeface="Candara"/>
              </a:rPr>
              <a:t> </a:t>
            </a:r>
            <a:r>
              <a:rPr lang="en-US" sz="2400" b="1" i="1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Wi</a:t>
            </a:r>
            <a:r>
              <a:rPr lang="en-US" sz="2400" b="0" i="1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reless </a:t>
            </a:r>
            <a:r>
              <a:rPr lang="en-US" sz="2400" b="1" i="1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</a:t>
            </a:r>
            <a:r>
              <a:rPr lang="en-US" sz="2400" b="0" i="1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cience &amp; </a:t>
            </a:r>
            <a:r>
              <a:rPr lang="en-US" sz="2400" b="1" i="1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</a:t>
            </a:r>
            <a:r>
              <a:rPr lang="en-US" sz="2400" b="0" i="1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ngineering (WiSE) Lab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investigates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Wireless channel characterization: analysis, measurements, simulations, &amp; modeling for variety of environments (terrestrial, air-ground, V2V,…VHF – mmWave (so far!))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Modulation &amp; detection: adaptive PHY, DLL techniques for dependable mobile links, including high-mobility platforms, and low probability of detection (LPD) and anti-jam (AJ) communications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endParaRPr sz="20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74" name="Google Shape;74;p1"/>
          <p:cNvGrpSpPr/>
          <p:nvPr/>
        </p:nvGrpSpPr>
        <p:grpSpPr>
          <a:xfrm>
            <a:off x="4745678" y="1177872"/>
            <a:ext cx="7085978" cy="1960536"/>
            <a:chOff x="539893" y="3396060"/>
            <a:chExt cx="12201525" cy="3168191"/>
          </a:xfrm>
        </p:grpSpPr>
        <p:pic>
          <p:nvPicPr>
            <p:cNvPr id="75" name="Google Shape;75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9893" y="3396060"/>
              <a:ext cx="12201525" cy="316819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6" name="Google Shape;76;p1"/>
            <p:cNvCxnSpPr/>
            <p:nvPr/>
          </p:nvCxnSpPr>
          <p:spPr>
            <a:xfrm rot="10800000" flipH="1">
              <a:off x="4604313" y="4939189"/>
              <a:ext cx="638900" cy="35964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77" name="Google Shape;77;p1"/>
            <p:cNvCxnSpPr/>
            <p:nvPr/>
          </p:nvCxnSpPr>
          <p:spPr>
            <a:xfrm rot="10800000" flipH="1">
              <a:off x="4729075" y="5092230"/>
              <a:ext cx="1500453" cy="179635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78" name="Google Shape;78;p1"/>
            <p:cNvCxnSpPr/>
            <p:nvPr/>
          </p:nvCxnSpPr>
          <p:spPr>
            <a:xfrm flipH="1">
              <a:off x="7068962" y="4786604"/>
              <a:ext cx="1168347" cy="168057"/>
            </a:xfrm>
            <a:prstGeom prst="straightConnector1">
              <a:avLst/>
            </a:prstGeom>
            <a:noFill/>
            <a:ln w="41275" cap="flat" cmpd="sng">
              <a:solidFill>
                <a:srgbClr val="FFC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9" name="Google Shape;79;p1"/>
            <p:cNvCxnSpPr/>
            <p:nvPr/>
          </p:nvCxnSpPr>
          <p:spPr>
            <a:xfrm>
              <a:off x="8237309" y="4800384"/>
              <a:ext cx="302523" cy="633881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0" name="Google Shape;80;p1"/>
            <p:cNvSpPr/>
            <p:nvPr/>
          </p:nvSpPr>
          <p:spPr>
            <a:xfrm rot="-1570572">
              <a:off x="4106670" y="4781963"/>
              <a:ext cx="1017766" cy="288047"/>
            </a:xfrm>
            <a:prstGeom prst="rect">
              <a:avLst/>
            </a:prstGeom>
            <a:solidFill>
              <a:srgbClr val="71BE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Path 1 </a:t>
              </a: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 rot="-256421">
              <a:off x="4737627" y="5308151"/>
              <a:ext cx="1031108" cy="258720"/>
            </a:xfrm>
            <a:prstGeom prst="rect">
              <a:avLst/>
            </a:prstGeom>
            <a:solidFill>
              <a:srgbClr val="71BE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Path 2 </a:t>
              </a: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 rot="-905197">
              <a:off x="7214683" y="4382766"/>
              <a:ext cx="1142136" cy="370913"/>
            </a:xfrm>
            <a:prstGeom prst="rect">
              <a:avLst/>
            </a:prstGeom>
            <a:solidFill>
              <a:srgbClr val="71BE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Path 3 </a:t>
              </a: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 rot="3853479">
              <a:off x="8292553" y="4990780"/>
              <a:ext cx="1119657" cy="516479"/>
            </a:xfrm>
            <a:prstGeom prst="rect">
              <a:avLst/>
            </a:prstGeom>
            <a:solidFill>
              <a:srgbClr val="71BE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Path 4 </a:t>
              </a: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9003409" y="4707470"/>
              <a:ext cx="804494" cy="326325"/>
            </a:xfrm>
            <a:prstGeom prst="rect">
              <a:avLst/>
            </a:prstGeom>
            <a:solidFill>
              <a:srgbClr val="D8D8D8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B05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Rx</a:t>
              </a: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3647781" y="5324937"/>
              <a:ext cx="629054" cy="277632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Tx</a:t>
              </a:r>
              <a:endParaRPr/>
            </a:p>
          </p:txBody>
        </p:sp>
      </p:grpSp>
      <p:sp>
        <p:nvSpPr>
          <p:cNvPr id="86" name="Google Shape;86;p1"/>
          <p:cNvSpPr txBox="1"/>
          <p:nvPr/>
        </p:nvSpPr>
        <p:spPr>
          <a:xfrm>
            <a:off x="8928296" y="1157534"/>
            <a:ext cx="2903359" cy="3693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Aircraft Maintenance Hangar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 txBox="1"/>
          <p:nvPr/>
        </p:nvSpPr>
        <p:spPr>
          <a:xfrm>
            <a:off x="397925" y="285250"/>
            <a:ext cx="11303295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NASA ULI: Millimeter Wave (mmWave) Comm.</a:t>
            </a:r>
            <a:endParaRPr/>
          </a:p>
        </p:txBody>
      </p:sp>
      <p:sp>
        <p:nvSpPr>
          <p:cNvPr id="236" name="Google Shape;236;p10"/>
          <p:cNvSpPr txBox="1"/>
          <p:nvPr/>
        </p:nvSpPr>
        <p:spPr>
          <a:xfrm>
            <a:off x="334642" y="1169429"/>
            <a:ext cx="11366578" cy="165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mmWave systems </a:t>
            </a:r>
            <a:r>
              <a:rPr lang="en-US" sz="3200" i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expanding</a:t>
            </a: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(e.g., 5G, 6G)</a:t>
            </a:r>
            <a:endParaRPr/>
          </a:p>
          <a:p>
            <a:pPr marL="800100" marR="0" lvl="1" indent="-4572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Offer VERY high data rates, for short range networks</a:t>
            </a:r>
            <a:endParaRPr/>
          </a:p>
          <a:p>
            <a:pPr marL="800100" marR="0" lvl="1" indent="-4572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-US" sz="29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Require directional antennas</a:t>
            </a:r>
            <a:endParaRPr/>
          </a:p>
          <a:p>
            <a:pPr marL="457200" marR="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Accurate models of mmWave channels vital for link design</a:t>
            </a:r>
            <a:endParaRPr/>
          </a:p>
          <a:p>
            <a:pPr marL="800100" marR="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We measured/modeled in indoor, outdoor, &amp; airport settings in two bands: 30 GHz, 90 GHz</a:t>
            </a:r>
            <a:endParaRPr sz="22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37" name="Google Shape;237;p10"/>
          <p:cNvPicPr preferRelativeResize="0"/>
          <p:nvPr/>
        </p:nvPicPr>
        <p:blipFill rotWithShape="1">
          <a:blip r:embed="rId3">
            <a:alphaModFix/>
          </a:blip>
          <a:srcRect b="27668"/>
          <a:stretch/>
        </p:blipFill>
        <p:spPr>
          <a:xfrm>
            <a:off x="397925" y="4308651"/>
            <a:ext cx="4689446" cy="226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0"/>
          <p:cNvSpPr txBox="1"/>
          <p:nvPr/>
        </p:nvSpPr>
        <p:spPr>
          <a:xfrm>
            <a:off x="397925" y="4648003"/>
            <a:ext cx="2810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A50021"/>
                </a:solidFill>
                <a:latin typeface="Candara"/>
                <a:ea typeface="Candara"/>
                <a:cs typeface="Candara"/>
                <a:sym typeface="Candara"/>
              </a:rPr>
              <a:t>Columbia Metro Airport</a:t>
            </a:r>
            <a:endParaRPr/>
          </a:p>
        </p:txBody>
      </p:sp>
      <p:pic>
        <p:nvPicPr>
          <p:cNvPr id="239" name="Google Shape;239;p10"/>
          <p:cNvPicPr preferRelativeResize="0"/>
          <p:nvPr/>
        </p:nvPicPr>
        <p:blipFill rotWithShape="1">
          <a:blip r:embed="rId4">
            <a:alphaModFix/>
          </a:blip>
          <a:srcRect l="8706" t="6291" r="2538"/>
          <a:stretch/>
        </p:blipFill>
        <p:spPr>
          <a:xfrm>
            <a:off x="7026789" y="3797085"/>
            <a:ext cx="4858690" cy="277566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0"/>
          <p:cNvSpPr txBox="1"/>
          <p:nvPr/>
        </p:nvSpPr>
        <p:spPr>
          <a:xfrm>
            <a:off x="10336784" y="4258227"/>
            <a:ext cx="15582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CFFCC"/>
                </a:solidFill>
                <a:latin typeface="Candara"/>
                <a:ea typeface="Candara"/>
                <a:cs typeface="Candara"/>
                <a:sym typeface="Candara"/>
              </a:rPr>
              <a:t>Atlanta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CFFCC"/>
                </a:solidFill>
                <a:latin typeface="Candara"/>
                <a:ea typeface="Candara"/>
                <a:cs typeface="Candara"/>
                <a:sym typeface="Candara"/>
              </a:rPr>
              <a:t> Hartsfield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90 GHz Measurement Equipment</a:t>
            </a:r>
            <a:endParaRPr/>
          </a:p>
        </p:txBody>
      </p:sp>
      <p:sp>
        <p:nvSpPr>
          <p:cNvPr id="247" name="Google Shape;247;p11"/>
          <p:cNvSpPr txBox="1">
            <a:spLocks noGrp="1"/>
          </p:cNvSpPr>
          <p:nvPr>
            <p:ph type="body" idx="1"/>
          </p:nvPr>
        </p:nvSpPr>
        <p:spPr>
          <a:xfrm>
            <a:off x="1797883" y="1211594"/>
            <a:ext cx="8559129" cy="1012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R&amp;S Signal Generator (Tx), Analyzer (Rx)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Quinstar up/downconverters, amps, horn antennas</a:t>
            </a:r>
            <a:endParaRPr/>
          </a:p>
        </p:txBody>
      </p:sp>
      <p:sp>
        <p:nvSpPr>
          <p:cNvPr id="248" name="Google Shape;248;p11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49" name="Google Shape;2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7811" y="2224499"/>
            <a:ext cx="5029200" cy="36218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11"/>
          <p:cNvGrpSpPr/>
          <p:nvPr/>
        </p:nvGrpSpPr>
        <p:grpSpPr>
          <a:xfrm>
            <a:off x="1834990" y="2376181"/>
            <a:ext cx="3602351" cy="2105638"/>
            <a:chOff x="354013" y="2692866"/>
            <a:chExt cx="3602351" cy="2105638"/>
          </a:xfrm>
        </p:grpSpPr>
        <p:pic>
          <p:nvPicPr>
            <p:cNvPr id="251" name="Google Shape;251;p11"/>
            <p:cNvPicPr preferRelativeResize="0"/>
            <p:nvPr/>
          </p:nvPicPr>
          <p:blipFill rotWithShape="1">
            <a:blip r:embed="rId4">
              <a:alphaModFix/>
            </a:blip>
            <a:srcRect t="9047" r="11107" b="26111"/>
            <a:stretch/>
          </p:blipFill>
          <p:spPr>
            <a:xfrm>
              <a:off x="354013" y="2692866"/>
              <a:ext cx="3602351" cy="21056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11"/>
            <p:cNvSpPr/>
            <p:nvPr/>
          </p:nvSpPr>
          <p:spPr>
            <a:xfrm>
              <a:off x="2155188" y="3429000"/>
              <a:ext cx="950151" cy="645059"/>
            </a:xfrm>
            <a:prstGeom prst="ellipse">
              <a:avLst/>
            </a:prstGeom>
            <a:noFill/>
            <a:ln w="6667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3" name="Google Shape;253;p11"/>
            <p:cNvSpPr txBox="1"/>
            <p:nvPr/>
          </p:nvSpPr>
          <p:spPr>
            <a:xfrm>
              <a:off x="1900358" y="4109194"/>
              <a:ext cx="1079142" cy="307777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attenuators</a:t>
              </a:r>
              <a:endParaRPr/>
            </a:p>
          </p:txBody>
        </p:sp>
      </p:grpSp>
      <p:pic>
        <p:nvPicPr>
          <p:cNvPr id="254" name="Google Shape;254;p11" descr="A screen shot of a computer monit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0636" y="4232809"/>
            <a:ext cx="3371057" cy="234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 txBox="1"/>
          <p:nvPr/>
        </p:nvSpPr>
        <p:spPr>
          <a:xfrm>
            <a:off x="1797883" y="4957254"/>
            <a:ext cx="34867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measured (lab) power spectrum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92D050"/>
                </a:solidFill>
                <a:latin typeface="Candara"/>
                <a:ea typeface="Candara"/>
                <a:cs typeface="Candara"/>
                <a:sym typeface="Candara"/>
              </a:rPr>
              <a:t>500 MHz BW, showing multipath distortion effect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"/>
          <p:cNvSpPr txBox="1"/>
          <p:nvPr/>
        </p:nvSpPr>
        <p:spPr>
          <a:xfrm>
            <a:off x="397925" y="285250"/>
            <a:ext cx="11303295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90 GHz Outdoor mmWave Measurements</a:t>
            </a:r>
            <a:endParaRPr/>
          </a:p>
        </p:txBody>
      </p:sp>
      <p:sp>
        <p:nvSpPr>
          <p:cNvPr id="261" name="Google Shape;261;p12"/>
          <p:cNvSpPr txBox="1"/>
          <p:nvPr/>
        </p:nvSpPr>
        <p:spPr>
          <a:xfrm>
            <a:off x="391744" y="1167012"/>
            <a:ext cx="11503204" cy="163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Outdoor line-of-sight (LOS)-to-non-LOS (NLOS) transition</a:t>
            </a:r>
            <a:endParaRPr/>
          </a:p>
          <a:p>
            <a:pPr marL="800100" marR="0" lvl="1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Measure increase in attenuation, change in angular direction of strongest signal, &amp; change in delay dispersion</a:t>
            </a:r>
            <a:endParaRPr/>
          </a:p>
        </p:txBody>
      </p:sp>
      <p:pic>
        <p:nvPicPr>
          <p:cNvPr id="262" name="Google Shape;262;p12"/>
          <p:cNvPicPr preferRelativeResize="0"/>
          <p:nvPr/>
        </p:nvPicPr>
        <p:blipFill rotWithShape="1">
          <a:blip r:embed="rId3">
            <a:alphaModFix/>
          </a:blip>
          <a:srcRect l="5491" r="6115"/>
          <a:stretch/>
        </p:blipFill>
        <p:spPr>
          <a:xfrm>
            <a:off x="4760563" y="2665492"/>
            <a:ext cx="4538420" cy="387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/>
          <p:cNvPicPr preferRelativeResize="0"/>
          <p:nvPr/>
        </p:nvPicPr>
        <p:blipFill rotWithShape="1">
          <a:blip r:embed="rId4">
            <a:alphaModFix/>
          </a:blip>
          <a:srcRect l="11443" t="8356" r="4059" b="8065"/>
          <a:stretch/>
        </p:blipFill>
        <p:spPr>
          <a:xfrm>
            <a:off x="391744" y="2665492"/>
            <a:ext cx="4280995" cy="387822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 txBox="1"/>
          <p:nvPr/>
        </p:nvSpPr>
        <p:spPr>
          <a:xfrm>
            <a:off x="9162369" y="3576267"/>
            <a:ext cx="2732580" cy="166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RMS Delay Spread vs. distance into NLOS region (</a:t>
            </a:r>
            <a:r>
              <a:rPr lang="en-US" sz="18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RMS-DS quantifies channel delay  dispersion</a:t>
            </a:r>
            <a:r>
              <a:rPr lang="en-US" sz="20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)</a:t>
            </a:r>
            <a:endParaRPr sz="28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270" name="Google Shape;270;p13"/>
          <p:cNvSpPr txBox="1"/>
          <p:nvPr/>
        </p:nvSpPr>
        <p:spPr>
          <a:xfrm>
            <a:off x="351431" y="300040"/>
            <a:ext cx="8586787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90 GHz LOS to NLOS </a:t>
            </a:r>
            <a:r>
              <a:rPr lang="en-US" sz="4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Transition</a:t>
            </a:r>
            <a:endParaRPr/>
          </a:p>
        </p:txBody>
      </p:sp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276" y="1257301"/>
            <a:ext cx="5015884" cy="393671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3"/>
          <p:cNvSpPr txBox="1"/>
          <p:nvPr/>
        </p:nvSpPr>
        <p:spPr>
          <a:xfrm>
            <a:off x="258233" y="5096789"/>
            <a:ext cx="533875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Spatial PDP correlation coefficient vs. spatial separation (abscissa) &amp; distance (ordinate) along LOS-to-NLOS transition for Swearingen NW outdoor</a:t>
            </a:r>
            <a:endParaRPr/>
          </a:p>
        </p:txBody>
      </p:sp>
      <p:sp>
        <p:nvSpPr>
          <p:cNvPr id="273" name="Google Shape;273;p13"/>
          <p:cNvSpPr txBox="1"/>
          <p:nvPr/>
        </p:nvSpPr>
        <p:spPr>
          <a:xfrm>
            <a:off x="5377912" y="1566336"/>
            <a:ext cx="6555855" cy="305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For threshold </a:t>
            </a:r>
            <a:r>
              <a:rPr lang="en-US" sz="3200" i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c(</a:t>
            </a:r>
            <a:r>
              <a:rPr lang="en-US" sz="3200" i="1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sz="3200" i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x,x</a:t>
            </a:r>
            <a:r>
              <a:rPr lang="en-US" sz="3200" i="1" baseline="-25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</a:t>
            </a:r>
            <a:r>
              <a:rPr lang="en-US" sz="3200" i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)</a:t>
            </a: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≥0.7</a:t>
            </a:r>
            <a:endParaRPr/>
          </a:p>
          <a:p>
            <a:pPr marL="800100" marR="0" lvl="1" indent="-3429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–"/>
            </a:pPr>
            <a:r>
              <a:rPr lang="en-US" sz="32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stationarity distance in NLOS region ranges from 2 cm - 12 cm</a:t>
            </a:r>
            <a:endParaRPr/>
          </a:p>
          <a:p>
            <a:pPr marL="342900" marR="0" lvl="0" indent="-3429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The NLOS stationarity distance </a:t>
            </a:r>
            <a:r>
              <a:rPr lang="en-US" sz="3200" b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&lt;</a:t>
            </a: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LOS stationary distance by factor of more than 100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279" name="Google Shape;279;p14"/>
          <p:cNvSpPr txBox="1"/>
          <p:nvPr/>
        </p:nvSpPr>
        <p:spPr>
          <a:xfrm>
            <a:off x="286719" y="300040"/>
            <a:ext cx="11647047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 Delay Profiles for LOS to NLOS Transition</a:t>
            </a:r>
            <a:endParaRPr/>
          </a:p>
        </p:txBody>
      </p:sp>
      <p:sp>
        <p:nvSpPr>
          <p:cNvPr id="280" name="Google Shape;280;p14"/>
          <p:cNvSpPr txBox="1"/>
          <p:nvPr/>
        </p:nvSpPr>
        <p:spPr>
          <a:xfrm>
            <a:off x="144941" y="4861789"/>
            <a:ext cx="62714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Power delay profiles vs. distance for Swearingen NW outdoor LOS-to-NLOS transition, clockwise from upper left: 0 to 20 cm, 22 to 40 cm, 42 to 60 cm, &amp; 62 to 78 cm</a:t>
            </a:r>
            <a:endParaRPr sz="24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6315560" y="1917859"/>
            <a:ext cx="5432155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Transition around corner of concrete building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Pedestrian-level antenna heights</a:t>
            </a:r>
            <a:endParaRPr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Large # multipath components (MPCs) up to 55 cm </a:t>
            </a:r>
            <a:endParaRPr sz="2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82" name="Google Shape;2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370" y="1282057"/>
            <a:ext cx="4976180" cy="343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5"/>
          <p:cNvGrpSpPr/>
          <p:nvPr/>
        </p:nvGrpSpPr>
        <p:grpSpPr>
          <a:xfrm>
            <a:off x="1077133" y="1332854"/>
            <a:ext cx="9356108" cy="5040393"/>
            <a:chOff x="364634" y="508000"/>
            <a:chExt cx="10541305" cy="5842000"/>
          </a:xfrm>
        </p:grpSpPr>
        <p:pic>
          <p:nvPicPr>
            <p:cNvPr id="288" name="Google Shape;288;p15"/>
            <p:cNvPicPr preferRelativeResize="0"/>
            <p:nvPr/>
          </p:nvPicPr>
          <p:blipFill rotWithShape="1">
            <a:blip r:embed="rId3">
              <a:alphaModFix/>
            </a:blip>
            <a:srcRect l="60594" t="11365" r="10791" b="8371"/>
            <a:stretch/>
          </p:blipFill>
          <p:spPr>
            <a:xfrm>
              <a:off x="364634" y="508000"/>
              <a:ext cx="3252023" cy="2565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4634" y="2757250"/>
              <a:ext cx="6009864" cy="3592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13683" y="3003109"/>
              <a:ext cx="4392256" cy="3346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27724" y="573207"/>
              <a:ext cx="6453128" cy="3263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15"/>
            <p:cNvPicPr preferRelativeResize="0"/>
            <p:nvPr/>
          </p:nvPicPr>
          <p:blipFill rotWithShape="1">
            <a:blip r:embed="rId7">
              <a:alphaModFix/>
            </a:blip>
            <a:srcRect l="6403" r="13215" b="16516"/>
            <a:stretch/>
          </p:blipFill>
          <p:spPr>
            <a:xfrm>
              <a:off x="8049014" y="2641292"/>
              <a:ext cx="2856925" cy="1836113"/>
            </a:xfrm>
            <a:prstGeom prst="rect">
              <a:avLst/>
            </a:prstGeom>
            <a:noFill/>
            <a:ln w="5715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93" name="Google Shape;293;p15"/>
          <p:cNvSpPr txBox="1"/>
          <p:nvPr/>
        </p:nvSpPr>
        <p:spPr>
          <a:xfrm>
            <a:off x="395208" y="300039"/>
            <a:ext cx="11623728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mmWave Measurements at Small Airport: 30 GHz</a:t>
            </a:r>
            <a:endParaRPr sz="44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4945885" y="5104721"/>
            <a:ext cx="2930801" cy="3687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800"/>
              <a:buFont typeface="Candara"/>
              <a:buNone/>
            </a:pPr>
            <a:r>
              <a:rPr lang="en-US" sz="1800">
                <a:solidFill>
                  <a:srgbClr val="000099"/>
                </a:solidFill>
                <a:latin typeface="Candara"/>
                <a:ea typeface="Candara"/>
                <a:cs typeface="Candara"/>
                <a:sym typeface="Candara"/>
              </a:rPr>
              <a:t>airport maintenance hangar</a:t>
            </a:r>
            <a:endParaRPr sz="800">
              <a:solidFill>
                <a:srgbClr val="000099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95" name="Google Shape;295;p15"/>
          <p:cNvSpPr txBox="1"/>
          <p:nvPr/>
        </p:nvSpPr>
        <p:spPr>
          <a:xfrm>
            <a:off x="8959671" y="1787033"/>
            <a:ext cx="2834539" cy="6503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800"/>
              <a:buFont typeface="Candara"/>
              <a:buNone/>
            </a:pPr>
            <a:r>
              <a:rPr lang="en-US" sz="1800">
                <a:solidFill>
                  <a:srgbClr val="000099"/>
                </a:solidFill>
                <a:latin typeface="Candara"/>
                <a:ea typeface="Candara"/>
                <a:cs typeface="Candara"/>
                <a:sym typeface="Candara"/>
              </a:rPr>
              <a:t>Path Loss (dB) vs. distance (m) &amp; fits, mixed LOS/NLOS</a:t>
            </a:r>
            <a:endParaRPr sz="800">
              <a:solidFill>
                <a:srgbClr val="000099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 txBox="1">
            <a:spLocks noGrp="1"/>
          </p:cNvSpPr>
          <p:nvPr>
            <p:ph type="title"/>
          </p:nvPr>
        </p:nvSpPr>
        <p:spPr>
          <a:xfrm>
            <a:off x="3518116" y="2927003"/>
            <a:ext cx="4974956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/>
              <a:t>…</a:t>
            </a:r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7"/>
          <p:cNvPicPr preferRelativeResize="0"/>
          <p:nvPr/>
        </p:nvPicPr>
        <p:blipFill rotWithShape="1">
          <a:blip r:embed="rId3">
            <a:alphaModFix/>
          </a:blip>
          <a:srcRect l="2087" r="2090"/>
          <a:stretch/>
        </p:blipFill>
        <p:spPr>
          <a:xfrm>
            <a:off x="1808858" y="1240243"/>
            <a:ext cx="6832600" cy="534788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7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Prior NASA Project: UAS in the NAS</a:t>
            </a: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09" name="Google Shape;309;p17"/>
          <p:cNvSpPr/>
          <p:nvPr/>
        </p:nvSpPr>
        <p:spPr>
          <a:xfrm>
            <a:off x="8641457" y="2048328"/>
            <a:ext cx="3222495" cy="4302716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1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Explored/ validated technologies for reliable CNPC (</a:t>
            </a:r>
            <a:r>
              <a:rPr lang="en-US" sz="2000" b="0" i="0" u="none" strike="noStrike" cap="none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C2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)</a:t>
            </a:r>
            <a:endParaRPr/>
          </a:p>
          <a:p>
            <a:pPr marL="285750" marR="0" lvl="1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Medium/large aircraft</a:t>
            </a:r>
            <a:endParaRPr/>
          </a:p>
          <a:p>
            <a:pPr marL="285750" marR="0" lvl="1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U. South Carolina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PHY/MAC</a:t>
            </a:r>
            <a:endParaRPr/>
          </a:p>
          <a:p>
            <a:pPr marL="742950" marR="0" lvl="3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andara"/>
              <a:buChar char="–"/>
            </a:pPr>
            <a:r>
              <a:rPr lang="en-US" sz="2000" b="1" i="0" u="none" strike="noStrike" cap="none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Air-ground (AG) channel measurements and models</a:t>
            </a:r>
            <a:endParaRPr/>
          </a:p>
          <a:p>
            <a:pPr marL="742950" marR="0" lvl="3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Radio mod/demod</a:t>
            </a:r>
            <a:endParaRPr sz="20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742950" marR="0" lvl="3" indent="-28575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ndara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Networking</a:t>
            </a:r>
            <a:endParaRPr/>
          </a:p>
        </p:txBody>
      </p:sp>
      <p:pic>
        <p:nvPicPr>
          <p:cNvPr id="310" name="Google Shape;310;p17" descr="C:\Users\jmturne4\Desktop\UAS.T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2503" y="367595"/>
            <a:ext cx="1327479" cy="132747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7"/>
          <p:cNvSpPr/>
          <p:nvPr/>
        </p:nvSpPr>
        <p:spPr>
          <a:xfrm>
            <a:off x="5376548" y="3550843"/>
            <a:ext cx="2144430" cy="786835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7"/>
          <p:cNvSpPr/>
          <p:nvPr/>
        </p:nvSpPr>
        <p:spPr>
          <a:xfrm>
            <a:off x="4737788" y="4395619"/>
            <a:ext cx="974741" cy="396859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17"/>
          <p:cNvCxnSpPr/>
          <p:nvPr/>
        </p:nvCxnSpPr>
        <p:spPr>
          <a:xfrm flipH="1">
            <a:off x="7342320" y="3661403"/>
            <a:ext cx="1029276" cy="70463"/>
          </a:xfrm>
          <a:prstGeom prst="straightConnector1">
            <a:avLst/>
          </a:prstGeom>
          <a:solidFill>
            <a:schemeClr val="accent1"/>
          </a:solidFill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14" name="Google Shape;314;p17"/>
          <p:cNvCxnSpPr>
            <a:stCxn id="309" idx="1"/>
            <a:endCxn id="312" idx="6"/>
          </p:cNvCxnSpPr>
          <p:nvPr/>
        </p:nvCxnSpPr>
        <p:spPr>
          <a:xfrm flipH="1">
            <a:off x="5712557" y="4199686"/>
            <a:ext cx="2928900" cy="394500"/>
          </a:xfrm>
          <a:prstGeom prst="straightConnector1">
            <a:avLst/>
          </a:prstGeom>
          <a:solidFill>
            <a:schemeClr val="accent1"/>
          </a:solidFill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NASA Air-Ground (AG) Channel Measurements</a:t>
            </a:r>
            <a:endParaRPr/>
          </a:p>
        </p:txBody>
      </p:sp>
      <p:sp>
        <p:nvSpPr>
          <p:cNvPr id="320" name="Google Shape;320;p18"/>
          <p:cNvSpPr txBox="1">
            <a:spLocks noGrp="1"/>
          </p:cNvSpPr>
          <p:nvPr>
            <p:ph type="body" idx="1"/>
          </p:nvPr>
        </p:nvSpPr>
        <p:spPr>
          <a:xfrm>
            <a:off x="308606" y="1146608"/>
            <a:ext cx="8647113" cy="379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Simultaneous </a:t>
            </a:r>
            <a:r>
              <a:rPr lang="en-US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dual-band</a:t>
            </a:r>
            <a:r>
              <a:rPr lang="en-US">
                <a:latin typeface="Candara"/>
                <a:ea typeface="Candara"/>
                <a:cs typeface="Candara"/>
                <a:sym typeface="Candara"/>
              </a:rPr>
              <a:t> 1 x 2 measurements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Seven distinct environments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CIRs for estimating (SIMO) 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Path loss, small-scale fading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Delay dispersion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Doppler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Correlations</a:t>
            </a:r>
            <a:endParaRPr/>
          </a:p>
        </p:txBody>
      </p:sp>
      <p:sp>
        <p:nvSpPr>
          <p:cNvPr id="321" name="Google Shape;321;p18"/>
          <p:cNvSpPr txBox="1">
            <a:spLocks noGrp="1"/>
          </p:cNvSpPr>
          <p:nvPr>
            <p:ph type="sldNum" idx="12"/>
          </p:nvPr>
        </p:nvSpPr>
        <p:spPr>
          <a:xfrm>
            <a:off x="11546237" y="6357749"/>
            <a:ext cx="38753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22" name="Google Shape;322;p18"/>
          <p:cNvPicPr preferRelativeResize="0"/>
          <p:nvPr/>
        </p:nvPicPr>
        <p:blipFill rotWithShape="1">
          <a:blip r:embed="rId3">
            <a:alphaModFix/>
          </a:blip>
          <a:srcRect l="66095" t="13978" r="7654" b="9752"/>
          <a:stretch/>
        </p:blipFill>
        <p:spPr>
          <a:xfrm>
            <a:off x="3159836" y="3827133"/>
            <a:ext cx="3814043" cy="253061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8"/>
          <p:cNvSpPr txBox="1"/>
          <p:nvPr/>
        </p:nvSpPr>
        <p:spPr>
          <a:xfrm>
            <a:off x="3159836" y="5957639"/>
            <a:ext cx="1546514" cy="4001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Telluride, CO</a:t>
            </a:r>
            <a:endParaRPr/>
          </a:p>
        </p:txBody>
      </p:sp>
      <p:grpSp>
        <p:nvGrpSpPr>
          <p:cNvPr id="324" name="Google Shape;324;p18"/>
          <p:cNvGrpSpPr/>
          <p:nvPr/>
        </p:nvGrpSpPr>
        <p:grpSpPr>
          <a:xfrm>
            <a:off x="6632947" y="1736969"/>
            <a:ext cx="5212158" cy="3096711"/>
            <a:chOff x="5200916" y="3440625"/>
            <a:chExt cx="5212158" cy="3096711"/>
          </a:xfrm>
        </p:grpSpPr>
        <p:pic>
          <p:nvPicPr>
            <p:cNvPr id="325" name="Google Shape;325;p18" descr="C:\Users\matolak\Research\UASResearch\UAS GS locations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200916" y="3440625"/>
              <a:ext cx="5212158" cy="30967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18"/>
            <p:cNvSpPr/>
            <p:nvPr/>
          </p:nvSpPr>
          <p:spPr>
            <a:xfrm>
              <a:off x="9270871" y="4404784"/>
              <a:ext cx="320272" cy="3312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5714194" y="5301780"/>
              <a:ext cx="320272" cy="3312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6796111" y="4882346"/>
              <a:ext cx="320272" cy="3312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8"/>
            <p:cNvSpPr/>
            <p:nvPr/>
          </p:nvSpPr>
          <p:spPr>
            <a:xfrm>
              <a:off x="9423271" y="4557184"/>
              <a:ext cx="320272" cy="3312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5874330" y="5136150"/>
              <a:ext cx="370202" cy="35464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9398241" y="4232554"/>
              <a:ext cx="320272" cy="33125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6116807" y="5131265"/>
              <a:ext cx="370202" cy="35464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9"/>
          <p:cNvSpPr txBox="1">
            <a:spLocks noGrp="1"/>
          </p:cNvSpPr>
          <p:nvPr>
            <p:ph type="title"/>
          </p:nvPr>
        </p:nvSpPr>
        <p:spPr>
          <a:xfrm>
            <a:off x="429949" y="341950"/>
            <a:ext cx="11193780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NASA: AG Channel Measurements→Models</a:t>
            </a:r>
            <a:endParaRPr/>
          </a:p>
        </p:txBody>
      </p:sp>
      <p:sp>
        <p:nvSpPr>
          <p:cNvPr id="339" name="Google Shape;339;p19"/>
          <p:cNvSpPr txBox="1">
            <a:spLocks noGrp="1"/>
          </p:cNvSpPr>
          <p:nvPr>
            <p:ph type="body" idx="1"/>
          </p:nvPr>
        </p:nvSpPr>
        <p:spPr>
          <a:xfrm>
            <a:off x="356543" y="4258173"/>
            <a:ext cx="11526039" cy="232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NASA Glenn Research Center AG channel measurements</a:t>
            </a:r>
            <a:endParaRPr/>
          </a:p>
          <a:p>
            <a:pPr marL="742950" lvl="1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ndara"/>
              <a:buChar char="–"/>
            </a:pP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Time-varying channel impulse response (CIR) models for over-water, </a:t>
            </a:r>
            <a:r>
              <a:rPr lang="en-US" sz="2400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rPr>
              <a:t>suburban desert &amp; hilly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lang="en-US" sz="2400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rPr>
              <a:t>mountainous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, &amp; near urban</a:t>
            </a:r>
            <a:endParaRPr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L- and </a:t>
            </a:r>
            <a:r>
              <a:rPr lang="en-US" sz="2800">
                <a:solidFill>
                  <a:srgbClr val="008000"/>
                </a:solidFill>
                <a:latin typeface="Candara"/>
                <a:ea typeface="Candara"/>
                <a:cs typeface="Candara"/>
                <a:sym typeface="Candara"/>
              </a:rPr>
              <a:t>C-bands,</a:t>
            </a: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 ~970 and </a:t>
            </a:r>
            <a:r>
              <a:rPr lang="en-US" sz="2800">
                <a:solidFill>
                  <a:srgbClr val="008000"/>
                </a:solidFill>
                <a:latin typeface="Candara"/>
                <a:ea typeface="Candara"/>
                <a:cs typeface="Candara"/>
                <a:sym typeface="Candara"/>
              </a:rPr>
              <a:t>5030 MHz </a:t>
            </a:r>
            <a:endParaRPr/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pen Sans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20 m GS antenna height, aircraft altitude ~400 to 1700 m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imes New Roman"/>
              <a:buNone/>
            </a:pPr>
            <a:endParaRPr sz="28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40" name="Google Shape;340;p19"/>
          <p:cNvPicPr preferRelativeResize="0"/>
          <p:nvPr/>
        </p:nvPicPr>
        <p:blipFill rotWithShape="1">
          <a:blip r:embed="rId3">
            <a:alphaModFix/>
          </a:blip>
          <a:srcRect t="17827" b="5891"/>
          <a:stretch/>
        </p:blipFill>
        <p:spPr>
          <a:xfrm>
            <a:off x="404408" y="1224425"/>
            <a:ext cx="5298980" cy="30337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19"/>
          <p:cNvGrpSpPr/>
          <p:nvPr/>
        </p:nvGrpSpPr>
        <p:grpSpPr>
          <a:xfrm>
            <a:off x="7121471" y="1224425"/>
            <a:ext cx="4761111" cy="2940260"/>
            <a:chOff x="6780640" y="1694427"/>
            <a:chExt cx="2108566" cy="1427658"/>
          </a:xfrm>
        </p:grpSpPr>
        <p:pic>
          <p:nvPicPr>
            <p:cNvPr id="342" name="Google Shape;342;p19" descr="C:\AGChannel\Publications\ICNS2014\Tx_CLE_22Oct2013.jpg"/>
            <p:cNvPicPr preferRelativeResize="0"/>
            <p:nvPr/>
          </p:nvPicPr>
          <p:blipFill rotWithShape="1">
            <a:blip r:embed="rId4">
              <a:alphaModFix/>
            </a:blip>
            <a:srcRect b="21627"/>
            <a:stretch/>
          </p:blipFill>
          <p:spPr>
            <a:xfrm>
              <a:off x="6780640" y="1694427"/>
              <a:ext cx="2108566" cy="1427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p19"/>
            <p:cNvSpPr txBox="1"/>
            <p:nvPr/>
          </p:nvSpPr>
          <p:spPr>
            <a:xfrm>
              <a:off x="6922713" y="2570826"/>
              <a:ext cx="1631800" cy="489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2F2F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Downtown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2F2F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Cleveland</a:t>
              </a:r>
              <a:endParaRPr/>
            </a:p>
          </p:txBody>
        </p:sp>
        <p:cxnSp>
          <p:nvCxnSpPr>
            <p:cNvPr id="344" name="Google Shape;344;p19"/>
            <p:cNvCxnSpPr/>
            <p:nvPr/>
          </p:nvCxnSpPr>
          <p:spPr>
            <a:xfrm rot="10800000" flipH="1">
              <a:off x="7998960" y="2489977"/>
              <a:ext cx="491035" cy="227860"/>
            </a:xfrm>
            <a:prstGeom prst="straightConnector1">
              <a:avLst/>
            </a:prstGeom>
            <a:noFill/>
            <a:ln w="38100" cap="flat" cmpd="sng">
              <a:solidFill>
                <a:srgbClr val="F2F2F2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345" name="Google Shape;345;p19"/>
            <p:cNvSpPr txBox="1"/>
            <p:nvPr/>
          </p:nvSpPr>
          <p:spPr>
            <a:xfrm>
              <a:off x="7158165" y="1787166"/>
              <a:ext cx="956240" cy="334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00FF"/>
                  </a:solidFill>
                  <a:latin typeface="Candara"/>
                  <a:ea typeface="Candara"/>
                  <a:cs typeface="Candara"/>
                  <a:sym typeface="Candara"/>
                </a:rPr>
                <a:t>Lake Erie</a:t>
              </a:r>
              <a:endParaRPr/>
            </a:p>
          </p:txBody>
        </p:sp>
        <p:cxnSp>
          <p:nvCxnSpPr>
            <p:cNvPr id="346" name="Google Shape;346;p19"/>
            <p:cNvCxnSpPr/>
            <p:nvPr/>
          </p:nvCxnSpPr>
          <p:spPr>
            <a:xfrm>
              <a:off x="7651990" y="1951982"/>
              <a:ext cx="415153" cy="489325"/>
            </a:xfrm>
            <a:prstGeom prst="straightConnector1">
              <a:avLst/>
            </a:prstGeom>
            <a:noFill/>
            <a:ln w="38100" cap="flat" cmpd="sng">
              <a:solidFill>
                <a:srgbClr val="0000CC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sldNum" idx="12"/>
          </p:nvPr>
        </p:nvSpPr>
        <p:spPr>
          <a:xfrm>
            <a:off x="11410575" y="6231692"/>
            <a:ext cx="4302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399024" y="317111"/>
            <a:ext cx="11333193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NASA University Leadership Initiative Project</a:t>
            </a:r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399025" y="1143097"/>
            <a:ext cx="11534670" cy="230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Candara"/>
              <a:buChar char="•"/>
            </a:pPr>
            <a:r>
              <a:rPr lang="en-US" sz="2800">
                <a:solidFill>
                  <a:srgbClr val="000099"/>
                </a:solidFill>
                <a:latin typeface="Candara"/>
                <a:ea typeface="Candara"/>
                <a:cs typeface="Candara"/>
                <a:sym typeface="Candara"/>
              </a:rPr>
              <a:t>Multi-Band Communications &amp; Networking</a:t>
            </a: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: simultaneously and/or alternately </a:t>
            </a:r>
            <a:r>
              <a:rPr lang="en-US" sz="2800">
                <a:solidFill>
                  <a:srgbClr val="1B10F0"/>
                </a:solidFill>
                <a:latin typeface="Candara"/>
                <a:ea typeface="Candara"/>
                <a:cs typeface="Candara"/>
                <a:sym typeface="Candara"/>
              </a:rPr>
              <a:t>employ different spectral bands</a:t>
            </a: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 for successful transmissions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Char char="–"/>
            </a:pP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Band differences can adjust latency, reduce interference, offload congested bands, improve reliability &amp; resilience to disruption⇒</a:t>
            </a:r>
            <a:r>
              <a:rPr lang="en-US" sz="2400" b="1">
                <a:solidFill>
                  <a:srgbClr val="1B10F0"/>
                </a:solidFill>
                <a:latin typeface="Candara"/>
                <a:ea typeface="Candara"/>
                <a:cs typeface="Candara"/>
                <a:sym typeface="Candara"/>
              </a:rPr>
              <a:t>Safer</a:t>
            </a: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!</a:t>
            </a:r>
            <a:endParaRPr sz="2400">
              <a:latin typeface="Candara"/>
              <a:ea typeface="Candara"/>
              <a:cs typeface="Candara"/>
              <a:sym typeface="Candara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9900"/>
              </a:buClr>
              <a:buSzPts val="2800"/>
              <a:buFont typeface="Candara"/>
              <a:buChar char="•"/>
            </a:pPr>
            <a:r>
              <a:rPr lang="en-US" sz="2800" b="1" i="1">
                <a:solidFill>
                  <a:srgbClr val="009900"/>
                </a:solidFill>
                <a:latin typeface="Candara"/>
                <a:ea typeface="Candara"/>
                <a:cs typeface="Candara"/>
                <a:sym typeface="Candara"/>
              </a:rPr>
              <a:t>Hyper-spectral</a:t>
            </a: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: </a:t>
            </a:r>
            <a:r>
              <a:rPr lang="en-US" sz="2800" b="1">
                <a:latin typeface="Candara"/>
                <a:ea typeface="Candara"/>
                <a:cs typeface="Candara"/>
                <a:sym typeface="Candara"/>
              </a:rPr>
              <a:t>HF</a:t>
            </a: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 - VHF - </a:t>
            </a:r>
            <a:r>
              <a:rPr lang="en-US" sz="2800" b="1">
                <a:solidFill>
                  <a:srgbClr val="1B10F0"/>
                </a:solidFill>
                <a:latin typeface="Candara"/>
                <a:ea typeface="Candara"/>
                <a:cs typeface="Candara"/>
                <a:sym typeface="Candara"/>
              </a:rPr>
              <a:t>L</a:t>
            </a:r>
            <a:r>
              <a:rPr lang="en-US" sz="2800">
                <a:solidFill>
                  <a:srgbClr val="1B10F0"/>
                </a:solidFill>
                <a:latin typeface="Candara"/>
                <a:ea typeface="Candara"/>
                <a:cs typeface="Candara"/>
                <a:sym typeface="Candara"/>
              </a:rPr>
              <a:t>-band, </a:t>
            </a:r>
            <a:r>
              <a:rPr lang="en-US" sz="2800" b="1">
                <a:solidFill>
                  <a:srgbClr val="1B10F0"/>
                </a:solidFill>
                <a:latin typeface="Candara"/>
                <a:ea typeface="Candara"/>
                <a:cs typeface="Candara"/>
                <a:sym typeface="Candara"/>
              </a:rPr>
              <a:t>C</a:t>
            </a:r>
            <a:r>
              <a:rPr lang="en-US" sz="2800">
                <a:solidFill>
                  <a:srgbClr val="1B10F0"/>
                </a:solidFill>
                <a:latin typeface="Candara"/>
                <a:ea typeface="Candara"/>
                <a:cs typeface="Candara"/>
                <a:sym typeface="Candara"/>
              </a:rPr>
              <a:t>-band</a:t>
            </a: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, K-bands, &amp; </a:t>
            </a:r>
            <a:r>
              <a:rPr lang="en-US" sz="2800" b="1">
                <a:latin typeface="Candara"/>
                <a:ea typeface="Candara"/>
                <a:cs typeface="Candara"/>
                <a:sym typeface="Candara"/>
              </a:rPr>
              <a:t>mmWave</a:t>
            </a: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 bands</a:t>
            </a: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733907" y="3357928"/>
            <a:ext cx="10724186" cy="3182961"/>
            <a:chOff x="282192" y="4576061"/>
            <a:chExt cx="8609183" cy="2277684"/>
          </a:xfrm>
        </p:grpSpPr>
        <p:grpSp>
          <p:nvGrpSpPr>
            <p:cNvPr id="95" name="Google Shape;95;p2"/>
            <p:cNvGrpSpPr/>
            <p:nvPr/>
          </p:nvGrpSpPr>
          <p:grpSpPr>
            <a:xfrm>
              <a:off x="282192" y="4576061"/>
              <a:ext cx="8609183" cy="2277684"/>
              <a:chOff x="267409" y="2511119"/>
              <a:chExt cx="8609183" cy="2277684"/>
            </a:xfrm>
          </p:grpSpPr>
          <p:grpSp>
            <p:nvGrpSpPr>
              <p:cNvPr id="96" name="Google Shape;96;p2"/>
              <p:cNvGrpSpPr/>
              <p:nvPr/>
            </p:nvGrpSpPr>
            <p:grpSpPr>
              <a:xfrm>
                <a:off x="267409" y="2511119"/>
                <a:ext cx="8609183" cy="2277684"/>
                <a:chOff x="1793060" y="1015752"/>
                <a:chExt cx="8609183" cy="2277684"/>
              </a:xfrm>
            </p:grpSpPr>
            <p:pic>
              <p:nvPicPr>
                <p:cNvPr id="97" name="Google Shape;97;p2" descr="C:\Users\matolak\AppData\Local\Microsoft\Windows\Temporary Internet Files\Content.IE5\PMUANPHH\Stratocumulus_clouds_20072012_(3)[1].jpg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32537"/>
                <a:stretch/>
              </p:blipFill>
              <p:spPr>
                <a:xfrm>
                  <a:off x="1802785" y="1015752"/>
                  <a:ext cx="8586429" cy="22270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98" name="Google Shape;98;p2"/>
                <p:cNvCxnSpPr/>
                <p:nvPr/>
              </p:nvCxnSpPr>
              <p:spPr>
                <a:xfrm>
                  <a:off x="1940095" y="3202946"/>
                  <a:ext cx="8188037" cy="0"/>
                </a:xfrm>
                <a:prstGeom prst="straightConnector1">
                  <a:avLst/>
                </a:prstGeom>
                <a:solidFill>
                  <a:srgbClr val="BBE0E3"/>
                </a:solidFill>
                <a:ln w="2540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pic>
              <p:nvPicPr>
                <p:cNvPr id="99" name="Google Shape;99;p2" descr="C:\Users\matolak\AppData\Local\Microsoft\Windows\Temporary Internet Files\Content.IE5\JKZC6BKA\imagen34[1].jp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8251" t="24340" r="37183"/>
                <a:stretch/>
              </p:blipFill>
              <p:spPr>
                <a:xfrm>
                  <a:off x="1940095" y="2702521"/>
                  <a:ext cx="167435" cy="5507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0" name="Google Shape;100;p2"/>
                <p:cNvSpPr/>
                <p:nvPr/>
              </p:nvSpPr>
              <p:spPr>
                <a:xfrm>
                  <a:off x="1905614" y="3040968"/>
                  <a:ext cx="2020812" cy="167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540" y="4628"/>
                      </a:moveTo>
                      <a:lnTo>
                        <a:pt x="0" y="4628"/>
                      </a:ln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4628"/>
                      </a:lnTo>
                      <a:lnTo>
                        <a:pt x="21060" y="4628"/>
                      </a:lnTo>
                      <a:lnTo>
                        <a:pt x="21060" y="21600"/>
                      </a:lnTo>
                      <a:lnTo>
                        <a:pt x="540" y="21600"/>
                      </a:lnTo>
                      <a:lnTo>
                        <a:pt x="540" y="4628"/>
                      </a:lnTo>
                      <a:close/>
                    </a:path>
                    <a:path w="21600" h="21600" extrusionOk="0">
                      <a:moveTo>
                        <a:pt x="540" y="4628"/>
                      </a:moveTo>
                      <a:lnTo>
                        <a:pt x="540" y="6171"/>
                      </a:lnTo>
                      <a:lnTo>
                        <a:pt x="2700" y="6171"/>
                      </a:lnTo>
                      <a:lnTo>
                        <a:pt x="2700" y="4628"/>
                      </a:lnTo>
                      <a:lnTo>
                        <a:pt x="540" y="4628"/>
                      </a:lnTo>
                      <a:close/>
                    </a:path>
                    <a:path w="21600" h="21600" extrusionOk="0">
                      <a:moveTo>
                        <a:pt x="2700" y="4628"/>
                      </a:moveTo>
                      <a:lnTo>
                        <a:pt x="2700" y="6171"/>
                      </a:lnTo>
                      <a:lnTo>
                        <a:pt x="4860" y="6171"/>
                      </a:lnTo>
                      <a:lnTo>
                        <a:pt x="4860" y="4628"/>
                      </a:lnTo>
                      <a:lnTo>
                        <a:pt x="2700" y="4628"/>
                      </a:lnTo>
                      <a:close/>
                    </a:path>
                    <a:path w="21600" h="21600" extrusionOk="0">
                      <a:moveTo>
                        <a:pt x="4860" y="4628"/>
                      </a:moveTo>
                      <a:lnTo>
                        <a:pt x="4860" y="6171"/>
                      </a:lnTo>
                      <a:lnTo>
                        <a:pt x="7020" y="6171"/>
                      </a:lnTo>
                      <a:lnTo>
                        <a:pt x="7020" y="4628"/>
                      </a:lnTo>
                      <a:lnTo>
                        <a:pt x="4860" y="4628"/>
                      </a:lnTo>
                      <a:close/>
                    </a:path>
                    <a:path w="21600" h="21600" extrusionOk="0">
                      <a:moveTo>
                        <a:pt x="7020" y="4628"/>
                      </a:moveTo>
                      <a:lnTo>
                        <a:pt x="7020" y="6171"/>
                      </a:lnTo>
                      <a:lnTo>
                        <a:pt x="9180" y="6171"/>
                      </a:lnTo>
                      <a:lnTo>
                        <a:pt x="9180" y="4628"/>
                      </a:lnTo>
                      <a:lnTo>
                        <a:pt x="7020" y="4628"/>
                      </a:lnTo>
                      <a:close/>
                    </a:path>
                    <a:path w="21600" h="21600" extrusionOk="0">
                      <a:moveTo>
                        <a:pt x="9180" y="4628"/>
                      </a:moveTo>
                      <a:lnTo>
                        <a:pt x="9180" y="6171"/>
                      </a:lnTo>
                      <a:lnTo>
                        <a:pt x="11340" y="6171"/>
                      </a:lnTo>
                      <a:lnTo>
                        <a:pt x="11340" y="4628"/>
                      </a:lnTo>
                      <a:lnTo>
                        <a:pt x="9180" y="4628"/>
                      </a:lnTo>
                      <a:close/>
                    </a:path>
                    <a:path w="21600" h="21600" extrusionOk="0">
                      <a:moveTo>
                        <a:pt x="11340" y="4628"/>
                      </a:moveTo>
                      <a:lnTo>
                        <a:pt x="11340" y="6171"/>
                      </a:lnTo>
                      <a:lnTo>
                        <a:pt x="13500" y="6171"/>
                      </a:lnTo>
                      <a:lnTo>
                        <a:pt x="13500" y="4628"/>
                      </a:lnTo>
                      <a:lnTo>
                        <a:pt x="11340" y="4628"/>
                      </a:lnTo>
                      <a:close/>
                    </a:path>
                    <a:path w="21600" h="21600" extrusionOk="0">
                      <a:moveTo>
                        <a:pt x="13500" y="4628"/>
                      </a:moveTo>
                      <a:lnTo>
                        <a:pt x="13500" y="6171"/>
                      </a:lnTo>
                      <a:lnTo>
                        <a:pt x="15660" y="6171"/>
                      </a:lnTo>
                      <a:lnTo>
                        <a:pt x="15660" y="4628"/>
                      </a:lnTo>
                      <a:lnTo>
                        <a:pt x="13500" y="4628"/>
                      </a:lnTo>
                      <a:close/>
                    </a:path>
                    <a:path w="21600" h="21600" extrusionOk="0">
                      <a:moveTo>
                        <a:pt x="15660" y="4628"/>
                      </a:moveTo>
                      <a:lnTo>
                        <a:pt x="15660" y="6171"/>
                      </a:lnTo>
                      <a:lnTo>
                        <a:pt x="17820" y="6171"/>
                      </a:lnTo>
                      <a:lnTo>
                        <a:pt x="17820" y="4628"/>
                      </a:lnTo>
                      <a:lnTo>
                        <a:pt x="15660" y="4628"/>
                      </a:lnTo>
                      <a:close/>
                    </a:path>
                    <a:path w="21600" h="21600" extrusionOk="0">
                      <a:moveTo>
                        <a:pt x="17820" y="4628"/>
                      </a:moveTo>
                      <a:lnTo>
                        <a:pt x="17820" y="6171"/>
                      </a:lnTo>
                      <a:lnTo>
                        <a:pt x="19980" y="6171"/>
                      </a:lnTo>
                      <a:lnTo>
                        <a:pt x="19980" y="4628"/>
                      </a:lnTo>
                      <a:lnTo>
                        <a:pt x="17820" y="4628"/>
                      </a:lnTo>
                      <a:close/>
                    </a:path>
                    <a:path w="21600" h="21600" extrusionOk="0">
                      <a:moveTo>
                        <a:pt x="1620" y="6171"/>
                      </a:moveTo>
                      <a:lnTo>
                        <a:pt x="1620" y="7714"/>
                      </a:lnTo>
                      <a:lnTo>
                        <a:pt x="3779" y="7714"/>
                      </a:lnTo>
                      <a:lnTo>
                        <a:pt x="3779" y="6171"/>
                      </a:lnTo>
                      <a:lnTo>
                        <a:pt x="1620" y="6171"/>
                      </a:lnTo>
                      <a:close/>
                    </a:path>
                    <a:path w="21600" h="21600" extrusionOk="0">
                      <a:moveTo>
                        <a:pt x="3779" y="6171"/>
                      </a:moveTo>
                      <a:lnTo>
                        <a:pt x="3779" y="7714"/>
                      </a:lnTo>
                      <a:lnTo>
                        <a:pt x="5940" y="7714"/>
                      </a:lnTo>
                      <a:lnTo>
                        <a:pt x="5940" y="6171"/>
                      </a:lnTo>
                      <a:lnTo>
                        <a:pt x="3779" y="6171"/>
                      </a:lnTo>
                      <a:close/>
                    </a:path>
                    <a:path w="21600" h="21600" extrusionOk="0">
                      <a:moveTo>
                        <a:pt x="5940" y="6171"/>
                      </a:moveTo>
                      <a:lnTo>
                        <a:pt x="5940" y="7714"/>
                      </a:lnTo>
                      <a:lnTo>
                        <a:pt x="8100" y="7714"/>
                      </a:lnTo>
                      <a:lnTo>
                        <a:pt x="8100" y="6171"/>
                      </a:lnTo>
                      <a:lnTo>
                        <a:pt x="5940" y="6171"/>
                      </a:lnTo>
                      <a:close/>
                    </a:path>
                    <a:path w="21600" h="21600" extrusionOk="0">
                      <a:moveTo>
                        <a:pt x="8100" y="6171"/>
                      </a:moveTo>
                      <a:lnTo>
                        <a:pt x="8100" y="7714"/>
                      </a:lnTo>
                      <a:lnTo>
                        <a:pt x="10260" y="7714"/>
                      </a:lnTo>
                      <a:lnTo>
                        <a:pt x="10260" y="6171"/>
                      </a:lnTo>
                      <a:lnTo>
                        <a:pt x="8100" y="6171"/>
                      </a:lnTo>
                      <a:close/>
                    </a:path>
                    <a:path w="21600" h="21600" extrusionOk="0">
                      <a:moveTo>
                        <a:pt x="10260" y="6171"/>
                      </a:moveTo>
                      <a:lnTo>
                        <a:pt x="10260" y="7714"/>
                      </a:lnTo>
                      <a:lnTo>
                        <a:pt x="12419" y="7714"/>
                      </a:lnTo>
                      <a:lnTo>
                        <a:pt x="12419" y="6171"/>
                      </a:lnTo>
                      <a:lnTo>
                        <a:pt x="10260" y="6171"/>
                      </a:lnTo>
                      <a:close/>
                    </a:path>
                    <a:path w="21600" h="21600" extrusionOk="0">
                      <a:moveTo>
                        <a:pt x="12419" y="6171"/>
                      </a:moveTo>
                      <a:lnTo>
                        <a:pt x="12419" y="7714"/>
                      </a:lnTo>
                      <a:lnTo>
                        <a:pt x="14580" y="7714"/>
                      </a:lnTo>
                      <a:lnTo>
                        <a:pt x="14580" y="6171"/>
                      </a:lnTo>
                      <a:lnTo>
                        <a:pt x="12419" y="6171"/>
                      </a:lnTo>
                      <a:close/>
                    </a:path>
                    <a:path w="21600" h="21600" extrusionOk="0">
                      <a:moveTo>
                        <a:pt x="14580" y="6171"/>
                      </a:moveTo>
                      <a:lnTo>
                        <a:pt x="14580" y="7714"/>
                      </a:lnTo>
                      <a:lnTo>
                        <a:pt x="16740" y="7714"/>
                      </a:lnTo>
                      <a:lnTo>
                        <a:pt x="16740" y="6171"/>
                      </a:lnTo>
                      <a:lnTo>
                        <a:pt x="14580" y="6171"/>
                      </a:lnTo>
                      <a:close/>
                    </a:path>
                    <a:path w="21600" h="21600" extrusionOk="0">
                      <a:moveTo>
                        <a:pt x="16740" y="6171"/>
                      </a:moveTo>
                      <a:lnTo>
                        <a:pt x="16740" y="7714"/>
                      </a:lnTo>
                      <a:lnTo>
                        <a:pt x="18900" y="7714"/>
                      </a:lnTo>
                      <a:lnTo>
                        <a:pt x="18900" y="6171"/>
                      </a:lnTo>
                      <a:lnTo>
                        <a:pt x="16740" y="6171"/>
                      </a:lnTo>
                      <a:close/>
                    </a:path>
                    <a:path w="21600" h="21600" extrusionOk="0">
                      <a:moveTo>
                        <a:pt x="18900" y="6171"/>
                      </a:moveTo>
                      <a:lnTo>
                        <a:pt x="18900" y="7714"/>
                      </a:lnTo>
                      <a:lnTo>
                        <a:pt x="21060" y="7714"/>
                      </a:lnTo>
                      <a:lnTo>
                        <a:pt x="21060" y="6171"/>
                      </a:lnTo>
                      <a:lnTo>
                        <a:pt x="18900" y="6171"/>
                      </a:lnTo>
                      <a:close/>
                    </a:path>
                    <a:path w="21600" h="21600" extrusionOk="0">
                      <a:moveTo>
                        <a:pt x="540" y="7714"/>
                      </a:moveTo>
                      <a:lnTo>
                        <a:pt x="540" y="9257"/>
                      </a:lnTo>
                      <a:lnTo>
                        <a:pt x="2700" y="9257"/>
                      </a:lnTo>
                      <a:lnTo>
                        <a:pt x="2700" y="7714"/>
                      </a:lnTo>
                      <a:lnTo>
                        <a:pt x="540" y="7714"/>
                      </a:lnTo>
                      <a:close/>
                    </a:path>
                    <a:path w="21600" h="21600" extrusionOk="0">
                      <a:moveTo>
                        <a:pt x="2700" y="7714"/>
                      </a:moveTo>
                      <a:lnTo>
                        <a:pt x="2700" y="9257"/>
                      </a:lnTo>
                      <a:lnTo>
                        <a:pt x="4860" y="9257"/>
                      </a:lnTo>
                      <a:lnTo>
                        <a:pt x="4860" y="7714"/>
                      </a:lnTo>
                      <a:lnTo>
                        <a:pt x="2700" y="7714"/>
                      </a:lnTo>
                      <a:close/>
                    </a:path>
                    <a:path w="21600" h="21600" extrusionOk="0">
                      <a:moveTo>
                        <a:pt x="4860" y="7714"/>
                      </a:moveTo>
                      <a:lnTo>
                        <a:pt x="4860" y="9257"/>
                      </a:lnTo>
                      <a:lnTo>
                        <a:pt x="7020" y="9257"/>
                      </a:lnTo>
                      <a:lnTo>
                        <a:pt x="7020" y="7714"/>
                      </a:lnTo>
                      <a:lnTo>
                        <a:pt x="4860" y="7714"/>
                      </a:lnTo>
                      <a:close/>
                    </a:path>
                    <a:path w="21600" h="21600" extrusionOk="0">
                      <a:moveTo>
                        <a:pt x="7020" y="7714"/>
                      </a:moveTo>
                      <a:lnTo>
                        <a:pt x="7020" y="9257"/>
                      </a:lnTo>
                      <a:lnTo>
                        <a:pt x="9180" y="9257"/>
                      </a:lnTo>
                      <a:lnTo>
                        <a:pt x="9180" y="7714"/>
                      </a:lnTo>
                      <a:lnTo>
                        <a:pt x="7020" y="7714"/>
                      </a:lnTo>
                      <a:close/>
                    </a:path>
                    <a:path w="21600" h="21600" extrusionOk="0">
                      <a:moveTo>
                        <a:pt x="9180" y="7714"/>
                      </a:moveTo>
                      <a:lnTo>
                        <a:pt x="9180" y="9257"/>
                      </a:lnTo>
                      <a:lnTo>
                        <a:pt x="11340" y="9257"/>
                      </a:lnTo>
                      <a:lnTo>
                        <a:pt x="11340" y="7714"/>
                      </a:lnTo>
                      <a:lnTo>
                        <a:pt x="9180" y="7714"/>
                      </a:lnTo>
                      <a:close/>
                    </a:path>
                    <a:path w="21600" h="21600" extrusionOk="0">
                      <a:moveTo>
                        <a:pt x="11340" y="7714"/>
                      </a:moveTo>
                      <a:lnTo>
                        <a:pt x="11340" y="9257"/>
                      </a:lnTo>
                      <a:lnTo>
                        <a:pt x="13500" y="9257"/>
                      </a:lnTo>
                      <a:lnTo>
                        <a:pt x="13500" y="7714"/>
                      </a:lnTo>
                      <a:lnTo>
                        <a:pt x="11340" y="7714"/>
                      </a:lnTo>
                      <a:close/>
                    </a:path>
                    <a:path w="21600" h="21600" extrusionOk="0">
                      <a:moveTo>
                        <a:pt x="13500" y="7714"/>
                      </a:moveTo>
                      <a:lnTo>
                        <a:pt x="13500" y="9257"/>
                      </a:lnTo>
                      <a:lnTo>
                        <a:pt x="15660" y="9257"/>
                      </a:lnTo>
                      <a:lnTo>
                        <a:pt x="15660" y="7714"/>
                      </a:lnTo>
                      <a:lnTo>
                        <a:pt x="13500" y="7714"/>
                      </a:lnTo>
                      <a:close/>
                    </a:path>
                    <a:path w="21600" h="21600" extrusionOk="0">
                      <a:moveTo>
                        <a:pt x="15660" y="7714"/>
                      </a:moveTo>
                      <a:lnTo>
                        <a:pt x="15660" y="9257"/>
                      </a:lnTo>
                      <a:lnTo>
                        <a:pt x="17820" y="9257"/>
                      </a:lnTo>
                      <a:lnTo>
                        <a:pt x="17820" y="7714"/>
                      </a:lnTo>
                      <a:lnTo>
                        <a:pt x="15660" y="7714"/>
                      </a:lnTo>
                      <a:close/>
                    </a:path>
                    <a:path w="21600" h="21600" extrusionOk="0">
                      <a:moveTo>
                        <a:pt x="17820" y="7714"/>
                      </a:moveTo>
                      <a:lnTo>
                        <a:pt x="17820" y="9257"/>
                      </a:lnTo>
                      <a:lnTo>
                        <a:pt x="19980" y="9257"/>
                      </a:lnTo>
                      <a:lnTo>
                        <a:pt x="19980" y="7714"/>
                      </a:lnTo>
                      <a:lnTo>
                        <a:pt x="17820" y="7714"/>
                      </a:lnTo>
                      <a:close/>
                    </a:path>
                    <a:path w="21600" h="21600" extrusionOk="0">
                      <a:moveTo>
                        <a:pt x="1620" y="9257"/>
                      </a:moveTo>
                      <a:lnTo>
                        <a:pt x="1620" y="10800"/>
                      </a:lnTo>
                      <a:lnTo>
                        <a:pt x="3779" y="10800"/>
                      </a:lnTo>
                      <a:lnTo>
                        <a:pt x="3779" y="9257"/>
                      </a:lnTo>
                      <a:lnTo>
                        <a:pt x="1620" y="9257"/>
                      </a:lnTo>
                      <a:close/>
                    </a:path>
                    <a:path w="21600" h="21600" extrusionOk="0">
                      <a:moveTo>
                        <a:pt x="3779" y="9257"/>
                      </a:moveTo>
                      <a:lnTo>
                        <a:pt x="3779" y="10800"/>
                      </a:lnTo>
                      <a:lnTo>
                        <a:pt x="5940" y="10800"/>
                      </a:lnTo>
                      <a:lnTo>
                        <a:pt x="5940" y="9257"/>
                      </a:lnTo>
                      <a:lnTo>
                        <a:pt x="3779" y="9257"/>
                      </a:lnTo>
                      <a:close/>
                    </a:path>
                    <a:path w="21600" h="21600" extrusionOk="0">
                      <a:moveTo>
                        <a:pt x="5940" y="9257"/>
                      </a:moveTo>
                      <a:lnTo>
                        <a:pt x="5940" y="10800"/>
                      </a:lnTo>
                      <a:lnTo>
                        <a:pt x="8100" y="10800"/>
                      </a:lnTo>
                      <a:lnTo>
                        <a:pt x="8100" y="9257"/>
                      </a:lnTo>
                      <a:lnTo>
                        <a:pt x="5940" y="9257"/>
                      </a:lnTo>
                      <a:close/>
                    </a:path>
                    <a:path w="21600" h="21600" extrusionOk="0">
                      <a:moveTo>
                        <a:pt x="8100" y="9257"/>
                      </a:moveTo>
                      <a:lnTo>
                        <a:pt x="8100" y="10800"/>
                      </a:lnTo>
                      <a:lnTo>
                        <a:pt x="10260" y="10800"/>
                      </a:lnTo>
                      <a:lnTo>
                        <a:pt x="10260" y="9257"/>
                      </a:lnTo>
                      <a:lnTo>
                        <a:pt x="8100" y="9257"/>
                      </a:lnTo>
                      <a:close/>
                    </a:path>
                    <a:path w="21600" h="21600" extrusionOk="0">
                      <a:moveTo>
                        <a:pt x="10260" y="9257"/>
                      </a:moveTo>
                      <a:lnTo>
                        <a:pt x="10260" y="10800"/>
                      </a:lnTo>
                      <a:lnTo>
                        <a:pt x="12419" y="10800"/>
                      </a:lnTo>
                      <a:lnTo>
                        <a:pt x="12419" y="9257"/>
                      </a:lnTo>
                      <a:lnTo>
                        <a:pt x="10260" y="9257"/>
                      </a:lnTo>
                      <a:close/>
                    </a:path>
                    <a:path w="21600" h="21600" extrusionOk="0">
                      <a:moveTo>
                        <a:pt x="12419" y="9257"/>
                      </a:moveTo>
                      <a:lnTo>
                        <a:pt x="12419" y="10800"/>
                      </a:lnTo>
                      <a:lnTo>
                        <a:pt x="14580" y="10800"/>
                      </a:lnTo>
                      <a:lnTo>
                        <a:pt x="14580" y="9257"/>
                      </a:lnTo>
                      <a:lnTo>
                        <a:pt x="12419" y="9257"/>
                      </a:lnTo>
                      <a:close/>
                    </a:path>
                    <a:path w="21600" h="21600" extrusionOk="0">
                      <a:moveTo>
                        <a:pt x="14580" y="9257"/>
                      </a:moveTo>
                      <a:lnTo>
                        <a:pt x="14580" y="10800"/>
                      </a:lnTo>
                      <a:lnTo>
                        <a:pt x="16740" y="10800"/>
                      </a:lnTo>
                      <a:lnTo>
                        <a:pt x="16740" y="9257"/>
                      </a:lnTo>
                      <a:lnTo>
                        <a:pt x="14580" y="9257"/>
                      </a:lnTo>
                      <a:close/>
                    </a:path>
                    <a:path w="21600" h="21600" extrusionOk="0">
                      <a:moveTo>
                        <a:pt x="16740" y="9257"/>
                      </a:moveTo>
                      <a:lnTo>
                        <a:pt x="16740" y="10800"/>
                      </a:lnTo>
                      <a:lnTo>
                        <a:pt x="18900" y="10800"/>
                      </a:lnTo>
                      <a:lnTo>
                        <a:pt x="18900" y="9257"/>
                      </a:lnTo>
                      <a:lnTo>
                        <a:pt x="16740" y="9257"/>
                      </a:lnTo>
                      <a:close/>
                    </a:path>
                    <a:path w="21600" h="21600" extrusionOk="0">
                      <a:moveTo>
                        <a:pt x="18900" y="9257"/>
                      </a:moveTo>
                      <a:lnTo>
                        <a:pt x="18900" y="10800"/>
                      </a:lnTo>
                      <a:lnTo>
                        <a:pt x="21060" y="10800"/>
                      </a:lnTo>
                      <a:lnTo>
                        <a:pt x="21060" y="9257"/>
                      </a:lnTo>
                      <a:lnTo>
                        <a:pt x="18900" y="9257"/>
                      </a:lnTo>
                      <a:close/>
                    </a:path>
                    <a:path w="21600" h="21600" extrusionOk="0">
                      <a:moveTo>
                        <a:pt x="540" y="10800"/>
                      </a:moveTo>
                      <a:lnTo>
                        <a:pt x="540" y="12342"/>
                      </a:lnTo>
                      <a:lnTo>
                        <a:pt x="2700" y="12342"/>
                      </a:lnTo>
                      <a:lnTo>
                        <a:pt x="2700" y="10800"/>
                      </a:lnTo>
                      <a:lnTo>
                        <a:pt x="540" y="10800"/>
                      </a:lnTo>
                      <a:close/>
                    </a:path>
                    <a:path w="21600" h="21600" extrusionOk="0">
                      <a:moveTo>
                        <a:pt x="2700" y="10800"/>
                      </a:moveTo>
                      <a:lnTo>
                        <a:pt x="2700" y="12342"/>
                      </a:lnTo>
                      <a:lnTo>
                        <a:pt x="4860" y="12342"/>
                      </a:lnTo>
                      <a:lnTo>
                        <a:pt x="4860" y="10800"/>
                      </a:lnTo>
                      <a:lnTo>
                        <a:pt x="2700" y="10800"/>
                      </a:lnTo>
                      <a:close/>
                    </a:path>
                    <a:path w="21600" h="21600" extrusionOk="0">
                      <a:moveTo>
                        <a:pt x="4860" y="10800"/>
                      </a:moveTo>
                      <a:lnTo>
                        <a:pt x="4860" y="12342"/>
                      </a:lnTo>
                      <a:lnTo>
                        <a:pt x="7020" y="12342"/>
                      </a:lnTo>
                      <a:lnTo>
                        <a:pt x="7020" y="10800"/>
                      </a:lnTo>
                      <a:lnTo>
                        <a:pt x="4860" y="10800"/>
                      </a:lnTo>
                      <a:close/>
                    </a:path>
                    <a:path w="21600" h="21600" extrusionOk="0">
                      <a:moveTo>
                        <a:pt x="7020" y="10800"/>
                      </a:moveTo>
                      <a:lnTo>
                        <a:pt x="7020" y="12342"/>
                      </a:lnTo>
                      <a:lnTo>
                        <a:pt x="9180" y="12342"/>
                      </a:lnTo>
                      <a:lnTo>
                        <a:pt x="9180" y="10800"/>
                      </a:lnTo>
                      <a:lnTo>
                        <a:pt x="7020" y="10800"/>
                      </a:lnTo>
                      <a:close/>
                    </a:path>
                    <a:path w="21600" h="21600" extrusionOk="0">
                      <a:moveTo>
                        <a:pt x="9180" y="10800"/>
                      </a:moveTo>
                      <a:lnTo>
                        <a:pt x="9180" y="12342"/>
                      </a:lnTo>
                      <a:lnTo>
                        <a:pt x="11340" y="12342"/>
                      </a:lnTo>
                      <a:lnTo>
                        <a:pt x="11340" y="10800"/>
                      </a:lnTo>
                      <a:lnTo>
                        <a:pt x="9180" y="10800"/>
                      </a:lnTo>
                      <a:close/>
                    </a:path>
                    <a:path w="21600" h="21600" extrusionOk="0">
                      <a:moveTo>
                        <a:pt x="11340" y="10800"/>
                      </a:moveTo>
                      <a:lnTo>
                        <a:pt x="11340" y="12342"/>
                      </a:lnTo>
                      <a:lnTo>
                        <a:pt x="13500" y="12342"/>
                      </a:lnTo>
                      <a:lnTo>
                        <a:pt x="13500" y="10800"/>
                      </a:lnTo>
                      <a:lnTo>
                        <a:pt x="11340" y="10800"/>
                      </a:lnTo>
                      <a:close/>
                    </a:path>
                    <a:path w="21600" h="21600" extrusionOk="0">
                      <a:moveTo>
                        <a:pt x="13500" y="10800"/>
                      </a:moveTo>
                      <a:lnTo>
                        <a:pt x="13500" y="12342"/>
                      </a:lnTo>
                      <a:lnTo>
                        <a:pt x="15660" y="12342"/>
                      </a:lnTo>
                      <a:lnTo>
                        <a:pt x="15660" y="10800"/>
                      </a:lnTo>
                      <a:lnTo>
                        <a:pt x="13500" y="10800"/>
                      </a:lnTo>
                      <a:close/>
                    </a:path>
                    <a:path w="21600" h="21600" extrusionOk="0">
                      <a:moveTo>
                        <a:pt x="15660" y="10800"/>
                      </a:moveTo>
                      <a:lnTo>
                        <a:pt x="15660" y="12342"/>
                      </a:lnTo>
                      <a:lnTo>
                        <a:pt x="17820" y="12342"/>
                      </a:lnTo>
                      <a:lnTo>
                        <a:pt x="17820" y="10800"/>
                      </a:lnTo>
                      <a:lnTo>
                        <a:pt x="15660" y="10800"/>
                      </a:lnTo>
                      <a:close/>
                    </a:path>
                    <a:path w="21600" h="21600" extrusionOk="0">
                      <a:moveTo>
                        <a:pt x="17820" y="10800"/>
                      </a:moveTo>
                      <a:lnTo>
                        <a:pt x="17820" y="12342"/>
                      </a:lnTo>
                      <a:lnTo>
                        <a:pt x="19980" y="12342"/>
                      </a:lnTo>
                      <a:lnTo>
                        <a:pt x="19980" y="10800"/>
                      </a:lnTo>
                      <a:lnTo>
                        <a:pt x="17820" y="10800"/>
                      </a:lnTo>
                      <a:close/>
                    </a:path>
                    <a:path w="21600" h="21600" extrusionOk="0">
                      <a:moveTo>
                        <a:pt x="1620" y="12342"/>
                      </a:moveTo>
                      <a:lnTo>
                        <a:pt x="1620" y="13885"/>
                      </a:lnTo>
                      <a:lnTo>
                        <a:pt x="3779" y="13885"/>
                      </a:lnTo>
                      <a:lnTo>
                        <a:pt x="3779" y="12342"/>
                      </a:lnTo>
                      <a:lnTo>
                        <a:pt x="1620" y="12342"/>
                      </a:lnTo>
                      <a:close/>
                    </a:path>
                    <a:path w="21600" h="21600" extrusionOk="0">
                      <a:moveTo>
                        <a:pt x="3779" y="12342"/>
                      </a:moveTo>
                      <a:lnTo>
                        <a:pt x="3779" y="13885"/>
                      </a:lnTo>
                      <a:lnTo>
                        <a:pt x="5940" y="13885"/>
                      </a:lnTo>
                      <a:lnTo>
                        <a:pt x="5940" y="12342"/>
                      </a:lnTo>
                      <a:lnTo>
                        <a:pt x="3779" y="12342"/>
                      </a:lnTo>
                      <a:close/>
                    </a:path>
                    <a:path w="21600" h="21600" extrusionOk="0">
                      <a:moveTo>
                        <a:pt x="5940" y="12342"/>
                      </a:moveTo>
                      <a:lnTo>
                        <a:pt x="5940" y="13885"/>
                      </a:lnTo>
                      <a:lnTo>
                        <a:pt x="8100" y="13885"/>
                      </a:lnTo>
                      <a:lnTo>
                        <a:pt x="8100" y="12342"/>
                      </a:lnTo>
                      <a:lnTo>
                        <a:pt x="5940" y="12342"/>
                      </a:lnTo>
                      <a:close/>
                    </a:path>
                    <a:path w="21600" h="21600" extrusionOk="0">
                      <a:moveTo>
                        <a:pt x="8100" y="12342"/>
                      </a:moveTo>
                      <a:lnTo>
                        <a:pt x="8100" y="13885"/>
                      </a:lnTo>
                      <a:lnTo>
                        <a:pt x="10260" y="13885"/>
                      </a:lnTo>
                      <a:lnTo>
                        <a:pt x="10260" y="12342"/>
                      </a:lnTo>
                      <a:lnTo>
                        <a:pt x="8100" y="12342"/>
                      </a:lnTo>
                      <a:close/>
                    </a:path>
                    <a:path w="21600" h="21600" extrusionOk="0">
                      <a:moveTo>
                        <a:pt x="10260" y="12342"/>
                      </a:moveTo>
                      <a:lnTo>
                        <a:pt x="10260" y="13885"/>
                      </a:lnTo>
                      <a:lnTo>
                        <a:pt x="12419" y="13885"/>
                      </a:lnTo>
                      <a:lnTo>
                        <a:pt x="12419" y="12342"/>
                      </a:lnTo>
                      <a:lnTo>
                        <a:pt x="10260" y="12342"/>
                      </a:lnTo>
                      <a:close/>
                    </a:path>
                    <a:path w="21600" h="21600" extrusionOk="0">
                      <a:moveTo>
                        <a:pt x="12419" y="12342"/>
                      </a:moveTo>
                      <a:lnTo>
                        <a:pt x="12419" y="13885"/>
                      </a:lnTo>
                      <a:lnTo>
                        <a:pt x="14580" y="13885"/>
                      </a:lnTo>
                      <a:lnTo>
                        <a:pt x="14580" y="12342"/>
                      </a:lnTo>
                      <a:lnTo>
                        <a:pt x="12419" y="12342"/>
                      </a:lnTo>
                      <a:close/>
                    </a:path>
                    <a:path w="21600" h="21600" extrusionOk="0">
                      <a:moveTo>
                        <a:pt x="14580" y="12342"/>
                      </a:moveTo>
                      <a:lnTo>
                        <a:pt x="14580" y="13885"/>
                      </a:lnTo>
                      <a:lnTo>
                        <a:pt x="16740" y="13885"/>
                      </a:lnTo>
                      <a:lnTo>
                        <a:pt x="16740" y="12342"/>
                      </a:lnTo>
                      <a:lnTo>
                        <a:pt x="14580" y="12342"/>
                      </a:lnTo>
                      <a:close/>
                    </a:path>
                    <a:path w="21600" h="21600" extrusionOk="0">
                      <a:moveTo>
                        <a:pt x="16740" y="12342"/>
                      </a:moveTo>
                      <a:lnTo>
                        <a:pt x="16740" y="13885"/>
                      </a:lnTo>
                      <a:lnTo>
                        <a:pt x="18900" y="13885"/>
                      </a:lnTo>
                      <a:lnTo>
                        <a:pt x="18900" y="12342"/>
                      </a:lnTo>
                      <a:lnTo>
                        <a:pt x="16740" y="12342"/>
                      </a:lnTo>
                      <a:close/>
                    </a:path>
                    <a:path w="21600" h="21600" extrusionOk="0">
                      <a:moveTo>
                        <a:pt x="18900" y="12342"/>
                      </a:moveTo>
                      <a:lnTo>
                        <a:pt x="18900" y="13885"/>
                      </a:lnTo>
                      <a:lnTo>
                        <a:pt x="21060" y="13885"/>
                      </a:lnTo>
                      <a:lnTo>
                        <a:pt x="21060" y="12342"/>
                      </a:lnTo>
                      <a:lnTo>
                        <a:pt x="18900" y="12342"/>
                      </a:lnTo>
                      <a:close/>
                    </a:path>
                    <a:path w="21600" h="21600" extrusionOk="0">
                      <a:moveTo>
                        <a:pt x="540" y="13885"/>
                      </a:moveTo>
                      <a:lnTo>
                        <a:pt x="540" y="15428"/>
                      </a:lnTo>
                      <a:lnTo>
                        <a:pt x="2700" y="15428"/>
                      </a:lnTo>
                      <a:lnTo>
                        <a:pt x="2700" y="13885"/>
                      </a:lnTo>
                      <a:lnTo>
                        <a:pt x="540" y="13885"/>
                      </a:lnTo>
                      <a:close/>
                    </a:path>
                    <a:path w="21600" h="21600" extrusionOk="0">
                      <a:moveTo>
                        <a:pt x="2700" y="13885"/>
                      </a:moveTo>
                      <a:lnTo>
                        <a:pt x="2700" y="15428"/>
                      </a:lnTo>
                      <a:lnTo>
                        <a:pt x="4860" y="15428"/>
                      </a:lnTo>
                      <a:lnTo>
                        <a:pt x="4860" y="13885"/>
                      </a:lnTo>
                      <a:lnTo>
                        <a:pt x="2700" y="13885"/>
                      </a:lnTo>
                      <a:close/>
                    </a:path>
                    <a:path w="21600" h="21600" extrusionOk="0">
                      <a:moveTo>
                        <a:pt x="4860" y="13885"/>
                      </a:moveTo>
                      <a:lnTo>
                        <a:pt x="4860" y="15428"/>
                      </a:lnTo>
                      <a:lnTo>
                        <a:pt x="7020" y="15428"/>
                      </a:lnTo>
                      <a:lnTo>
                        <a:pt x="7020" y="13885"/>
                      </a:lnTo>
                      <a:lnTo>
                        <a:pt x="4860" y="13885"/>
                      </a:lnTo>
                      <a:close/>
                    </a:path>
                    <a:path w="21600" h="21600" extrusionOk="0">
                      <a:moveTo>
                        <a:pt x="7020" y="13885"/>
                      </a:moveTo>
                      <a:lnTo>
                        <a:pt x="7020" y="15428"/>
                      </a:lnTo>
                      <a:lnTo>
                        <a:pt x="9180" y="15428"/>
                      </a:lnTo>
                      <a:lnTo>
                        <a:pt x="9180" y="13885"/>
                      </a:lnTo>
                      <a:lnTo>
                        <a:pt x="7020" y="13885"/>
                      </a:lnTo>
                      <a:close/>
                    </a:path>
                    <a:path w="21600" h="21600" extrusionOk="0">
                      <a:moveTo>
                        <a:pt x="9180" y="13885"/>
                      </a:moveTo>
                      <a:lnTo>
                        <a:pt x="9180" y="15428"/>
                      </a:lnTo>
                      <a:lnTo>
                        <a:pt x="11340" y="15428"/>
                      </a:lnTo>
                      <a:lnTo>
                        <a:pt x="11340" y="13885"/>
                      </a:lnTo>
                      <a:lnTo>
                        <a:pt x="9180" y="13885"/>
                      </a:lnTo>
                      <a:close/>
                    </a:path>
                    <a:path w="21600" h="21600" extrusionOk="0">
                      <a:moveTo>
                        <a:pt x="11340" y="13885"/>
                      </a:moveTo>
                      <a:lnTo>
                        <a:pt x="11340" y="15428"/>
                      </a:lnTo>
                      <a:lnTo>
                        <a:pt x="13500" y="15428"/>
                      </a:lnTo>
                      <a:lnTo>
                        <a:pt x="13500" y="13885"/>
                      </a:lnTo>
                      <a:lnTo>
                        <a:pt x="11340" y="13885"/>
                      </a:lnTo>
                      <a:close/>
                    </a:path>
                    <a:path w="21600" h="21600" extrusionOk="0">
                      <a:moveTo>
                        <a:pt x="13500" y="13885"/>
                      </a:moveTo>
                      <a:lnTo>
                        <a:pt x="13500" y="15428"/>
                      </a:lnTo>
                      <a:lnTo>
                        <a:pt x="15660" y="15428"/>
                      </a:lnTo>
                      <a:lnTo>
                        <a:pt x="15660" y="13885"/>
                      </a:lnTo>
                      <a:lnTo>
                        <a:pt x="13500" y="13885"/>
                      </a:lnTo>
                      <a:close/>
                    </a:path>
                    <a:path w="21600" h="21600" extrusionOk="0">
                      <a:moveTo>
                        <a:pt x="15660" y="13885"/>
                      </a:moveTo>
                      <a:lnTo>
                        <a:pt x="15660" y="15428"/>
                      </a:lnTo>
                      <a:lnTo>
                        <a:pt x="17820" y="15428"/>
                      </a:lnTo>
                      <a:lnTo>
                        <a:pt x="17820" y="13885"/>
                      </a:lnTo>
                      <a:lnTo>
                        <a:pt x="15660" y="13885"/>
                      </a:lnTo>
                      <a:close/>
                    </a:path>
                    <a:path w="21600" h="21600" extrusionOk="0">
                      <a:moveTo>
                        <a:pt x="17820" y="13885"/>
                      </a:moveTo>
                      <a:lnTo>
                        <a:pt x="17820" y="15428"/>
                      </a:lnTo>
                      <a:lnTo>
                        <a:pt x="19980" y="15428"/>
                      </a:lnTo>
                      <a:lnTo>
                        <a:pt x="19980" y="13885"/>
                      </a:lnTo>
                      <a:lnTo>
                        <a:pt x="17820" y="13885"/>
                      </a:lnTo>
                      <a:close/>
                    </a:path>
                    <a:path w="21600" h="21600" extrusionOk="0">
                      <a:moveTo>
                        <a:pt x="1620" y="15428"/>
                      </a:moveTo>
                      <a:lnTo>
                        <a:pt x="1620" y="16971"/>
                      </a:lnTo>
                      <a:lnTo>
                        <a:pt x="3779" y="16971"/>
                      </a:lnTo>
                      <a:lnTo>
                        <a:pt x="3779" y="15428"/>
                      </a:lnTo>
                      <a:lnTo>
                        <a:pt x="1620" y="15428"/>
                      </a:lnTo>
                      <a:close/>
                    </a:path>
                    <a:path w="21600" h="21600" extrusionOk="0">
                      <a:moveTo>
                        <a:pt x="3779" y="15428"/>
                      </a:moveTo>
                      <a:lnTo>
                        <a:pt x="3779" y="16971"/>
                      </a:lnTo>
                      <a:lnTo>
                        <a:pt x="5940" y="16971"/>
                      </a:lnTo>
                      <a:lnTo>
                        <a:pt x="5940" y="15428"/>
                      </a:lnTo>
                      <a:lnTo>
                        <a:pt x="3779" y="15428"/>
                      </a:lnTo>
                      <a:close/>
                    </a:path>
                    <a:path w="21600" h="21600" extrusionOk="0">
                      <a:moveTo>
                        <a:pt x="5940" y="15428"/>
                      </a:moveTo>
                      <a:lnTo>
                        <a:pt x="5940" y="16971"/>
                      </a:lnTo>
                      <a:lnTo>
                        <a:pt x="8100" y="16971"/>
                      </a:lnTo>
                      <a:lnTo>
                        <a:pt x="8100" y="15428"/>
                      </a:lnTo>
                      <a:lnTo>
                        <a:pt x="5940" y="15428"/>
                      </a:lnTo>
                      <a:close/>
                    </a:path>
                    <a:path w="21600" h="21600" extrusionOk="0">
                      <a:moveTo>
                        <a:pt x="8100" y="15428"/>
                      </a:moveTo>
                      <a:lnTo>
                        <a:pt x="8100" y="16971"/>
                      </a:lnTo>
                      <a:lnTo>
                        <a:pt x="10260" y="16971"/>
                      </a:lnTo>
                      <a:lnTo>
                        <a:pt x="10260" y="15428"/>
                      </a:lnTo>
                      <a:lnTo>
                        <a:pt x="8100" y="15428"/>
                      </a:lnTo>
                      <a:close/>
                    </a:path>
                    <a:path w="21600" h="21600" extrusionOk="0">
                      <a:moveTo>
                        <a:pt x="10260" y="15428"/>
                      </a:moveTo>
                      <a:lnTo>
                        <a:pt x="10260" y="16971"/>
                      </a:lnTo>
                      <a:lnTo>
                        <a:pt x="12419" y="16971"/>
                      </a:lnTo>
                      <a:lnTo>
                        <a:pt x="12419" y="15428"/>
                      </a:lnTo>
                      <a:lnTo>
                        <a:pt x="10260" y="15428"/>
                      </a:lnTo>
                      <a:close/>
                    </a:path>
                    <a:path w="21600" h="21600" extrusionOk="0">
                      <a:moveTo>
                        <a:pt x="12419" y="15428"/>
                      </a:moveTo>
                      <a:lnTo>
                        <a:pt x="12419" y="16971"/>
                      </a:lnTo>
                      <a:lnTo>
                        <a:pt x="14580" y="16971"/>
                      </a:lnTo>
                      <a:lnTo>
                        <a:pt x="14580" y="15428"/>
                      </a:lnTo>
                      <a:lnTo>
                        <a:pt x="12419" y="15428"/>
                      </a:lnTo>
                      <a:close/>
                    </a:path>
                    <a:path w="21600" h="21600" extrusionOk="0">
                      <a:moveTo>
                        <a:pt x="14580" y="15428"/>
                      </a:moveTo>
                      <a:lnTo>
                        <a:pt x="14580" y="16971"/>
                      </a:lnTo>
                      <a:lnTo>
                        <a:pt x="16740" y="16971"/>
                      </a:lnTo>
                      <a:lnTo>
                        <a:pt x="16740" y="15428"/>
                      </a:lnTo>
                      <a:lnTo>
                        <a:pt x="14580" y="15428"/>
                      </a:lnTo>
                      <a:close/>
                    </a:path>
                    <a:path w="21600" h="21600" extrusionOk="0">
                      <a:moveTo>
                        <a:pt x="16740" y="15428"/>
                      </a:moveTo>
                      <a:lnTo>
                        <a:pt x="16740" y="16971"/>
                      </a:lnTo>
                      <a:lnTo>
                        <a:pt x="18900" y="16971"/>
                      </a:lnTo>
                      <a:lnTo>
                        <a:pt x="18900" y="15428"/>
                      </a:lnTo>
                      <a:lnTo>
                        <a:pt x="16740" y="15428"/>
                      </a:lnTo>
                      <a:close/>
                    </a:path>
                    <a:path w="21600" h="21600" extrusionOk="0">
                      <a:moveTo>
                        <a:pt x="18900" y="15428"/>
                      </a:moveTo>
                      <a:lnTo>
                        <a:pt x="18900" y="16971"/>
                      </a:lnTo>
                      <a:lnTo>
                        <a:pt x="21060" y="16971"/>
                      </a:lnTo>
                      <a:lnTo>
                        <a:pt x="21060" y="15428"/>
                      </a:lnTo>
                      <a:lnTo>
                        <a:pt x="18900" y="15428"/>
                      </a:lnTo>
                      <a:close/>
                    </a:path>
                    <a:path w="21600" h="21600" extrusionOk="0">
                      <a:moveTo>
                        <a:pt x="540" y="16971"/>
                      </a:moveTo>
                      <a:lnTo>
                        <a:pt x="540" y="18514"/>
                      </a:lnTo>
                      <a:lnTo>
                        <a:pt x="2700" y="18514"/>
                      </a:lnTo>
                      <a:lnTo>
                        <a:pt x="2700" y="16971"/>
                      </a:lnTo>
                      <a:lnTo>
                        <a:pt x="540" y="16971"/>
                      </a:lnTo>
                      <a:close/>
                    </a:path>
                    <a:path w="21600" h="21600" extrusionOk="0">
                      <a:moveTo>
                        <a:pt x="2700" y="16971"/>
                      </a:moveTo>
                      <a:lnTo>
                        <a:pt x="2700" y="18514"/>
                      </a:lnTo>
                      <a:lnTo>
                        <a:pt x="4860" y="18514"/>
                      </a:lnTo>
                      <a:lnTo>
                        <a:pt x="4860" y="16971"/>
                      </a:lnTo>
                      <a:lnTo>
                        <a:pt x="2700" y="16971"/>
                      </a:lnTo>
                      <a:close/>
                    </a:path>
                    <a:path w="21600" h="21600" extrusionOk="0">
                      <a:moveTo>
                        <a:pt x="4860" y="16971"/>
                      </a:moveTo>
                      <a:lnTo>
                        <a:pt x="4860" y="18514"/>
                      </a:lnTo>
                      <a:lnTo>
                        <a:pt x="7020" y="18514"/>
                      </a:lnTo>
                      <a:lnTo>
                        <a:pt x="7020" y="16971"/>
                      </a:lnTo>
                      <a:lnTo>
                        <a:pt x="4860" y="16971"/>
                      </a:lnTo>
                      <a:close/>
                    </a:path>
                    <a:path w="21600" h="21600" extrusionOk="0">
                      <a:moveTo>
                        <a:pt x="7020" y="16971"/>
                      </a:moveTo>
                      <a:lnTo>
                        <a:pt x="7020" y="18514"/>
                      </a:lnTo>
                      <a:lnTo>
                        <a:pt x="9180" y="18514"/>
                      </a:lnTo>
                      <a:lnTo>
                        <a:pt x="9180" y="16971"/>
                      </a:lnTo>
                      <a:lnTo>
                        <a:pt x="7020" y="16971"/>
                      </a:lnTo>
                      <a:close/>
                    </a:path>
                    <a:path w="21600" h="21600" extrusionOk="0">
                      <a:moveTo>
                        <a:pt x="9180" y="16971"/>
                      </a:moveTo>
                      <a:lnTo>
                        <a:pt x="9180" y="18514"/>
                      </a:lnTo>
                      <a:lnTo>
                        <a:pt x="11340" y="18514"/>
                      </a:lnTo>
                      <a:lnTo>
                        <a:pt x="11340" y="16971"/>
                      </a:lnTo>
                      <a:lnTo>
                        <a:pt x="9180" y="16971"/>
                      </a:lnTo>
                      <a:close/>
                    </a:path>
                    <a:path w="21600" h="21600" extrusionOk="0">
                      <a:moveTo>
                        <a:pt x="11340" y="16971"/>
                      </a:moveTo>
                      <a:lnTo>
                        <a:pt x="11340" y="18514"/>
                      </a:lnTo>
                      <a:lnTo>
                        <a:pt x="13500" y="18514"/>
                      </a:lnTo>
                      <a:lnTo>
                        <a:pt x="13500" y="16971"/>
                      </a:lnTo>
                      <a:lnTo>
                        <a:pt x="11340" y="16971"/>
                      </a:lnTo>
                      <a:close/>
                    </a:path>
                    <a:path w="21600" h="21600" extrusionOk="0">
                      <a:moveTo>
                        <a:pt x="13500" y="16971"/>
                      </a:moveTo>
                      <a:lnTo>
                        <a:pt x="13500" y="18514"/>
                      </a:lnTo>
                      <a:lnTo>
                        <a:pt x="15660" y="18514"/>
                      </a:lnTo>
                      <a:lnTo>
                        <a:pt x="15660" y="16971"/>
                      </a:lnTo>
                      <a:lnTo>
                        <a:pt x="13500" y="16971"/>
                      </a:lnTo>
                      <a:close/>
                    </a:path>
                    <a:path w="21600" h="21600" extrusionOk="0">
                      <a:moveTo>
                        <a:pt x="15660" y="16971"/>
                      </a:moveTo>
                      <a:lnTo>
                        <a:pt x="15660" y="18514"/>
                      </a:lnTo>
                      <a:lnTo>
                        <a:pt x="17820" y="18514"/>
                      </a:lnTo>
                      <a:lnTo>
                        <a:pt x="17820" y="16971"/>
                      </a:lnTo>
                      <a:lnTo>
                        <a:pt x="15660" y="16971"/>
                      </a:lnTo>
                      <a:close/>
                    </a:path>
                    <a:path w="21600" h="21600" extrusionOk="0">
                      <a:moveTo>
                        <a:pt x="17820" y="16971"/>
                      </a:moveTo>
                      <a:lnTo>
                        <a:pt x="17820" y="18514"/>
                      </a:lnTo>
                      <a:lnTo>
                        <a:pt x="19980" y="18514"/>
                      </a:lnTo>
                      <a:lnTo>
                        <a:pt x="19980" y="16971"/>
                      </a:lnTo>
                      <a:lnTo>
                        <a:pt x="17820" y="16971"/>
                      </a:lnTo>
                      <a:close/>
                    </a:path>
                    <a:path w="21600" h="21600" extrusionOk="0">
                      <a:moveTo>
                        <a:pt x="1620" y="18514"/>
                      </a:moveTo>
                      <a:lnTo>
                        <a:pt x="1620" y="20057"/>
                      </a:lnTo>
                      <a:lnTo>
                        <a:pt x="3779" y="20057"/>
                      </a:lnTo>
                      <a:lnTo>
                        <a:pt x="3779" y="18514"/>
                      </a:lnTo>
                      <a:lnTo>
                        <a:pt x="1620" y="18514"/>
                      </a:lnTo>
                      <a:close/>
                    </a:path>
                    <a:path w="21600" h="21600" extrusionOk="0">
                      <a:moveTo>
                        <a:pt x="3779" y="18514"/>
                      </a:moveTo>
                      <a:lnTo>
                        <a:pt x="3779" y="20057"/>
                      </a:lnTo>
                      <a:lnTo>
                        <a:pt x="5940" y="20057"/>
                      </a:lnTo>
                      <a:lnTo>
                        <a:pt x="5940" y="18514"/>
                      </a:lnTo>
                      <a:lnTo>
                        <a:pt x="3779" y="18514"/>
                      </a:lnTo>
                      <a:close/>
                    </a:path>
                    <a:path w="21600" h="21600" extrusionOk="0">
                      <a:moveTo>
                        <a:pt x="5940" y="18514"/>
                      </a:moveTo>
                      <a:lnTo>
                        <a:pt x="5940" y="20057"/>
                      </a:lnTo>
                      <a:lnTo>
                        <a:pt x="8100" y="20057"/>
                      </a:lnTo>
                      <a:lnTo>
                        <a:pt x="8100" y="18514"/>
                      </a:lnTo>
                      <a:lnTo>
                        <a:pt x="5940" y="18514"/>
                      </a:lnTo>
                      <a:close/>
                    </a:path>
                    <a:path w="21600" h="21600" extrusionOk="0">
                      <a:moveTo>
                        <a:pt x="8100" y="18514"/>
                      </a:moveTo>
                      <a:lnTo>
                        <a:pt x="8100" y="20057"/>
                      </a:lnTo>
                      <a:lnTo>
                        <a:pt x="10260" y="20057"/>
                      </a:lnTo>
                      <a:lnTo>
                        <a:pt x="10260" y="18514"/>
                      </a:lnTo>
                      <a:lnTo>
                        <a:pt x="8100" y="18514"/>
                      </a:lnTo>
                      <a:close/>
                    </a:path>
                    <a:path w="21600" h="21600" extrusionOk="0">
                      <a:moveTo>
                        <a:pt x="10260" y="18514"/>
                      </a:moveTo>
                      <a:lnTo>
                        <a:pt x="10260" y="20057"/>
                      </a:lnTo>
                      <a:lnTo>
                        <a:pt x="12419" y="20057"/>
                      </a:lnTo>
                      <a:lnTo>
                        <a:pt x="12419" y="18514"/>
                      </a:lnTo>
                      <a:lnTo>
                        <a:pt x="10260" y="18514"/>
                      </a:lnTo>
                      <a:close/>
                    </a:path>
                    <a:path w="21600" h="21600" extrusionOk="0">
                      <a:moveTo>
                        <a:pt x="12419" y="18514"/>
                      </a:moveTo>
                      <a:lnTo>
                        <a:pt x="12419" y="20057"/>
                      </a:lnTo>
                      <a:lnTo>
                        <a:pt x="14580" y="20057"/>
                      </a:lnTo>
                      <a:lnTo>
                        <a:pt x="14580" y="18514"/>
                      </a:lnTo>
                      <a:lnTo>
                        <a:pt x="12419" y="18514"/>
                      </a:lnTo>
                      <a:close/>
                    </a:path>
                    <a:path w="21600" h="21600" extrusionOk="0">
                      <a:moveTo>
                        <a:pt x="14580" y="18514"/>
                      </a:moveTo>
                      <a:lnTo>
                        <a:pt x="14580" y="20057"/>
                      </a:lnTo>
                      <a:lnTo>
                        <a:pt x="16740" y="20057"/>
                      </a:lnTo>
                      <a:lnTo>
                        <a:pt x="16740" y="18514"/>
                      </a:lnTo>
                      <a:lnTo>
                        <a:pt x="14580" y="18514"/>
                      </a:lnTo>
                      <a:close/>
                    </a:path>
                    <a:path w="21600" h="21600" extrusionOk="0">
                      <a:moveTo>
                        <a:pt x="16740" y="18514"/>
                      </a:moveTo>
                      <a:lnTo>
                        <a:pt x="16740" y="20057"/>
                      </a:lnTo>
                      <a:lnTo>
                        <a:pt x="18900" y="20057"/>
                      </a:lnTo>
                      <a:lnTo>
                        <a:pt x="18900" y="18514"/>
                      </a:lnTo>
                      <a:lnTo>
                        <a:pt x="16740" y="18514"/>
                      </a:lnTo>
                      <a:close/>
                    </a:path>
                    <a:path w="21600" h="21600" extrusionOk="0">
                      <a:moveTo>
                        <a:pt x="18900" y="18514"/>
                      </a:moveTo>
                      <a:lnTo>
                        <a:pt x="18900" y="20057"/>
                      </a:lnTo>
                      <a:lnTo>
                        <a:pt x="21060" y="20057"/>
                      </a:lnTo>
                      <a:lnTo>
                        <a:pt x="21060" y="18514"/>
                      </a:lnTo>
                      <a:lnTo>
                        <a:pt x="18900" y="18514"/>
                      </a:lnTo>
                      <a:close/>
                    </a:path>
                    <a:path w="21600" h="21600" extrusionOk="0">
                      <a:moveTo>
                        <a:pt x="540" y="20057"/>
                      </a:moveTo>
                      <a:lnTo>
                        <a:pt x="540" y="21600"/>
                      </a:lnTo>
                      <a:lnTo>
                        <a:pt x="2700" y="21600"/>
                      </a:lnTo>
                      <a:lnTo>
                        <a:pt x="2700" y="20057"/>
                      </a:lnTo>
                      <a:lnTo>
                        <a:pt x="540" y="20057"/>
                      </a:lnTo>
                      <a:close/>
                    </a:path>
                    <a:path w="21600" h="21600" extrusionOk="0">
                      <a:moveTo>
                        <a:pt x="2700" y="20057"/>
                      </a:moveTo>
                      <a:lnTo>
                        <a:pt x="2700" y="21600"/>
                      </a:lnTo>
                      <a:lnTo>
                        <a:pt x="4860" y="21600"/>
                      </a:lnTo>
                      <a:lnTo>
                        <a:pt x="4860" y="20057"/>
                      </a:lnTo>
                      <a:lnTo>
                        <a:pt x="2700" y="20057"/>
                      </a:lnTo>
                      <a:close/>
                    </a:path>
                    <a:path w="21600" h="21600" extrusionOk="0">
                      <a:moveTo>
                        <a:pt x="4860" y="20057"/>
                      </a:moveTo>
                      <a:lnTo>
                        <a:pt x="4860" y="21600"/>
                      </a:lnTo>
                      <a:lnTo>
                        <a:pt x="7020" y="21600"/>
                      </a:lnTo>
                      <a:lnTo>
                        <a:pt x="7020" y="20057"/>
                      </a:lnTo>
                      <a:lnTo>
                        <a:pt x="4860" y="20057"/>
                      </a:lnTo>
                      <a:close/>
                    </a:path>
                    <a:path w="21600" h="21600" extrusionOk="0">
                      <a:moveTo>
                        <a:pt x="7020" y="20057"/>
                      </a:moveTo>
                      <a:lnTo>
                        <a:pt x="7020" y="21600"/>
                      </a:lnTo>
                      <a:lnTo>
                        <a:pt x="9180" y="21600"/>
                      </a:lnTo>
                      <a:lnTo>
                        <a:pt x="9180" y="20057"/>
                      </a:lnTo>
                      <a:lnTo>
                        <a:pt x="7020" y="20057"/>
                      </a:lnTo>
                      <a:close/>
                    </a:path>
                    <a:path w="21600" h="21600" extrusionOk="0">
                      <a:moveTo>
                        <a:pt x="9180" y="20057"/>
                      </a:moveTo>
                      <a:lnTo>
                        <a:pt x="9180" y="21600"/>
                      </a:lnTo>
                      <a:lnTo>
                        <a:pt x="11340" y="21600"/>
                      </a:lnTo>
                      <a:lnTo>
                        <a:pt x="11340" y="20057"/>
                      </a:lnTo>
                      <a:lnTo>
                        <a:pt x="9180" y="20057"/>
                      </a:lnTo>
                      <a:close/>
                    </a:path>
                    <a:path w="21600" h="21600" extrusionOk="0">
                      <a:moveTo>
                        <a:pt x="11340" y="20057"/>
                      </a:moveTo>
                      <a:lnTo>
                        <a:pt x="11340" y="21600"/>
                      </a:lnTo>
                      <a:lnTo>
                        <a:pt x="13500" y="21600"/>
                      </a:lnTo>
                      <a:lnTo>
                        <a:pt x="13500" y="20057"/>
                      </a:lnTo>
                      <a:lnTo>
                        <a:pt x="11340" y="20057"/>
                      </a:lnTo>
                      <a:close/>
                    </a:path>
                    <a:path w="21600" h="21600" extrusionOk="0">
                      <a:moveTo>
                        <a:pt x="13500" y="20057"/>
                      </a:moveTo>
                      <a:lnTo>
                        <a:pt x="13500" y="21600"/>
                      </a:lnTo>
                      <a:lnTo>
                        <a:pt x="15660" y="21600"/>
                      </a:lnTo>
                      <a:lnTo>
                        <a:pt x="15660" y="20057"/>
                      </a:lnTo>
                      <a:lnTo>
                        <a:pt x="13500" y="20057"/>
                      </a:lnTo>
                      <a:close/>
                    </a:path>
                    <a:path w="21600" h="21600" extrusionOk="0">
                      <a:moveTo>
                        <a:pt x="15660" y="20057"/>
                      </a:moveTo>
                      <a:lnTo>
                        <a:pt x="15660" y="21600"/>
                      </a:lnTo>
                      <a:lnTo>
                        <a:pt x="17820" y="21600"/>
                      </a:lnTo>
                      <a:lnTo>
                        <a:pt x="17820" y="20057"/>
                      </a:lnTo>
                      <a:lnTo>
                        <a:pt x="15660" y="20057"/>
                      </a:lnTo>
                      <a:close/>
                    </a:path>
                    <a:path w="21600" h="21600" extrusionOk="0">
                      <a:moveTo>
                        <a:pt x="17820" y="20057"/>
                      </a:moveTo>
                      <a:lnTo>
                        <a:pt x="17820" y="21600"/>
                      </a:lnTo>
                      <a:lnTo>
                        <a:pt x="19980" y="21600"/>
                      </a:lnTo>
                      <a:lnTo>
                        <a:pt x="19980" y="20057"/>
                      </a:lnTo>
                      <a:lnTo>
                        <a:pt x="17820" y="20057"/>
                      </a:lnTo>
                      <a:close/>
                    </a:path>
                    <a:path w="21600" h="21600" extrusionOk="0">
                      <a:moveTo>
                        <a:pt x="19980" y="4628"/>
                      </a:moveTo>
                      <a:lnTo>
                        <a:pt x="21060" y="4628"/>
                      </a:lnTo>
                      <a:lnTo>
                        <a:pt x="21060" y="6171"/>
                      </a:lnTo>
                      <a:lnTo>
                        <a:pt x="19980" y="6171"/>
                      </a:lnTo>
                      <a:lnTo>
                        <a:pt x="19980" y="4628"/>
                      </a:lnTo>
                      <a:close/>
                    </a:path>
                  </a:pathLst>
                </a:custGeom>
                <a:solidFill>
                  <a:srgbClr val="996633"/>
                </a:solidFill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01" name="Google Shape;101;p2"/>
                <p:cNvCxnSpPr>
                  <a:stCxn id="99" idx="0"/>
                </p:cNvCxnSpPr>
                <p:nvPr/>
              </p:nvCxnSpPr>
              <p:spPr>
                <a:xfrm rot="10800000" flipH="1">
                  <a:off x="2023813" y="2698021"/>
                  <a:ext cx="1021500" cy="4500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000000"/>
                  </a:solidFill>
                  <a:prstDash val="dash"/>
                  <a:round/>
                  <a:headEnd type="none" w="sm" len="sm"/>
                  <a:tailEnd type="stealth" w="med" len="med"/>
                </a:ln>
              </p:spPr>
            </p:cxnSp>
            <p:pic>
              <p:nvPicPr>
                <p:cNvPr id="102" name="Google Shape;102;p2" descr="C:\Users\matolak\AppData\Local\Microsoft\Windows\Temporary Internet Files\Content.IE5\AEPHTH0E\Salmon-coloured-building-with-three-flat-roof[1].png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169784">
                  <a:off x="2084048" y="2730664"/>
                  <a:ext cx="257781" cy="34736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3" name="Google Shape;103;p2" descr="C:\Users\matolak\AppData\Local\Microsoft\Windows\Temporary Internet Files\Content.IE5\3XTX2RC0\446px-Airplane.svg[1].png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764335">
                  <a:off x="5690041" y="1272731"/>
                  <a:ext cx="688145" cy="6713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4" name="Google Shape;104;p2" descr="C:\Users\matolak\AppData\Local\Microsoft\Windows\Temporary Internet Files\Content.IE5\JKZC6BKA\lgi01a201309172200[1].jpg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 flipH="1">
                  <a:off x="8060823" y="2904347"/>
                  <a:ext cx="334763" cy="2985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5" name="Google Shape;105;p2"/>
                <p:cNvSpPr txBox="1"/>
                <p:nvPr/>
              </p:nvSpPr>
              <p:spPr>
                <a:xfrm>
                  <a:off x="2329895" y="2689419"/>
                  <a:ext cx="57317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>
                      <a:solidFill>
                        <a:srgbClr val="000000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Taxi</a:t>
                  </a:r>
                  <a:endParaRPr/>
                </a:p>
              </p:txBody>
            </p:sp>
            <p:cxnSp>
              <p:nvCxnSpPr>
                <p:cNvPr id="106" name="Google Shape;106;p2"/>
                <p:cNvCxnSpPr/>
                <p:nvPr/>
              </p:nvCxnSpPr>
              <p:spPr>
                <a:xfrm rot="10800000" flipH="1">
                  <a:off x="3023969" y="2036393"/>
                  <a:ext cx="1376552" cy="666128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0000FF"/>
                  </a:solidFill>
                  <a:prstDash val="dash"/>
                  <a:round/>
                  <a:headEnd type="none" w="sm" len="sm"/>
                  <a:tailEnd type="stealth" w="med" len="med"/>
                </a:ln>
              </p:spPr>
            </p:cxnSp>
            <p:sp>
              <p:nvSpPr>
                <p:cNvPr id="107" name="Google Shape;107;p2"/>
                <p:cNvSpPr txBox="1"/>
                <p:nvPr/>
              </p:nvSpPr>
              <p:spPr>
                <a:xfrm rot="-1530048">
                  <a:off x="3116906" y="2423164"/>
                  <a:ext cx="92262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>
                      <a:solidFill>
                        <a:srgbClr val="0000CC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Takeoff</a:t>
                  </a:r>
                  <a:endParaRPr/>
                </a:p>
              </p:txBody>
            </p:sp>
            <p:cxnSp>
              <p:nvCxnSpPr>
                <p:cNvPr id="108" name="Google Shape;108;p2"/>
                <p:cNvCxnSpPr/>
                <p:nvPr/>
              </p:nvCxnSpPr>
              <p:spPr>
                <a:xfrm rot="10800000" flipH="1">
                  <a:off x="4400521" y="2014226"/>
                  <a:ext cx="3143893" cy="22169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336600"/>
                  </a:solidFill>
                  <a:prstDash val="dash"/>
                  <a:round/>
                  <a:headEnd type="none" w="sm" len="sm"/>
                  <a:tailEnd type="stealth" w="med" len="med"/>
                </a:ln>
              </p:spPr>
            </p:cxnSp>
            <p:sp>
              <p:nvSpPr>
                <p:cNvPr id="109" name="Google Shape;109;p2"/>
                <p:cNvSpPr/>
                <p:nvPr/>
              </p:nvSpPr>
              <p:spPr>
                <a:xfrm>
                  <a:off x="7527480" y="2019460"/>
                  <a:ext cx="1024467" cy="338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467" h="338666" extrusionOk="0">
                      <a:moveTo>
                        <a:pt x="0" y="0"/>
                      </a:moveTo>
                      <a:cubicBezTo>
                        <a:pt x="3221" y="16103"/>
                        <a:pt x="8255" y="50376"/>
                        <a:pt x="16934" y="67733"/>
                      </a:cubicBezTo>
                      <a:cubicBezTo>
                        <a:pt x="21485" y="76834"/>
                        <a:pt x="27882" y="84904"/>
                        <a:pt x="33867" y="93133"/>
                      </a:cubicBezTo>
                      <a:cubicBezTo>
                        <a:pt x="50466" y="115957"/>
                        <a:pt x="62089" y="143933"/>
                        <a:pt x="84667" y="160866"/>
                      </a:cubicBezTo>
                      <a:cubicBezTo>
                        <a:pt x="101138" y="173219"/>
                        <a:pt x="122009" y="186377"/>
                        <a:pt x="135467" y="203200"/>
                      </a:cubicBezTo>
                      <a:cubicBezTo>
                        <a:pt x="162139" y="236542"/>
                        <a:pt x="153545" y="249608"/>
                        <a:pt x="203200" y="279400"/>
                      </a:cubicBezTo>
                      <a:cubicBezTo>
                        <a:pt x="217311" y="287867"/>
                        <a:pt x="231148" y="296808"/>
                        <a:pt x="245534" y="304800"/>
                      </a:cubicBezTo>
                      <a:cubicBezTo>
                        <a:pt x="309985" y="340606"/>
                        <a:pt x="251578" y="303185"/>
                        <a:pt x="304800" y="338666"/>
                      </a:cubicBezTo>
                      <a:cubicBezTo>
                        <a:pt x="361245" y="335844"/>
                        <a:pt x="418094" y="337510"/>
                        <a:pt x="474134" y="330200"/>
                      </a:cubicBezTo>
                      <a:cubicBezTo>
                        <a:pt x="491352" y="327954"/>
                        <a:pt x="513689" y="295363"/>
                        <a:pt x="524934" y="287866"/>
                      </a:cubicBezTo>
                      <a:cubicBezTo>
                        <a:pt x="532360" y="282916"/>
                        <a:pt x="541867" y="282222"/>
                        <a:pt x="550334" y="279400"/>
                      </a:cubicBezTo>
                      <a:cubicBezTo>
                        <a:pt x="612893" y="216837"/>
                        <a:pt x="515739" y="308948"/>
                        <a:pt x="592667" y="254000"/>
                      </a:cubicBezTo>
                      <a:cubicBezTo>
                        <a:pt x="605658" y="244721"/>
                        <a:pt x="615245" y="231422"/>
                        <a:pt x="626534" y="220133"/>
                      </a:cubicBezTo>
                      <a:cubicBezTo>
                        <a:pt x="635001" y="211666"/>
                        <a:pt x="640575" y="198520"/>
                        <a:pt x="651934" y="194733"/>
                      </a:cubicBezTo>
                      <a:cubicBezTo>
                        <a:pt x="787107" y="149674"/>
                        <a:pt x="668409" y="186266"/>
                        <a:pt x="1024467" y="186266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336600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110" name="Google Shape;110;p2"/>
                <p:cNvCxnSpPr/>
                <p:nvPr/>
              </p:nvCxnSpPr>
              <p:spPr>
                <a:xfrm>
                  <a:off x="8551947" y="2198964"/>
                  <a:ext cx="688276" cy="778919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0000FF"/>
                  </a:solidFill>
                  <a:prstDash val="dash"/>
                  <a:round/>
                  <a:headEnd type="none" w="sm" len="sm"/>
                  <a:tailEnd type="stealth" w="med" len="med"/>
                </a:ln>
              </p:spPr>
            </p:cxnSp>
            <p:sp>
              <p:nvSpPr>
                <p:cNvPr id="111" name="Google Shape;111;p2"/>
                <p:cNvSpPr txBox="1"/>
                <p:nvPr/>
              </p:nvSpPr>
              <p:spPr>
                <a:xfrm rot="2942187">
                  <a:off x="8142842" y="2437071"/>
                  <a:ext cx="96372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>
                      <a:solidFill>
                        <a:srgbClr val="0000CC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Landing</a:t>
                  </a:r>
                  <a:endParaRPr/>
                </a:p>
              </p:txBody>
            </p:sp>
            <p:pic>
              <p:nvPicPr>
                <p:cNvPr id="112" name="Google Shape;112;p2" descr="C:\Users\matolak\AppData\Local\Microsoft\Windows\Temporary Internet Files\Content.IE5\JKZC6BKA\lgi01a201309172200[1].jp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 flipH="1">
                  <a:off x="8395586" y="2982797"/>
                  <a:ext cx="258381" cy="230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13" name="Google Shape;113;p2"/>
                <p:cNvCxnSpPr/>
                <p:nvPr/>
              </p:nvCxnSpPr>
              <p:spPr>
                <a:xfrm>
                  <a:off x="9224408" y="2966767"/>
                  <a:ext cx="709345" cy="11116"/>
                </a:xfrm>
                <a:prstGeom prst="straightConnector1">
                  <a:avLst/>
                </a:prstGeom>
                <a:noFill/>
                <a:ln w="41275" cap="flat" cmpd="sng">
                  <a:solidFill>
                    <a:srgbClr val="000000"/>
                  </a:solidFill>
                  <a:prstDash val="dash"/>
                  <a:round/>
                  <a:headEnd type="none" w="sm" len="sm"/>
                  <a:tailEnd type="stealth" w="med" len="med"/>
                </a:ln>
              </p:spPr>
            </p:cxnSp>
            <p:sp>
              <p:nvSpPr>
                <p:cNvPr id="114" name="Google Shape;114;p2"/>
                <p:cNvSpPr txBox="1"/>
                <p:nvPr/>
              </p:nvSpPr>
              <p:spPr>
                <a:xfrm>
                  <a:off x="9250429" y="2554252"/>
                  <a:ext cx="573170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>
                      <a:solidFill>
                        <a:srgbClr val="000000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Taxi</a:t>
                  </a:r>
                  <a:endParaRPr/>
                </a:p>
              </p:txBody>
            </p:sp>
            <p:pic>
              <p:nvPicPr>
                <p:cNvPr id="115" name="Google Shape;115;p2" descr="C:\Users\matolak\AppData\Local\Microsoft\Windows\Temporary Internet Files\Content.IE5\3XTX2RC0\446px-Airplane.svg[1].png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 rot="-640789">
                  <a:off x="3274043" y="2029119"/>
                  <a:ext cx="406838" cy="4006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6" name="Google Shape;116;p2"/>
                <p:cNvSpPr txBox="1"/>
                <p:nvPr/>
              </p:nvSpPr>
              <p:spPr>
                <a:xfrm>
                  <a:off x="5373016" y="1985477"/>
                  <a:ext cx="1034257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>
                      <a:solidFill>
                        <a:srgbClr val="336600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En-route</a:t>
                  </a:r>
                  <a:endParaRPr/>
                </a:p>
              </p:txBody>
            </p:sp>
            <p:pic>
              <p:nvPicPr>
                <p:cNvPr id="117" name="Google Shape;117;p2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57031" t="12948" r="5874" b="36505"/>
                <a:stretch/>
              </p:blipFill>
              <p:spPr>
                <a:xfrm>
                  <a:off x="1913079" y="1763368"/>
                  <a:ext cx="942130" cy="6717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8" name="Google Shape;118;p2" descr="C:\AGChannel\Publications\VTC2014Fall\FigS2.jpg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9570970" y="2014226"/>
                  <a:ext cx="812959" cy="5400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9" name="Google Shape;119;p2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56891" t="12740" r="5562" b="36294"/>
                <a:stretch/>
              </p:blipFill>
              <p:spPr>
                <a:xfrm>
                  <a:off x="4001094" y="2428949"/>
                  <a:ext cx="872979" cy="6199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0" name="Google Shape;120;p2"/>
                <p:cNvSpPr txBox="1"/>
                <p:nvPr/>
              </p:nvSpPr>
              <p:spPr>
                <a:xfrm>
                  <a:off x="1802785" y="1455591"/>
                  <a:ext cx="12586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Channel Type 1</a:t>
                  </a:r>
                  <a:endParaRPr/>
                </a:p>
              </p:txBody>
            </p:sp>
            <p:sp>
              <p:nvSpPr>
                <p:cNvPr id="121" name="Google Shape;121;p2"/>
                <p:cNvSpPr txBox="1"/>
                <p:nvPr/>
              </p:nvSpPr>
              <p:spPr>
                <a:xfrm>
                  <a:off x="3941614" y="2172106"/>
                  <a:ext cx="12586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Channel Type 2</a:t>
                  </a:r>
                  <a:endParaRPr/>
                </a:p>
              </p:txBody>
            </p:sp>
            <p:sp>
              <p:nvSpPr>
                <p:cNvPr id="122" name="Google Shape;122;p2"/>
                <p:cNvSpPr txBox="1"/>
                <p:nvPr/>
              </p:nvSpPr>
              <p:spPr>
                <a:xfrm>
                  <a:off x="5162717" y="1735643"/>
                  <a:ext cx="12586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Channel Type 3</a:t>
                  </a:r>
                  <a:endParaRPr/>
                </a:p>
              </p:txBody>
            </p:sp>
            <p:sp>
              <p:nvSpPr>
                <p:cNvPr id="123" name="Google Shape;123;p2"/>
                <p:cNvSpPr txBox="1"/>
                <p:nvPr/>
              </p:nvSpPr>
              <p:spPr>
                <a:xfrm>
                  <a:off x="7761057" y="2428879"/>
                  <a:ext cx="75854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Channel</a:t>
                  </a:r>
                  <a:endParaRPr/>
                </a:p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Type 4</a:t>
                  </a:r>
                  <a:endParaRPr/>
                </a:p>
              </p:txBody>
            </p:sp>
            <p:pic>
              <p:nvPicPr>
                <p:cNvPr id="124" name="Google Shape;124;p2" descr="C:\Users\matolak\AppData\Local\Microsoft\Windows\Temporary Internet Files\Content.IE5\9QQ1HF5Y\office-48859_640[1].png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14392" t="9561" r="14112" b="12074"/>
                <a:stretch/>
              </p:blipFill>
              <p:spPr>
                <a:xfrm>
                  <a:off x="1793060" y="2885944"/>
                  <a:ext cx="627934" cy="3760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5" name="Google Shape;125;p2"/>
                <p:cNvSpPr txBox="1"/>
                <p:nvPr/>
              </p:nvSpPr>
              <p:spPr>
                <a:xfrm>
                  <a:off x="7886380" y="1154415"/>
                  <a:ext cx="665567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>
                      <a:solidFill>
                        <a:srgbClr val="000000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Storm</a:t>
                  </a:r>
                  <a:endParaRPr/>
                </a:p>
              </p:txBody>
            </p:sp>
            <p:sp>
              <p:nvSpPr>
                <p:cNvPr id="126" name="Google Shape;126;p2"/>
                <p:cNvSpPr txBox="1"/>
                <p:nvPr/>
              </p:nvSpPr>
              <p:spPr>
                <a:xfrm>
                  <a:off x="9635679" y="1520584"/>
                  <a:ext cx="75854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Channel</a:t>
                  </a:r>
                  <a:endParaRPr/>
                </a:p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>
                      <a:solidFill>
                        <a:srgbClr val="000000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Type 5</a:t>
                  </a:r>
                  <a:endParaRPr/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 rot="-1188809">
                  <a:off x="2212726" y="2450637"/>
                  <a:ext cx="1051771" cy="45719"/>
                </a:xfrm>
                <a:prstGeom prst="lightningBolt">
                  <a:avLst/>
                </a:prstGeom>
                <a:solidFill>
                  <a:srgbClr val="FFFF00"/>
                </a:solidFill>
                <a:ln w="2540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 rot="-963522">
                  <a:off x="3831228" y="1748773"/>
                  <a:ext cx="1832782" cy="45719"/>
                </a:xfrm>
                <a:prstGeom prst="lightningBolt">
                  <a:avLst/>
                </a:prstGeom>
                <a:solidFill>
                  <a:srgbClr val="FFFF00"/>
                </a:solidFill>
                <a:ln w="2540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 rot="567950">
                  <a:off x="6593028" y="1885499"/>
                  <a:ext cx="3399246" cy="74649"/>
                </a:xfrm>
                <a:prstGeom prst="lightningBolt">
                  <a:avLst/>
                </a:prstGeom>
                <a:solidFill>
                  <a:srgbClr val="FFFF00"/>
                </a:solidFill>
                <a:ln w="25400" cap="flat" cmpd="sng">
                  <a:solidFill>
                    <a:srgbClr val="FFC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pic>
              <p:nvPicPr>
                <p:cNvPr id="130" name="Google Shape;130;p2" descr="C:\Users\matolak\AppData\Local\Microsoft\Windows\Temporary Internet Files\Content.IE5\1S10LU0R\Cumulonimbus_cloud[1].jpg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15333" t="11442" b="17609"/>
                <a:stretch/>
              </p:blipFill>
              <p:spPr>
                <a:xfrm>
                  <a:off x="7238772" y="1394275"/>
                  <a:ext cx="2013148" cy="628616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1" name="Google Shape;131;p2"/>
                <p:cNvSpPr txBox="1"/>
                <p:nvPr/>
              </p:nvSpPr>
              <p:spPr>
                <a:xfrm>
                  <a:off x="2249799" y="2945769"/>
                  <a:ext cx="177965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>
                      <a:solidFill>
                        <a:srgbClr val="FFFF00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Ground Site Type 1</a:t>
                  </a:r>
                  <a:endParaRPr/>
                </a:p>
              </p:txBody>
            </p:sp>
            <p:pic>
              <p:nvPicPr>
                <p:cNvPr id="132" name="Google Shape;132;p2" descr="C:\Users\matolak\AppData\Local\Microsoft\Windows\Temporary Internet Files\Content.IE5\JKZC6BKA\imagen34[1].jpg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l="38251" t="24340" r="37183"/>
                <a:stretch/>
              </p:blipFill>
              <p:spPr>
                <a:xfrm>
                  <a:off x="10251480" y="2707521"/>
                  <a:ext cx="145926" cy="47997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33" name="Google Shape;133;p2"/>
                <p:cNvSpPr/>
                <p:nvPr/>
              </p:nvSpPr>
              <p:spPr>
                <a:xfrm>
                  <a:off x="9823599" y="2966766"/>
                  <a:ext cx="382713" cy="257731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66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9938784" y="2937824"/>
                  <a:ext cx="463459" cy="2866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9966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35" name="Google Shape;135;p2"/>
                <p:cNvSpPr txBox="1"/>
                <p:nvPr/>
              </p:nvSpPr>
              <p:spPr>
                <a:xfrm>
                  <a:off x="8567382" y="2954882"/>
                  <a:ext cx="18020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>
                      <a:solidFill>
                        <a:srgbClr val="CCFFCC"/>
                      </a:solidFill>
                      <a:latin typeface="Candara"/>
                      <a:ea typeface="Candara"/>
                      <a:cs typeface="Candara"/>
                      <a:sym typeface="Candara"/>
                    </a:rPr>
                    <a:t>Ground Site Type 2</a:t>
                  </a:r>
                  <a:endParaRPr/>
                </a:p>
              </p:txBody>
            </p:sp>
            <p:pic>
              <p:nvPicPr>
                <p:cNvPr id="136" name="Google Shape;136;p2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30818" t="1" b="8831"/>
                <a:stretch/>
              </p:blipFill>
              <p:spPr>
                <a:xfrm>
                  <a:off x="8963753" y="2150070"/>
                  <a:ext cx="511680" cy="4466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7" name="Google Shape;137;p2" descr="C:\Users\matolak\AppData\Local\Microsoft\Windows\Temporary Internet Files\Content.IE5\JKZC6BKA\imagen34[1].jpg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l="38251" t="24340" r="37183"/>
                <a:stretch/>
              </p:blipFill>
              <p:spPr>
                <a:xfrm>
                  <a:off x="6375552" y="2724512"/>
                  <a:ext cx="145926" cy="479977"/>
                </a:xfrm>
                <a:prstGeom prst="rect">
                  <a:avLst/>
                </a:prstGeom>
                <a:solidFill>
                  <a:srgbClr val="A2A2E0"/>
                </a:solidFill>
                <a:ln>
                  <a:noFill/>
                </a:ln>
              </p:spPr>
            </p:pic>
            <p:sp>
              <p:nvSpPr>
                <p:cNvPr id="138" name="Google Shape;138;p2"/>
                <p:cNvSpPr/>
                <p:nvPr/>
              </p:nvSpPr>
              <p:spPr>
                <a:xfrm rot="-9299704">
                  <a:off x="5715181" y="2563034"/>
                  <a:ext cx="717059" cy="152466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39" name="Google Shape;139;p2"/>
                <p:cNvSpPr/>
                <p:nvPr/>
              </p:nvSpPr>
              <p:spPr>
                <a:xfrm rot="-2584280">
                  <a:off x="6487087" y="2543437"/>
                  <a:ext cx="717059" cy="152466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40" name="Google Shape;140;p2"/>
                <p:cNvSpPr txBox="1"/>
                <p:nvPr/>
              </p:nvSpPr>
              <p:spPr>
                <a:xfrm>
                  <a:off x="5449158" y="2944142"/>
                  <a:ext cx="974947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>
                      <a:solidFill>
                        <a:srgbClr val="FFE79B"/>
                      </a:solidFill>
                      <a:latin typeface="Book Antiqua"/>
                      <a:ea typeface="Book Antiqua"/>
                      <a:cs typeface="Book Antiqua"/>
                      <a:sym typeface="Book Antiqua"/>
                    </a:rPr>
                    <a:t>Interferer</a:t>
                  </a:r>
                  <a:endParaRPr/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 rot="-5979182">
                  <a:off x="6146915" y="2470935"/>
                  <a:ext cx="590770" cy="116084"/>
                </a:xfrm>
                <a:prstGeom prst="lightningBol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pic>
              <p:nvPicPr>
                <p:cNvPr id="142" name="Google Shape;142;p2" descr="http://uav-solutions.com/wp-content/uploads/2014/05/phoenix30-1-430x300.png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 l="3086" t="9421" r="3020" b="20598"/>
                <a:stretch/>
              </p:blipFill>
              <p:spPr>
                <a:xfrm>
                  <a:off x="2548455" y="1883442"/>
                  <a:ext cx="504446" cy="2623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3" name="Google Shape;143;p2"/>
              <p:cNvSpPr txBox="1"/>
              <p:nvPr/>
            </p:nvSpPr>
            <p:spPr>
              <a:xfrm>
                <a:off x="2967476" y="3895730"/>
                <a:ext cx="84189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chemeClr val="dk1"/>
                    </a:solidFill>
                    <a:latin typeface="Noto Sans Symbols"/>
                    <a:ea typeface="Noto Sans Symbols"/>
                    <a:cs typeface="Noto Sans Symbols"/>
                    <a:sym typeface="Noto Sans Symbols"/>
                  </a:rPr>
                  <a:t>(σ</a:t>
                </a:r>
                <a:r>
                  <a:rPr lang="en-US" sz="1600" baseline="-25000">
                    <a:solidFill>
                      <a:schemeClr val="dk1"/>
                    </a:solidFill>
                    <a:latin typeface="Noto Sans Symbols"/>
                    <a:ea typeface="Noto Sans Symbols"/>
                    <a:cs typeface="Noto Sans Symbols"/>
                    <a:sym typeface="Noto Sans Symbols"/>
                  </a:rPr>
                  <a:t>τ</a:t>
                </a:r>
                <a:r>
                  <a:rPr lang="en-US" sz="1600" baseline="-25000">
                    <a:solidFill>
                      <a:schemeClr val="dk1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2</a:t>
                </a:r>
                <a:r>
                  <a:rPr lang="en-US" sz="1600">
                    <a:solidFill>
                      <a:schemeClr val="dk1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,</a:t>
                </a:r>
                <a:r>
                  <a:rPr lang="en-US" sz="1600" i="1">
                    <a:solidFill>
                      <a:schemeClr val="dk1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f</a:t>
                </a:r>
                <a:r>
                  <a:rPr lang="en-US" sz="1600" baseline="-25000">
                    <a:solidFill>
                      <a:schemeClr val="dk1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D2</a:t>
                </a:r>
                <a:r>
                  <a:rPr lang="en-US" sz="1600">
                    <a:solidFill>
                      <a:schemeClr val="dk1"/>
                    </a:solidFill>
                    <a:latin typeface="Candara"/>
                    <a:ea typeface="Candara"/>
                    <a:cs typeface="Candara"/>
                    <a:sym typeface="Candara"/>
                  </a:rPr>
                  <a:t>)</a:t>
                </a:r>
                <a:endParaRPr/>
              </a:p>
            </p:txBody>
          </p:sp>
        </p:grpSp>
        <p:sp>
          <p:nvSpPr>
            <p:cNvPr id="144" name="Google Shape;144;p2"/>
            <p:cNvSpPr/>
            <p:nvPr/>
          </p:nvSpPr>
          <p:spPr>
            <a:xfrm rot="-9702630">
              <a:off x="1541079" y="5510957"/>
              <a:ext cx="512629" cy="92297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145;p2"/>
            <p:cNvSpPr txBox="1"/>
            <p:nvPr/>
          </p:nvSpPr>
          <p:spPr>
            <a:xfrm>
              <a:off x="1454445" y="5212156"/>
              <a:ext cx="9749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E79B"/>
                  </a:solidFill>
                  <a:latin typeface="Book Antiqua"/>
                  <a:ea typeface="Book Antiqua"/>
                  <a:cs typeface="Book Antiqua"/>
                  <a:sym typeface="Book Antiqua"/>
                </a:rPr>
                <a:t>Interferer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Measurement Equipment</a:t>
            </a:r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body" idx="1"/>
          </p:nvPr>
        </p:nvSpPr>
        <p:spPr>
          <a:xfrm>
            <a:off x="472018" y="1216437"/>
            <a:ext cx="8340725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DS-SS Stepped Correlator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Dual-Band SIMO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~ 3000 Power Delay Profiles (PDPs)/sec</a:t>
            </a:r>
            <a:endParaRPr sz="28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53" name="Google Shape;35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083" y="2940739"/>
            <a:ext cx="5883836" cy="19139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4" name="Google Shape;354;p20"/>
          <p:cNvGraphicFramePr/>
          <p:nvPr/>
        </p:nvGraphicFramePr>
        <p:xfrm>
          <a:off x="472018" y="4959954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{59BF6E12-E9E2-4823-8D08-DFDA8E155EC1}</a:tableStyleId>
              </a:tblPr>
              <a:tblGrid>
                <a:gridCol w="66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4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3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2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6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Band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Signal Bandwidth (MHz)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Frequency Span (MHz)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Maximum Delay Span (μs)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Transmit Power (W)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Tx Amplifier (dB)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Rx LNA Gain (dB)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u="none" strike="noStrike" cap="none"/>
                        <a:t>Cable Loss (dB)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L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960-977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204.6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--</a:t>
                      </a:r>
                      <a:endParaRPr sz="1600" b="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15.5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C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5000-5150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20.46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10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30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/>
                        <a:t>7.5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5" name="Google Shape;355;p20"/>
          <p:cNvPicPr preferRelativeResize="0"/>
          <p:nvPr/>
        </p:nvPicPr>
        <p:blipFill rotWithShape="1">
          <a:blip r:embed="rId4">
            <a:alphaModFix/>
          </a:blip>
          <a:srcRect b="7532"/>
          <a:stretch/>
        </p:blipFill>
        <p:spPr>
          <a:xfrm>
            <a:off x="9477214" y="3499940"/>
            <a:ext cx="2358243" cy="305802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0"/>
          <p:cNvSpPr txBox="1"/>
          <p:nvPr/>
        </p:nvSpPr>
        <p:spPr>
          <a:xfrm>
            <a:off x="9392010" y="3660478"/>
            <a:ext cx="2269223" cy="57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6FFCC"/>
              </a:buClr>
              <a:buSzPts val="1800"/>
              <a:buFont typeface="Candara"/>
              <a:buNone/>
            </a:pPr>
            <a:r>
              <a:rPr lang="en-US" sz="1800">
                <a:solidFill>
                  <a:srgbClr val="66FFCC"/>
                </a:solidFill>
                <a:latin typeface="Candara"/>
                <a:ea typeface="Candara"/>
                <a:cs typeface="Candara"/>
                <a:sym typeface="Candara"/>
              </a:rPr>
              <a:t>Transportable GS with 20 m tower</a:t>
            </a:r>
            <a:endParaRPr sz="1800">
              <a:solidFill>
                <a:srgbClr val="66FF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57" name="Google Shape;357;p20" descr="AC"/>
          <p:cNvPicPr preferRelativeResize="0"/>
          <p:nvPr/>
        </p:nvPicPr>
        <p:blipFill rotWithShape="1">
          <a:blip r:embed="rId5">
            <a:alphaModFix/>
          </a:blip>
          <a:srcRect t="9772"/>
          <a:stretch/>
        </p:blipFill>
        <p:spPr>
          <a:xfrm>
            <a:off x="8547316" y="1249564"/>
            <a:ext cx="3288142" cy="2311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1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Measurement Environments</a:t>
            </a:r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body" idx="1"/>
          </p:nvPr>
        </p:nvSpPr>
        <p:spPr>
          <a:xfrm>
            <a:off x="219356" y="1239962"/>
            <a:ext cx="10931675" cy="56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Desert, hilly/suburban, Palmdale, CA, &amp; Lake Erie, 2013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 i="1">
                <a:latin typeface="Candara"/>
                <a:ea typeface="Candara"/>
                <a:cs typeface="Candara"/>
                <a:sym typeface="Candara"/>
              </a:rPr>
              <a:t>G</a:t>
            </a:r>
            <a:r>
              <a:rPr lang="en-US" i="1" baseline="-25000">
                <a:latin typeface="Candara"/>
                <a:ea typeface="Candara"/>
                <a:cs typeface="Candara"/>
                <a:sym typeface="Candara"/>
              </a:rPr>
              <a:t>C</a:t>
            </a:r>
            <a:r>
              <a:rPr lang="en-US">
                <a:latin typeface="Candara"/>
                <a:ea typeface="Candara"/>
                <a:cs typeface="Candara"/>
                <a:sym typeface="Candara"/>
              </a:rPr>
              <a:t>=6 dB, </a:t>
            </a:r>
            <a:r>
              <a:rPr lang="en-US" i="1">
                <a:latin typeface="Candara"/>
                <a:ea typeface="Candara"/>
                <a:cs typeface="Candara"/>
                <a:sym typeface="Candara"/>
              </a:rPr>
              <a:t>G</a:t>
            </a:r>
            <a:r>
              <a:rPr lang="en-US" i="1" baseline="-25000">
                <a:latin typeface="Candara"/>
                <a:ea typeface="Candara"/>
                <a:cs typeface="Candara"/>
                <a:sym typeface="Candara"/>
              </a:rPr>
              <a:t>L</a:t>
            </a:r>
            <a:r>
              <a:rPr lang="en-US">
                <a:latin typeface="Candara"/>
                <a:ea typeface="Candara"/>
                <a:cs typeface="Candara"/>
                <a:sym typeface="Candara"/>
              </a:rPr>
              <a:t>=5 dB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 i="1">
                <a:latin typeface="Candara"/>
                <a:ea typeface="Candara"/>
                <a:cs typeface="Candara"/>
                <a:sym typeface="Candara"/>
              </a:rPr>
              <a:t>h</a:t>
            </a:r>
            <a:r>
              <a:rPr lang="en-US" i="1" baseline="-25000">
                <a:latin typeface="Candara"/>
                <a:ea typeface="Candara"/>
                <a:cs typeface="Candara"/>
                <a:sym typeface="Candara"/>
              </a:rPr>
              <a:t>GS</a:t>
            </a:r>
            <a:r>
              <a:rPr lang="en-US">
                <a:latin typeface="Candara"/>
                <a:ea typeface="Candara"/>
                <a:cs typeface="Candara"/>
                <a:sym typeface="Candara"/>
              </a:rPr>
              <a:t> = 20 m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Char char="–"/>
            </a:pP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El/Az beamwidths</a:t>
            </a:r>
            <a:endParaRPr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35°/180 ° for C</a:t>
            </a:r>
            <a:endParaRPr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60°/120 ° for L</a:t>
            </a:r>
            <a:endParaRPr sz="1600">
              <a:latin typeface="Candara"/>
              <a:ea typeface="Candara"/>
              <a:cs typeface="Candara"/>
              <a:sym typeface="Candara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Aircraft antennas: omni </a:t>
            </a:r>
            <a:endParaRPr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None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    monopoles (“blades”)</a:t>
            </a:r>
            <a:endParaRPr/>
          </a:p>
          <a:p>
            <a:pPr marL="251460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endParaRPr>
              <a:latin typeface="Candara"/>
              <a:ea typeface="Candara"/>
              <a:cs typeface="Candara"/>
              <a:sym typeface="Candara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Both straight &amp; oval-shaped flight tracks (FTs)</a:t>
            </a:r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1"/>
          <p:cNvSpPr/>
          <p:nvPr/>
        </p:nvSpPr>
        <p:spPr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6" name="Google Shape;366;p21"/>
          <p:cNvPicPr preferRelativeResize="0"/>
          <p:nvPr/>
        </p:nvPicPr>
        <p:blipFill rotWithShape="1">
          <a:blip r:embed="rId3">
            <a:alphaModFix/>
          </a:blip>
          <a:srcRect t="11055"/>
          <a:stretch/>
        </p:blipFill>
        <p:spPr>
          <a:xfrm>
            <a:off x="5708381" y="1808287"/>
            <a:ext cx="6105041" cy="3809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7" name="Google Shape;367;p21"/>
          <p:cNvGrpSpPr/>
          <p:nvPr/>
        </p:nvGrpSpPr>
        <p:grpSpPr>
          <a:xfrm>
            <a:off x="8733295" y="4029558"/>
            <a:ext cx="3155986" cy="2562642"/>
            <a:chOff x="6194344" y="2452609"/>
            <a:chExt cx="3932743" cy="3233629"/>
          </a:xfrm>
        </p:grpSpPr>
        <p:pic>
          <p:nvPicPr>
            <p:cNvPr id="368" name="Google Shape;368;p21" descr="C:\AGChannel\Photo\Cleveland 22Oct2013 East view from AC 4x5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4344" y="2452609"/>
              <a:ext cx="3932743" cy="2660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21"/>
            <p:cNvSpPr txBox="1"/>
            <p:nvPr/>
          </p:nvSpPr>
          <p:spPr>
            <a:xfrm>
              <a:off x="6932652" y="5181366"/>
              <a:ext cx="2591204" cy="5048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Aircraft view east</a:t>
              </a:r>
              <a:endParaRPr/>
            </a:p>
          </p:txBody>
        </p:sp>
        <p:sp>
          <p:nvSpPr>
            <p:cNvPr id="370" name="Google Shape;370;p21"/>
            <p:cNvSpPr txBox="1"/>
            <p:nvPr/>
          </p:nvSpPr>
          <p:spPr>
            <a:xfrm>
              <a:off x="6292771" y="2612265"/>
              <a:ext cx="2992710" cy="50487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0000"/>
                  </a:solidFill>
                  <a:latin typeface="Candara"/>
                  <a:ea typeface="Candara"/>
                  <a:cs typeface="Candara"/>
                  <a:sym typeface="Candara"/>
                </a:rPr>
                <a:t>Downtown </a:t>
              </a:r>
              <a:r>
                <a:rPr lang="en-US" sz="1800">
                  <a:solidFill>
                    <a:srgbClr val="FF0000"/>
                  </a:solidFill>
                  <a:latin typeface="Candara"/>
                  <a:ea typeface="Candara"/>
                  <a:cs typeface="Candara"/>
                  <a:sym typeface="Candara"/>
                </a:rPr>
                <a:t>Cleveland</a:t>
              </a:r>
              <a:endParaRPr sz="20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cxnSp>
          <p:nvCxnSpPr>
            <p:cNvPr id="371" name="Google Shape;371;p21"/>
            <p:cNvCxnSpPr>
              <a:stCxn id="370" idx="3"/>
            </p:cNvCxnSpPr>
            <p:nvPr/>
          </p:nvCxnSpPr>
          <p:spPr>
            <a:xfrm>
              <a:off x="9285481" y="2864701"/>
              <a:ext cx="238500" cy="42870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372" name="Google Shape;372;p21"/>
          <p:cNvSpPr/>
          <p:nvPr/>
        </p:nvSpPr>
        <p:spPr>
          <a:xfrm>
            <a:off x="8903777" y="5533019"/>
            <a:ext cx="2627446" cy="64633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Over 11 GB data (&gt;</a:t>
            </a:r>
            <a:r>
              <a:rPr lang="en-US" sz="1800" b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25 million</a:t>
            </a:r>
            <a:r>
              <a:rPr lang="en-US" sz="180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PDPs) gathered</a:t>
            </a:r>
            <a:endParaRPr sz="3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73" name="Google Shape;373;p21"/>
          <p:cNvSpPr txBox="1"/>
          <p:nvPr/>
        </p:nvSpPr>
        <p:spPr>
          <a:xfrm>
            <a:off x="6255503" y="1817999"/>
            <a:ext cx="5149692" cy="3693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Over 42 GB data (&gt;</a:t>
            </a:r>
            <a:r>
              <a:rPr lang="en-US" sz="1800" b="1" i="0" u="none" strike="noStrike" cap="none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106 million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rPr>
              <a:t> PDPs) gathered</a:t>
            </a:r>
            <a:endParaRPr sz="320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Large Scale Attenuation: Airframe Shadowing</a:t>
            </a:r>
            <a:endParaRPr/>
          </a:p>
        </p:txBody>
      </p:sp>
      <p:sp>
        <p:nvSpPr>
          <p:cNvPr id="379" name="Google Shape;379;p22"/>
          <p:cNvSpPr txBox="1">
            <a:spLocks noGrp="1"/>
          </p:cNvSpPr>
          <p:nvPr>
            <p:ph type="body" idx="1"/>
          </p:nvPr>
        </p:nvSpPr>
        <p:spPr>
          <a:xfrm>
            <a:off x="394951" y="1242278"/>
            <a:ext cx="8340725" cy="121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3200"/>
              <a:buFont typeface="Candara"/>
              <a:buChar char="•"/>
            </a:pPr>
            <a:r>
              <a:rPr lang="en-US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LOS Blockage</a:t>
            </a:r>
            <a:r>
              <a:rPr lang="en-US">
                <a:latin typeface="Candara"/>
                <a:ea typeface="Candara"/>
                <a:cs typeface="Candara"/>
                <a:sym typeface="Candara"/>
              </a:rPr>
              <a:t>: aircraft-specific (S-3B)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Applicable for similar-sized aircraft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–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Shadowing data for all GS environments</a:t>
            </a:r>
            <a:endParaRPr/>
          </a:p>
        </p:txBody>
      </p:sp>
      <p:sp>
        <p:nvSpPr>
          <p:cNvPr id="380" name="Google Shape;380;p22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381" name="Google Shape;381;p22" descr="Fig4_Roll_CLE_FT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322" y="2791790"/>
            <a:ext cx="4664550" cy="348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 descr="Fig3b_Route_ECEF_CLE_FT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5633" y="1819651"/>
            <a:ext cx="3421416" cy="255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3936" y="3003008"/>
            <a:ext cx="3591697" cy="268503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2"/>
          <p:cNvSpPr txBox="1"/>
          <p:nvPr/>
        </p:nvSpPr>
        <p:spPr>
          <a:xfrm>
            <a:off x="8762153" y="4532899"/>
            <a:ext cx="29915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Flight path in ECEF coordinates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Airframe Shadowing (2)</a:t>
            </a:r>
            <a:endParaRPr/>
          </a:p>
        </p:txBody>
      </p:sp>
      <p:sp>
        <p:nvSpPr>
          <p:cNvPr id="390" name="Google Shape;390;p23"/>
          <p:cNvSpPr txBox="1">
            <a:spLocks noGrp="1"/>
          </p:cNvSpPr>
          <p:nvPr>
            <p:ph type="body" idx="1"/>
          </p:nvPr>
        </p:nvSpPr>
        <p:spPr>
          <a:xfrm>
            <a:off x="327092" y="1225266"/>
            <a:ext cx="8680869" cy="70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Example shadowing events (</a:t>
            </a:r>
            <a:r>
              <a:rPr lang="en-US" i="1">
                <a:latin typeface="Candara"/>
                <a:ea typeface="Candara"/>
                <a:cs typeface="Candara"/>
                <a:sym typeface="Candara"/>
              </a:rPr>
              <a:t>P</a:t>
            </a:r>
            <a:r>
              <a:rPr lang="en-US" i="1" baseline="-25000">
                <a:latin typeface="Candara"/>
                <a:ea typeface="Candara"/>
                <a:cs typeface="Candara"/>
                <a:sym typeface="Candara"/>
              </a:rPr>
              <a:t>Rx</a:t>
            </a:r>
            <a:r>
              <a:rPr lang="en-US">
                <a:latin typeface="Candara"/>
                <a:ea typeface="Candara"/>
                <a:cs typeface="Candara"/>
                <a:sym typeface="Candara"/>
              </a:rPr>
              <a:t> vs. </a:t>
            </a:r>
            <a:r>
              <a:rPr lang="en-US" i="1">
                <a:latin typeface="Candara"/>
                <a:ea typeface="Candara"/>
                <a:cs typeface="Candara"/>
                <a:sym typeface="Candara"/>
              </a:rPr>
              <a:t>t</a:t>
            </a:r>
            <a:r>
              <a:rPr lang="en-US">
                <a:latin typeface="Candara"/>
                <a:ea typeface="Candara"/>
                <a:cs typeface="Candara"/>
                <a:sym typeface="Candara"/>
              </a:rPr>
              <a:t>), statistics</a:t>
            </a:r>
            <a:endParaRPr/>
          </a:p>
        </p:txBody>
      </p:sp>
      <p:sp>
        <p:nvSpPr>
          <p:cNvPr id="391" name="Google Shape;391;p23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392" name="Google Shape;392;p23" descr="Fig6_Pr_CLE_FT4_L12"/>
          <p:cNvPicPr preferRelativeResize="0"/>
          <p:nvPr/>
        </p:nvPicPr>
        <p:blipFill rotWithShape="1">
          <a:blip r:embed="rId3">
            <a:alphaModFix/>
          </a:blip>
          <a:srcRect r="5849"/>
          <a:stretch/>
        </p:blipFill>
        <p:spPr>
          <a:xfrm>
            <a:off x="355959" y="1745875"/>
            <a:ext cx="3642383" cy="288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3" descr="Fig8_Pr_CLE_FT4_C12"/>
          <p:cNvPicPr preferRelativeResize="0"/>
          <p:nvPr/>
        </p:nvPicPr>
        <p:blipFill rotWithShape="1">
          <a:blip r:embed="rId4">
            <a:alphaModFix/>
          </a:blip>
          <a:srcRect l="2283" r="5508"/>
          <a:stretch/>
        </p:blipFill>
        <p:spPr>
          <a:xfrm>
            <a:off x="3936570" y="3740458"/>
            <a:ext cx="3567296" cy="28881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4" name="Google Shape;394;p23"/>
          <p:cNvGraphicFramePr/>
          <p:nvPr/>
        </p:nvGraphicFramePr>
        <p:xfrm>
          <a:off x="6341892" y="18160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{59BF6E12-E9E2-4823-8D08-DFDA8E155EC1}</a:tableStyleId>
              </a:tblPr>
              <a:tblGrid>
                <a:gridCol w="139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2875">
                <a:tc rowSpan="2"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Over-Freshwater Statistics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C-band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L-band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Rx1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Rx2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Rx1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Rx2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Shadow Duration (s)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36.5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37.3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41.9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39.8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 rowSpan="5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Shadow Loss (dB)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30.4</a:t>
                      </a:r>
                      <a:endParaRPr sz="20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27.5</a:t>
                      </a:r>
                      <a:endParaRPr sz="20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25.5</a:t>
                      </a:r>
                      <a:endParaRPr sz="20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34.4</a:t>
                      </a:r>
                      <a:endParaRPr sz="20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Min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4.2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2.6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5.0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Mean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9.1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17.2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14.2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Median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16.9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9.6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12.9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Deviation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7.4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6.4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4.4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5.9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Distance (km)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21.8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21.8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21.8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21.8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2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Min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20.5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20.5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20.1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20.3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4"/>
          <p:cNvSpPr txBox="1">
            <a:spLocks noGrp="1"/>
          </p:cNvSpPr>
          <p:nvPr>
            <p:ph type="title"/>
          </p:nvPr>
        </p:nvSpPr>
        <p:spPr>
          <a:xfrm>
            <a:off x="277480" y="292604"/>
            <a:ext cx="11508981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Channel Dynamics: Hilly Terrain RMS-DS</a:t>
            </a:r>
            <a:endParaRPr/>
          </a:p>
        </p:txBody>
      </p:sp>
      <p:sp>
        <p:nvSpPr>
          <p:cNvPr id="400" name="Google Shape;400;p24"/>
          <p:cNvSpPr txBox="1">
            <a:spLocks noGrp="1"/>
          </p:cNvSpPr>
          <p:nvPr>
            <p:ph type="body" idx="1"/>
          </p:nvPr>
        </p:nvSpPr>
        <p:spPr>
          <a:xfrm>
            <a:off x="424786" y="1272307"/>
            <a:ext cx="8547100" cy="551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RMS-DS vs. distance</a:t>
            </a:r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24"/>
          <p:cNvPicPr preferRelativeResize="0"/>
          <p:nvPr/>
        </p:nvPicPr>
        <p:blipFill rotWithShape="1">
          <a:blip r:embed="rId3">
            <a:alphaModFix/>
          </a:blip>
          <a:srcRect r="7105"/>
          <a:stretch/>
        </p:blipFill>
        <p:spPr>
          <a:xfrm>
            <a:off x="684324" y="1790433"/>
            <a:ext cx="4817574" cy="403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4"/>
          <p:cNvPicPr preferRelativeResize="0"/>
          <p:nvPr/>
        </p:nvPicPr>
        <p:blipFill rotWithShape="1">
          <a:blip r:embed="rId4">
            <a:alphaModFix/>
          </a:blip>
          <a:srcRect l="1944" r="7522"/>
          <a:stretch/>
        </p:blipFill>
        <p:spPr>
          <a:xfrm>
            <a:off x="6952374" y="1444333"/>
            <a:ext cx="4661241" cy="438099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4"/>
          <p:cNvSpPr txBox="1"/>
          <p:nvPr/>
        </p:nvSpPr>
        <p:spPr>
          <a:xfrm>
            <a:off x="373215" y="5668845"/>
            <a:ext cx="11413246" cy="913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RMS-DS “spikes”</a:t>
            </a:r>
            <a:r>
              <a:rPr lang="en-US" sz="2800">
                <a:solidFill>
                  <a:srgbClr val="000099"/>
                </a:solidFill>
                <a:latin typeface="Candara"/>
                <a:ea typeface="Candara"/>
                <a:cs typeface="Candara"/>
                <a:sym typeface="Candara"/>
              </a:rPr>
              <a:t> are </a:t>
            </a:r>
            <a:r>
              <a:rPr lang="en-US" sz="2800" u="sng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not</a:t>
            </a:r>
            <a:r>
              <a:rPr lang="en-US" sz="2800">
                <a:solidFill>
                  <a:srgbClr val="000099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anomalies/noise: they are </a:t>
            </a:r>
            <a:r>
              <a:rPr lang="en-US" sz="2800" b="1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intermittent MPCs </a:t>
            </a:r>
            <a:r>
              <a:rPr lang="en-US" sz="280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due to terrain, buildings, etc.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Hilly Terrain PDPs, RMS-DS Statistics</a:t>
            </a:r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411" name="Google Shape;411;p25" descr="C:\AGChannel\Publications\VTC2014Fall\Fig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6956" y="1239865"/>
            <a:ext cx="4238787" cy="293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5" descr="C:\AGChannel\Publications\VTC2014Fall\FigS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742" y="1239866"/>
            <a:ext cx="4076054" cy="27819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3" name="Google Shape;413;p25"/>
          <p:cNvGraphicFramePr/>
          <p:nvPr/>
        </p:nvGraphicFramePr>
        <p:xfrm>
          <a:off x="1908372" y="42886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{59BF6E12-E9E2-4823-8D08-DFDA8E155EC1}</a:tableStyleId>
              </a:tblPr>
              <a:tblGrid>
                <a:gridCol w="62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7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7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26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RMS Delay Spread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Mean (ns)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Median (ns)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Max (ns)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Standard Deviation (ns)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0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FT1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Original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12.9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10.9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CC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267.2</a:t>
                      </a:r>
                      <a:endParaRPr sz="1600" b="1" u="none" strike="noStrike" cap="none">
                        <a:solidFill>
                          <a:srgbClr val="0000CC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9.8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Moving Averaged, 100 PDPs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11.1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87.0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6.6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Moving Averaged, 1000 PDPs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11.2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57.0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5.7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75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FT6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Original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35.7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10.9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995.7</a:t>
                      </a:r>
                      <a:endParaRPr sz="1600" b="1" u="none" strike="noStrike" cap="none">
                        <a:solidFill>
                          <a:srgbClr val="FF0000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55.7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Moving Averaged, 100 PDPs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18.6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371.8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42.9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Moving Averaged, 1000 PDPs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19.3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349.2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rgbClr val="000000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40.4</a:t>
                      </a:r>
                      <a:endParaRPr sz="16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52200" marR="5220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6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 Channel Stationarity Distance Example</a:t>
            </a:r>
            <a:endParaRPr/>
          </a:p>
        </p:txBody>
      </p:sp>
      <p:sp>
        <p:nvSpPr>
          <p:cNvPr id="419" name="Google Shape;419;p26"/>
          <p:cNvSpPr txBox="1">
            <a:spLocks noGrp="1"/>
          </p:cNvSpPr>
          <p:nvPr>
            <p:ph type="body" idx="1"/>
          </p:nvPr>
        </p:nvSpPr>
        <p:spPr>
          <a:xfrm>
            <a:off x="472018" y="1183169"/>
            <a:ext cx="11376436" cy="69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>
                <a:latin typeface="Candara"/>
                <a:ea typeface="Candara"/>
                <a:cs typeface="Candara"/>
                <a:sym typeface="Candara"/>
              </a:rPr>
              <a:t>Example over-sea SD measured results (Oxnard, CA, FT1)</a:t>
            </a:r>
            <a:endParaRPr/>
          </a:p>
        </p:txBody>
      </p:sp>
      <p:sp>
        <p:nvSpPr>
          <p:cNvPr id="420" name="Google Shape;420;p26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421" name="Google Shape;421;p26"/>
          <p:cNvSpPr txBox="1"/>
          <p:nvPr/>
        </p:nvSpPr>
        <p:spPr>
          <a:xfrm>
            <a:off x="2985925" y="5167272"/>
            <a:ext cx="1180537" cy="51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andara"/>
              <a:buNone/>
            </a:pPr>
            <a:r>
              <a:rPr lang="en-US" sz="2400" i="1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c(</a:t>
            </a:r>
            <a:r>
              <a:rPr lang="en-US" sz="2400" i="1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sz="2400" i="1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x,d)</a:t>
            </a:r>
            <a:endParaRPr sz="2400" i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2" name="Google Shape;422;p26"/>
          <p:cNvSpPr txBox="1"/>
          <p:nvPr/>
        </p:nvSpPr>
        <p:spPr>
          <a:xfrm>
            <a:off x="7592047" y="5225019"/>
            <a:ext cx="1496920" cy="51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andara"/>
              <a:buNone/>
            </a:pPr>
            <a:r>
              <a:rPr lang="en-US" sz="2400" i="1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coll(</a:t>
            </a:r>
            <a:r>
              <a:rPr lang="en-US" sz="2400" i="1">
                <a:solidFill>
                  <a:srgbClr val="0000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Δ</a:t>
            </a:r>
            <a:r>
              <a:rPr lang="en-US" sz="2400" i="1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x,d)</a:t>
            </a:r>
            <a:endParaRPr sz="2400" i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3" name="Google Shape;423;p26"/>
          <p:cNvSpPr txBox="1"/>
          <p:nvPr/>
        </p:nvSpPr>
        <p:spPr>
          <a:xfrm>
            <a:off x="379666" y="5564031"/>
            <a:ext cx="11468788" cy="86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andara"/>
              <a:buChar char="•"/>
            </a:pP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LOTS of stats gathered for </a:t>
            </a:r>
            <a:r>
              <a:rPr lang="en-US" sz="2400" i="1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</a:t>
            </a: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&amp; </a:t>
            </a:r>
            <a:r>
              <a:rPr lang="en-US" sz="2400" i="1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coll</a:t>
            </a:r>
            <a:endParaRPr sz="2400" i="1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andara"/>
              <a:buChar char="•"/>
            </a:pP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Over-water: </a:t>
            </a:r>
            <a:r>
              <a:rPr lang="en-US" sz="2400">
                <a:solidFill>
                  <a:srgbClr val="008000"/>
                </a:solidFill>
                <a:latin typeface="Candara"/>
                <a:ea typeface="Candara"/>
                <a:cs typeface="Candara"/>
                <a:sym typeface="Candara"/>
              </a:rPr>
              <a:t>median </a:t>
            </a:r>
            <a:r>
              <a:rPr lang="en-US" sz="2400" i="1">
                <a:solidFill>
                  <a:srgbClr val="008000"/>
                </a:solidFill>
                <a:latin typeface="Candara"/>
                <a:ea typeface="Candara"/>
                <a:cs typeface="Candara"/>
                <a:sym typeface="Candara"/>
              </a:rPr>
              <a:t>SD(c)</a:t>
            </a:r>
            <a:r>
              <a:rPr lang="en-US" sz="2400">
                <a:solidFill>
                  <a:srgbClr val="008000"/>
                </a:solidFill>
                <a:latin typeface="Candara"/>
                <a:ea typeface="Candara"/>
                <a:cs typeface="Candara"/>
                <a:sym typeface="Candara"/>
              </a:rPr>
              <a:t>~</a:t>
            </a:r>
            <a:r>
              <a:rPr lang="en-US" sz="2400" b="1">
                <a:solidFill>
                  <a:srgbClr val="008000"/>
                </a:solidFill>
                <a:latin typeface="Candara"/>
                <a:ea typeface="Candara"/>
                <a:cs typeface="Candara"/>
                <a:sym typeface="Candara"/>
              </a:rPr>
              <a:t>15 m</a:t>
            </a: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, median </a:t>
            </a:r>
            <a:r>
              <a:rPr lang="en-US" sz="2400" i="1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SD(coll)</a:t>
            </a:r>
            <a:r>
              <a:rPr lang="en-US" sz="24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~6.4 m</a:t>
            </a:r>
            <a:endParaRPr sz="2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424" name="Google Shape;424;p26" descr="C:\Users\matolak\AppData\Local\Microsoft\Windows\Temporary Internet Files\Content.Outlook\6X0T3DZN\Fig14_Collinearity_OxnardCA_FT1_C_File45.jpg"/>
          <p:cNvPicPr preferRelativeResize="0"/>
          <p:nvPr/>
        </p:nvPicPr>
        <p:blipFill rotWithShape="1">
          <a:blip r:embed="rId3">
            <a:alphaModFix/>
          </a:blip>
          <a:srcRect r="6366"/>
          <a:stretch/>
        </p:blipFill>
        <p:spPr>
          <a:xfrm>
            <a:off x="5970619" y="1796830"/>
            <a:ext cx="4459740" cy="359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6" descr="C:\Users\matolak\AppData\Local\Microsoft\Windows\Temporary Internet Files\Content.Outlook\6X0T3DZN\Fig13_TPCC_OxnardCA_FT1_C1_File45.jpg"/>
          <p:cNvPicPr preferRelativeResize="0"/>
          <p:nvPr/>
        </p:nvPicPr>
        <p:blipFill rotWithShape="1">
          <a:blip r:embed="rId4">
            <a:alphaModFix/>
          </a:blip>
          <a:srcRect r="6805"/>
          <a:stretch/>
        </p:blipFill>
        <p:spPr>
          <a:xfrm>
            <a:off x="1255363" y="1796830"/>
            <a:ext cx="4645375" cy="3492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7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Over-Sea: Delay Dispersion Example</a:t>
            </a:r>
            <a:endParaRPr/>
          </a:p>
        </p:txBody>
      </p:sp>
      <p:sp>
        <p:nvSpPr>
          <p:cNvPr id="431" name="Google Shape;431;p27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432" name="Google Shape;432;p27"/>
          <p:cNvPicPr preferRelativeResize="0"/>
          <p:nvPr/>
        </p:nvPicPr>
        <p:blipFill rotWithShape="1">
          <a:blip r:embed="rId3">
            <a:alphaModFix/>
          </a:blip>
          <a:srcRect l="3353" r="6689"/>
          <a:stretch/>
        </p:blipFill>
        <p:spPr>
          <a:xfrm>
            <a:off x="1782843" y="1803088"/>
            <a:ext cx="3825875" cy="283337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7"/>
          <p:cNvSpPr txBox="1"/>
          <p:nvPr/>
        </p:nvSpPr>
        <p:spPr>
          <a:xfrm>
            <a:off x="275692" y="1185042"/>
            <a:ext cx="8455025" cy="67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Looking more closely at RMS-DS &amp; PDPs</a:t>
            </a:r>
            <a:endParaRPr/>
          </a:p>
        </p:txBody>
      </p:sp>
      <p:pic>
        <p:nvPicPr>
          <p:cNvPr id="434" name="Google Shape;43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0347" y="1609639"/>
            <a:ext cx="4694555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7"/>
          <p:cNvPicPr preferRelativeResize="0"/>
          <p:nvPr/>
        </p:nvPicPr>
        <p:blipFill rotWithShape="1">
          <a:blip r:embed="rId5">
            <a:alphaModFix/>
          </a:blip>
          <a:srcRect t="5435" r="56902"/>
          <a:stretch/>
        </p:blipFill>
        <p:spPr>
          <a:xfrm>
            <a:off x="7965872" y="5066828"/>
            <a:ext cx="1221671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7"/>
          <p:cNvSpPr txBox="1"/>
          <p:nvPr/>
        </p:nvSpPr>
        <p:spPr>
          <a:xfrm>
            <a:off x="9170972" y="5219297"/>
            <a:ext cx="118494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PDP#4652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~1.5 km</a:t>
            </a:r>
            <a:endParaRPr/>
          </a:p>
        </p:txBody>
      </p:sp>
      <p:grpSp>
        <p:nvGrpSpPr>
          <p:cNvPr id="437" name="Google Shape;437;p27"/>
          <p:cNvGrpSpPr/>
          <p:nvPr/>
        </p:nvGrpSpPr>
        <p:grpSpPr>
          <a:xfrm>
            <a:off x="2263034" y="4400134"/>
            <a:ext cx="3297312" cy="2050784"/>
            <a:chOff x="677722" y="1914041"/>
            <a:chExt cx="4918082" cy="3209204"/>
          </a:xfrm>
        </p:grpSpPr>
        <p:pic>
          <p:nvPicPr>
            <p:cNvPr id="438" name="Google Shape;438;p27"/>
            <p:cNvPicPr preferRelativeResize="0"/>
            <p:nvPr/>
          </p:nvPicPr>
          <p:blipFill rotWithShape="1">
            <a:blip r:embed="rId6">
              <a:alphaModFix/>
            </a:blip>
            <a:srcRect l="39680" t="14462" r="22014" b="40118"/>
            <a:stretch/>
          </p:blipFill>
          <p:spPr>
            <a:xfrm>
              <a:off x="677722" y="1914041"/>
              <a:ext cx="4821558" cy="32092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27"/>
            <p:cNvSpPr/>
            <p:nvPr/>
          </p:nvSpPr>
          <p:spPr>
            <a:xfrm rot="-1514133">
              <a:off x="2150772" y="3490174"/>
              <a:ext cx="2086377" cy="566671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440" name="Google Shape;440;p27"/>
            <p:cNvCxnSpPr/>
            <p:nvPr/>
          </p:nvCxnSpPr>
          <p:spPr>
            <a:xfrm flipH="1">
              <a:off x="4019033" y="2616037"/>
              <a:ext cx="634200" cy="682580"/>
            </a:xfrm>
            <a:prstGeom prst="straightConnector1">
              <a:avLst/>
            </a:prstGeom>
            <a:solidFill>
              <a:schemeClr val="accent1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sp>
          <p:nvSpPr>
            <p:cNvPr id="441" name="Google Shape;441;p27"/>
            <p:cNvSpPr txBox="1"/>
            <p:nvPr/>
          </p:nvSpPr>
          <p:spPr>
            <a:xfrm>
              <a:off x="4572000" y="2434107"/>
              <a:ext cx="1023804" cy="626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0000"/>
                  </a:solidFill>
                  <a:latin typeface="Candara"/>
                  <a:ea typeface="Candara"/>
                  <a:cs typeface="Candara"/>
                  <a:sym typeface="Candara"/>
                </a:rPr>
                <a:t>MPC</a:t>
              </a:r>
              <a:endParaRPr/>
            </a:p>
          </p:txBody>
        </p:sp>
      </p:grpSp>
      <p:sp>
        <p:nvSpPr>
          <p:cNvPr id="442" name="Google Shape;442;p27"/>
          <p:cNvSpPr txBox="1"/>
          <p:nvPr/>
        </p:nvSpPr>
        <p:spPr>
          <a:xfrm>
            <a:off x="3568190" y="5841258"/>
            <a:ext cx="6222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Oval</a:t>
            </a:r>
            <a:endParaRPr/>
          </a:p>
        </p:txBody>
      </p:sp>
      <p:sp>
        <p:nvSpPr>
          <p:cNvPr id="443" name="Google Shape;443;p27"/>
          <p:cNvSpPr txBox="1"/>
          <p:nvPr/>
        </p:nvSpPr>
        <p:spPr>
          <a:xfrm>
            <a:off x="6903631" y="4030142"/>
            <a:ext cx="9653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rPr>
              <a:t>Straight</a:t>
            </a:r>
            <a:endParaRPr/>
          </a:p>
        </p:txBody>
      </p:sp>
      <p:sp>
        <p:nvSpPr>
          <p:cNvPr id="444" name="Google Shape;444;p27"/>
          <p:cNvSpPr/>
          <p:nvPr/>
        </p:nvSpPr>
        <p:spPr>
          <a:xfrm>
            <a:off x="5115070" y="2759806"/>
            <a:ext cx="987294" cy="4035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8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Fresh H</a:t>
            </a:r>
            <a:r>
              <a:rPr lang="en-US" baseline="-25000"/>
              <a:t>2</a:t>
            </a:r>
            <a:r>
              <a:rPr lang="en-US"/>
              <a:t>O: Delay Dispersion</a:t>
            </a:r>
            <a:endParaRPr/>
          </a:p>
        </p:txBody>
      </p:sp>
      <p:sp>
        <p:nvSpPr>
          <p:cNvPr id="450" name="Google Shape;450;p28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451" name="Google Shape;451;p28"/>
          <p:cNvSpPr txBox="1"/>
          <p:nvPr/>
        </p:nvSpPr>
        <p:spPr>
          <a:xfrm>
            <a:off x="296541" y="1141450"/>
            <a:ext cx="8455025" cy="67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ndara"/>
              <a:buChar char="•"/>
            </a:pPr>
            <a:r>
              <a:rPr lang="en-US" sz="3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Scrutinizing RMS-DS &amp; PDPs</a:t>
            </a:r>
            <a:endParaRPr/>
          </a:p>
        </p:txBody>
      </p:sp>
      <p:sp>
        <p:nvSpPr>
          <p:cNvPr id="452" name="Google Shape;452;p28"/>
          <p:cNvSpPr/>
          <p:nvPr/>
        </p:nvSpPr>
        <p:spPr>
          <a:xfrm>
            <a:off x="5456437" y="2759805"/>
            <a:ext cx="987294" cy="4035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3" name="Google Shape;453;p28" descr="C:\AGChannel\Publications\ICNS2014\Fig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8665" y="1914042"/>
            <a:ext cx="3703696" cy="263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8" descr="C:\AGChannel\Publications\ICNS2014\Fig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3731" y="1815922"/>
            <a:ext cx="3940934" cy="2730321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8"/>
          <p:cNvSpPr/>
          <p:nvPr/>
        </p:nvSpPr>
        <p:spPr>
          <a:xfrm>
            <a:off x="296541" y="4867698"/>
            <a:ext cx="11559662" cy="1546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Several large buildings, 3 harbors w/watercraft, water barriers, light houses &amp; oil tanks present</a:t>
            </a:r>
            <a:endParaRPr/>
          </a:p>
          <a:p>
            <a:pPr marL="1714500" marR="0" lvl="3" indent="-2762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Geometry indicates these obstacles create MPCs </a:t>
            </a:r>
            <a:endParaRPr/>
          </a:p>
        </p:txBody>
      </p:sp>
      <p:sp>
        <p:nvSpPr>
          <p:cNvPr id="456" name="Google Shape;456;p28"/>
          <p:cNvSpPr txBox="1"/>
          <p:nvPr/>
        </p:nvSpPr>
        <p:spPr>
          <a:xfrm>
            <a:off x="4580470" y="2438350"/>
            <a:ext cx="105189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Near-Shore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Reflectors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"/>
          <p:cNvSpPr txBox="1">
            <a:spLocks noGrp="1"/>
          </p:cNvSpPr>
          <p:nvPr>
            <p:ph type="title"/>
          </p:nvPr>
        </p:nvSpPr>
        <p:spPr>
          <a:xfrm>
            <a:off x="3518116" y="2927003"/>
            <a:ext cx="4974956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/>
              <a:t>…</a:t>
            </a:r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"/>
          <p:cNvSpPr txBox="1">
            <a:spLocks noGrp="1"/>
          </p:cNvSpPr>
          <p:nvPr>
            <p:ph type="title"/>
          </p:nvPr>
        </p:nvSpPr>
        <p:spPr>
          <a:xfrm>
            <a:off x="247974" y="300040"/>
            <a:ext cx="11673094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Spectrally-Shaped Filterbank Multicarrier (FBMC)</a:t>
            </a:r>
            <a:endParaRPr/>
          </a:p>
        </p:txBody>
      </p:sp>
      <p:sp>
        <p:nvSpPr>
          <p:cNvPr id="151" name="Google Shape;151;p3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52" name="Google Shape;15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039" y="1314699"/>
            <a:ext cx="5544256" cy="28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4">
            <a:alphaModFix/>
          </a:blip>
          <a:srcRect l="3065" r="8109"/>
          <a:stretch/>
        </p:blipFill>
        <p:spPr>
          <a:xfrm>
            <a:off x="3632695" y="3100681"/>
            <a:ext cx="4119717" cy="3428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3"/>
          <p:cNvGrpSpPr/>
          <p:nvPr/>
        </p:nvGrpSpPr>
        <p:grpSpPr>
          <a:xfrm>
            <a:off x="7562612" y="1251488"/>
            <a:ext cx="4216568" cy="3343759"/>
            <a:chOff x="7589222" y="2605582"/>
            <a:chExt cx="2803326" cy="2362064"/>
          </a:xfrm>
        </p:grpSpPr>
        <p:pic>
          <p:nvPicPr>
            <p:cNvPr id="155" name="Google Shape;155;p3"/>
            <p:cNvPicPr preferRelativeResize="0"/>
            <p:nvPr/>
          </p:nvPicPr>
          <p:blipFill rotWithShape="1">
            <a:blip r:embed="rId5">
              <a:alphaModFix/>
            </a:blip>
            <a:srcRect l="1633" t="4533" r="7507"/>
            <a:stretch/>
          </p:blipFill>
          <p:spPr>
            <a:xfrm>
              <a:off x="7589222" y="2605582"/>
              <a:ext cx="2803326" cy="23620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3"/>
            <p:cNvSpPr/>
            <p:nvPr/>
          </p:nvSpPr>
          <p:spPr>
            <a:xfrm>
              <a:off x="8395625" y="2650235"/>
              <a:ext cx="12478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1B10F0"/>
                  </a:solidFill>
                  <a:latin typeface="Candara"/>
                  <a:ea typeface="Candara"/>
                  <a:cs typeface="Candara"/>
                  <a:sym typeface="Candara"/>
                </a:rPr>
                <a:t>Over-sea channel</a:t>
              </a:r>
              <a:endParaRPr sz="1500">
                <a:solidFill>
                  <a:srgbClr val="1B10F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319387" y="4253346"/>
              <a:ext cx="641930" cy="3077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1B10F0"/>
                  </a:solidFill>
                  <a:latin typeface="Candara"/>
                  <a:ea typeface="Candara"/>
                  <a:cs typeface="Candara"/>
                  <a:sym typeface="Candara"/>
                </a:rPr>
                <a:t>FBMC</a:t>
              </a:r>
              <a:endParaRPr sz="1200" b="1">
                <a:solidFill>
                  <a:srgbClr val="1B10F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9344950" y="4028646"/>
              <a:ext cx="78689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FF0000"/>
                  </a:solidFill>
                  <a:latin typeface="Candara"/>
                  <a:ea typeface="Candara"/>
                  <a:cs typeface="Candara"/>
                  <a:sym typeface="Candara"/>
                </a:rPr>
                <a:t>LDACS1</a:t>
              </a:r>
              <a:endParaRPr sz="1200" b="1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159" name="Google Shape;159;p3"/>
          <p:cNvSpPr txBox="1"/>
          <p:nvPr/>
        </p:nvSpPr>
        <p:spPr>
          <a:xfrm>
            <a:off x="576028" y="4095188"/>
            <a:ext cx="28934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Ss-FBMC Transmitter</a:t>
            </a:r>
            <a:endParaRPr sz="24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" name="Google Shape;160;p3"/>
          <p:cNvSpPr txBox="1"/>
          <p:nvPr/>
        </p:nvSpPr>
        <p:spPr>
          <a:xfrm>
            <a:off x="3894015" y="3386424"/>
            <a:ext cx="25371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Ss-FBMC &amp; DME Power Spectra</a:t>
            </a:r>
            <a:endParaRPr sz="24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8416654" y="4565554"/>
            <a:ext cx="289345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Ss-FBMC Bit Error Ratio vs. received signal-to-noise ratio</a:t>
            </a:r>
            <a:endParaRPr sz="20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10289898" y="3386424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andara"/>
                <a:ea typeface="Candara"/>
                <a:cs typeface="Candara"/>
                <a:sym typeface="Candara"/>
              </a:rPr>
              <a:t>(OFDM)</a:t>
            </a:r>
            <a:endParaRPr/>
          </a:p>
        </p:txBody>
      </p:sp>
      <p:sp>
        <p:nvSpPr>
          <p:cNvPr id="163" name="Google Shape;163;p3"/>
          <p:cNvSpPr txBox="1"/>
          <p:nvPr/>
        </p:nvSpPr>
        <p:spPr>
          <a:xfrm>
            <a:off x="3632695" y="1221977"/>
            <a:ext cx="4145795" cy="954107"/>
          </a:xfrm>
          <a:prstGeom prst="rect">
            <a:avLst/>
          </a:prstGeom>
          <a:solidFill>
            <a:srgbClr val="CCECFF"/>
          </a:solidFill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Design→Lab Tests → Drive Tests→Flight Tests</a:t>
            </a:r>
            <a:endParaRPr sz="2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0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30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68" name="Google Shape;468;p30" descr="A picture containing outdoor, ground, way, sidewal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044" y="1249792"/>
            <a:ext cx="7962252" cy="530816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0"/>
          <p:cNvSpPr txBox="1"/>
          <p:nvPr/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Prior Project: Urban Channel Measurements</a:t>
            </a:r>
            <a:endParaRPr/>
          </a:p>
        </p:txBody>
      </p:sp>
      <p:sp>
        <p:nvSpPr>
          <p:cNvPr id="470" name="Google Shape;470;p30"/>
          <p:cNvSpPr txBox="1"/>
          <p:nvPr/>
        </p:nvSpPr>
        <p:spPr>
          <a:xfrm>
            <a:off x="8321296" y="1249792"/>
            <a:ext cx="3511660" cy="434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Collaboration with National Institute of Standards &amp; Technology (NIST)</a:t>
            </a:r>
            <a:endParaRPr/>
          </a:p>
          <a:p>
            <a:pPr marL="285750" marR="0" lvl="0" indent="-1333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Urban measurements of path loss &amp; delay dispersion in Denver, CO, with multiple antennas, in multiple frequency bands</a:t>
            </a:r>
            <a:endParaRPr sz="32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1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31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76" name="Google Shape;476;p31" descr="A picture containing outdoor, sky, mountain, spo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014" y="1263111"/>
            <a:ext cx="3870701" cy="516093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1"/>
          <p:cNvSpPr txBox="1"/>
          <p:nvPr/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NIST Channel Measurements: Calibration</a:t>
            </a:r>
            <a:endParaRPr/>
          </a:p>
        </p:txBody>
      </p:sp>
      <p:sp>
        <p:nvSpPr>
          <p:cNvPr id="478" name="Google Shape;478;p31"/>
          <p:cNvSpPr txBox="1"/>
          <p:nvPr/>
        </p:nvSpPr>
        <p:spPr>
          <a:xfrm>
            <a:off x="4679194" y="1263111"/>
            <a:ext cx="6991029" cy="2015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NIST outdoor test facility, Boulder, CO</a:t>
            </a:r>
            <a:endParaRPr/>
          </a:p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Calibrating antennas, transmitter, &amp; receiver in deterministic two-path channel</a:t>
            </a:r>
            <a:endParaRPr/>
          </a:p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Used in urban, outdoor, &amp; indoor measurements for Public Safety communications</a:t>
            </a:r>
            <a:endParaRPr sz="32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2"/>
          <p:cNvSpPr txBox="1">
            <a:spLocks noGrp="1"/>
          </p:cNvSpPr>
          <p:nvPr>
            <p:ph type="title"/>
          </p:nvPr>
        </p:nvSpPr>
        <p:spPr>
          <a:xfrm>
            <a:off x="3518116" y="2927003"/>
            <a:ext cx="4974956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00"/>
              <a:t>…</a:t>
            </a:r>
            <a:endParaRPr/>
          </a:p>
        </p:txBody>
      </p:sp>
      <p:sp>
        <p:nvSpPr>
          <p:cNvPr id="484" name="Google Shape;484;p32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3" descr="C:\Users\nozhan\Documents\Thesis\PAPER\REFORM\images\T_F_PLO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8777" y="1666598"/>
            <a:ext cx="3759546" cy="300729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3"/>
          <p:cNvSpPr txBox="1"/>
          <p:nvPr/>
        </p:nvSpPr>
        <p:spPr>
          <a:xfrm>
            <a:off x="9072281" y="2758610"/>
            <a:ext cx="174553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66"/>
                </a:solidFill>
                <a:latin typeface="Candara"/>
                <a:ea typeface="Candara"/>
                <a:cs typeface="Candara"/>
                <a:sym typeface="Candara"/>
              </a:rPr>
              <a:t>non-linear chirp spread spectrum</a:t>
            </a:r>
            <a:endParaRPr/>
          </a:p>
        </p:txBody>
      </p:sp>
      <p:sp>
        <p:nvSpPr>
          <p:cNvPr id="491" name="Google Shape;491;p33"/>
          <p:cNvSpPr txBox="1">
            <a:spLocks noGrp="1"/>
          </p:cNvSpPr>
          <p:nvPr>
            <p:ph type="title"/>
          </p:nvPr>
        </p:nvSpPr>
        <p:spPr>
          <a:xfrm>
            <a:off x="294468" y="295108"/>
            <a:ext cx="11553986" cy="78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New Project: Contested Environment Communications</a:t>
            </a:r>
            <a:endParaRPr/>
          </a:p>
        </p:txBody>
      </p:sp>
      <p:sp>
        <p:nvSpPr>
          <p:cNvPr id="492" name="Google Shape;492;p33"/>
          <p:cNvSpPr txBox="1">
            <a:spLocks noGrp="1"/>
          </p:cNvSpPr>
          <p:nvPr>
            <p:ph type="body" idx="1"/>
          </p:nvPr>
        </p:nvSpPr>
        <p:spPr>
          <a:xfrm>
            <a:off x="360082" y="1196358"/>
            <a:ext cx="8712200" cy="515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Time-frequency (TF) processing for new adaptive LPD signaling schemes, more sensitive detectors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Char char="–"/>
            </a:pP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TF analysis for spread-spectrum signaling types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Char char="–"/>
            </a:pP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TF geometric processing, extreme-value distribution mapping, Renyi entropy for weak signal ID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LPD for dispersive channels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Game-theoretic analyses for optimal AJ strategies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ra"/>
              <a:buChar char="•"/>
            </a:pPr>
            <a:r>
              <a:rPr lang="en-US" sz="2800">
                <a:latin typeface="Candara"/>
                <a:ea typeface="Candara"/>
                <a:cs typeface="Candara"/>
                <a:sym typeface="Candara"/>
              </a:rPr>
              <a:t>Noise &amp; ambient signal characterization for LPD</a:t>
            </a:r>
            <a:endParaRPr/>
          </a:p>
          <a:p>
            <a:pPr marL="74295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Char char="–"/>
            </a:pPr>
            <a:r>
              <a:rPr lang="en-US" sz="2400">
                <a:latin typeface="Candara"/>
                <a:ea typeface="Candara"/>
                <a:cs typeface="Candara"/>
                <a:sym typeface="Candara"/>
              </a:rPr>
              <a:t>Wideband measurements of both internal (system) and external (environment) signals, noise &amp; TF representations</a:t>
            </a:r>
            <a:endParaRPr/>
          </a:p>
        </p:txBody>
      </p:sp>
      <p:sp>
        <p:nvSpPr>
          <p:cNvPr id="493" name="Google Shape;493;p33"/>
          <p:cNvSpPr txBox="1">
            <a:spLocks noGrp="1"/>
          </p:cNvSpPr>
          <p:nvPr>
            <p:ph type="sldNum" idx="12"/>
          </p:nvPr>
        </p:nvSpPr>
        <p:spPr>
          <a:xfrm>
            <a:off x="11371587" y="6336876"/>
            <a:ext cx="503749" cy="24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4" name="Google Shape;494;p33"/>
          <p:cNvGrpSpPr/>
          <p:nvPr/>
        </p:nvGrpSpPr>
        <p:grpSpPr>
          <a:xfrm>
            <a:off x="3275832" y="5439768"/>
            <a:ext cx="6272924" cy="1195457"/>
            <a:chOff x="782638" y="4584368"/>
            <a:chExt cx="7411572" cy="2251751"/>
          </a:xfrm>
        </p:grpSpPr>
        <p:sp>
          <p:nvSpPr>
            <p:cNvPr id="495" name="Google Shape;495;p33" descr="Wide upward diagonal"/>
            <p:cNvSpPr/>
            <p:nvPr/>
          </p:nvSpPr>
          <p:spPr>
            <a:xfrm rot="-5400000">
              <a:off x="4849019" y="4647407"/>
              <a:ext cx="642937" cy="2432050"/>
            </a:xfrm>
            <a:prstGeom prst="flowChartDelay">
              <a:avLst/>
            </a:prstGeom>
            <a:blipFill rotWithShape="0">
              <a:blip r:embed="rId4">
                <a:alphaModFix/>
              </a:blip>
              <a:tile tx="0" ty="11" sx="100000" sy="100000" flip="none" algn="tl"/>
            </a:blipFill>
            <a:ln w="38100" cap="flat" cmpd="sng">
              <a:solidFill>
                <a:srgbClr val="008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3" descr="Wide upward diagonal"/>
            <p:cNvSpPr/>
            <p:nvPr/>
          </p:nvSpPr>
          <p:spPr>
            <a:xfrm rot="-5400000">
              <a:off x="6033294" y="4656932"/>
              <a:ext cx="642937" cy="2432050"/>
            </a:xfrm>
            <a:prstGeom prst="flowChartDelay">
              <a:avLst/>
            </a:prstGeom>
            <a:blipFill rotWithShape="0">
              <a:blip r:embed="rId4">
                <a:alphaModFix/>
              </a:blip>
              <a:tile tx="0" ty="11" sx="100000" sy="100000" flip="none" algn="tl"/>
            </a:blipFill>
            <a:ln w="38100" cap="flat" cmpd="sng">
              <a:solidFill>
                <a:srgbClr val="008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3" descr="Wide upward diagonal"/>
            <p:cNvSpPr/>
            <p:nvPr/>
          </p:nvSpPr>
          <p:spPr>
            <a:xfrm rot="-5400000">
              <a:off x="2151856" y="4645819"/>
              <a:ext cx="642938" cy="2432050"/>
            </a:xfrm>
            <a:prstGeom prst="flowChartDelay">
              <a:avLst/>
            </a:prstGeom>
            <a:blipFill rotWithShape="0">
              <a:blip r:embed="rId4">
                <a:alphaModFix/>
              </a:blip>
              <a:tile tx="0" ty="11" sx="100000" sy="100000" flip="none" algn="tl"/>
            </a:blipFill>
            <a:ln w="38100" cap="flat" cmpd="sng">
              <a:solidFill>
                <a:srgbClr val="008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3" descr="Wide upward diagonal"/>
            <p:cNvSpPr/>
            <p:nvPr/>
          </p:nvSpPr>
          <p:spPr>
            <a:xfrm rot="-5400000">
              <a:off x="3378994" y="4631532"/>
              <a:ext cx="642937" cy="2432050"/>
            </a:xfrm>
            <a:prstGeom prst="flowChartDelay">
              <a:avLst/>
            </a:prstGeom>
            <a:blipFill rotWithShape="0">
              <a:blip r:embed="rId4">
                <a:alphaModFix/>
              </a:blip>
              <a:tile tx="0" ty="11" sx="100000" sy="100000" flip="none" algn="tl"/>
            </a:blipFill>
            <a:ln w="38100" cap="flat" cmpd="sng">
              <a:solidFill>
                <a:srgbClr val="008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9" name="Google Shape;499;p33"/>
            <p:cNvCxnSpPr/>
            <p:nvPr/>
          </p:nvCxnSpPr>
          <p:spPr>
            <a:xfrm>
              <a:off x="782638" y="6194425"/>
              <a:ext cx="7318375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00" name="Google Shape;500;p33" descr="Dark vertical"/>
            <p:cNvSpPr/>
            <p:nvPr/>
          </p:nvSpPr>
          <p:spPr>
            <a:xfrm rot="-5400000">
              <a:off x="4202906" y="2804319"/>
              <a:ext cx="433388" cy="6324600"/>
            </a:xfrm>
            <a:prstGeom prst="flowChartDelay">
              <a:avLst/>
            </a:prstGeom>
            <a:blipFill rotWithShape="0">
              <a:blip r:embed="rId5">
                <a:alphaModFix/>
              </a:blip>
              <a:tile tx="0" ty="11" sx="100000" sy="100000" flip="none" algn="tl"/>
            </a:blipFill>
            <a:ln w="381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imes New Roman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3"/>
            <p:cNvSpPr txBox="1"/>
            <p:nvPr/>
          </p:nvSpPr>
          <p:spPr>
            <a:xfrm>
              <a:off x="7885113" y="6140449"/>
              <a:ext cx="309097" cy="695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ndara"/>
                <a:buNone/>
              </a:pPr>
              <a:r>
                <a:rPr lang="en-US" sz="1800" i="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f</a:t>
              </a:r>
              <a:endParaRPr/>
            </a:p>
          </p:txBody>
        </p:sp>
        <p:cxnSp>
          <p:nvCxnSpPr>
            <p:cNvPr id="502" name="Google Shape;502;p33"/>
            <p:cNvCxnSpPr/>
            <p:nvPr/>
          </p:nvCxnSpPr>
          <p:spPr>
            <a:xfrm>
              <a:off x="4105275" y="4997450"/>
              <a:ext cx="250825" cy="293688"/>
            </a:xfrm>
            <a:prstGeom prst="straightConnector1">
              <a:avLst/>
            </a:prstGeom>
            <a:noFill/>
            <a:ln w="31750" cap="flat" cmpd="sng">
              <a:solidFill>
                <a:srgbClr val="008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03" name="Google Shape;503;p33"/>
            <p:cNvSpPr txBox="1"/>
            <p:nvPr/>
          </p:nvSpPr>
          <p:spPr>
            <a:xfrm>
              <a:off x="3160179" y="4584368"/>
              <a:ext cx="1191691" cy="11014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6600"/>
                </a:buClr>
                <a:buSzPts val="1600"/>
                <a:buFont typeface="Candara"/>
                <a:buNone/>
              </a:pPr>
              <a:r>
                <a:rPr lang="en-US" sz="1600">
                  <a:solidFill>
                    <a:srgbClr val="006600"/>
                  </a:solidFill>
                  <a:latin typeface="Candara"/>
                  <a:ea typeface="Candara"/>
                  <a:cs typeface="Candara"/>
                  <a:sym typeface="Candara"/>
                </a:rPr>
                <a:t>Signal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6600"/>
                </a:buClr>
                <a:buSzPts val="1600"/>
                <a:buFont typeface="Candara"/>
                <a:buNone/>
              </a:pPr>
              <a:r>
                <a:rPr lang="en-US" sz="1600">
                  <a:solidFill>
                    <a:srgbClr val="006600"/>
                  </a:solidFill>
                  <a:latin typeface="Candara"/>
                  <a:ea typeface="Candara"/>
                  <a:cs typeface="Candara"/>
                  <a:sym typeface="Candara"/>
                </a:rPr>
                <a:t>spectrum</a:t>
              </a:r>
              <a:endParaRPr/>
            </a:p>
          </p:txBody>
        </p:sp>
        <p:sp>
          <p:nvSpPr>
            <p:cNvPr id="504" name="Google Shape;504;p33"/>
            <p:cNvSpPr txBox="1"/>
            <p:nvPr/>
          </p:nvSpPr>
          <p:spPr>
            <a:xfrm>
              <a:off x="5976937" y="4828381"/>
              <a:ext cx="2146254" cy="6376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333FF"/>
                </a:buClr>
                <a:buSzPts val="1600"/>
                <a:buFont typeface="Candara"/>
                <a:buNone/>
              </a:pPr>
              <a:r>
                <a:rPr lang="en-US" sz="1600">
                  <a:solidFill>
                    <a:srgbClr val="3333FF"/>
                  </a:solidFill>
                  <a:latin typeface="Candara"/>
                  <a:ea typeface="Candara"/>
                  <a:cs typeface="Candara"/>
                  <a:sym typeface="Candara"/>
                </a:rPr>
                <a:t>SC-DS-SS spectrum</a:t>
              </a:r>
              <a:endParaRPr/>
            </a:p>
          </p:txBody>
        </p:sp>
        <p:cxnSp>
          <p:nvCxnSpPr>
            <p:cNvPr id="505" name="Google Shape;505;p33"/>
            <p:cNvCxnSpPr/>
            <p:nvPr/>
          </p:nvCxnSpPr>
          <p:spPr>
            <a:xfrm flipH="1">
              <a:off x="6324600" y="5360988"/>
              <a:ext cx="398463" cy="444500"/>
            </a:xfrm>
            <a:prstGeom prst="straightConnector1">
              <a:avLst/>
            </a:prstGeom>
            <a:noFill/>
            <a:ln w="31750" cap="flat" cmpd="sng">
              <a:solidFill>
                <a:srgbClr val="3333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06" name="Google Shape;506;p33"/>
            <p:cNvSpPr txBox="1"/>
            <p:nvPr/>
          </p:nvSpPr>
          <p:spPr>
            <a:xfrm>
              <a:off x="913237" y="4688011"/>
              <a:ext cx="1731008" cy="1101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ndara"/>
                <a:buNone/>
              </a:pPr>
              <a:r>
                <a:rPr lang="en-US" sz="16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MC-DS-SS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ndara"/>
                <a:buNone/>
              </a:pPr>
              <a:r>
                <a:rPr lang="en-US" sz="16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spectrum</a:t>
              </a:r>
              <a:endParaRPr/>
            </a:p>
          </p:txBody>
        </p:sp>
        <p:cxnSp>
          <p:nvCxnSpPr>
            <p:cNvPr id="507" name="Google Shape;507;p33"/>
            <p:cNvCxnSpPr/>
            <p:nvPr/>
          </p:nvCxnSpPr>
          <p:spPr>
            <a:xfrm>
              <a:off x="2360613" y="5238750"/>
              <a:ext cx="123825" cy="31750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08" name="Google Shape;508;p33"/>
            <p:cNvCxnSpPr/>
            <p:nvPr/>
          </p:nvCxnSpPr>
          <p:spPr>
            <a:xfrm>
              <a:off x="2360613" y="5238750"/>
              <a:ext cx="854075" cy="31115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09" name="Google Shape;509;p33"/>
            <p:cNvSpPr txBox="1"/>
            <p:nvPr/>
          </p:nvSpPr>
          <p:spPr>
            <a:xfrm>
              <a:off x="2782781" y="6220238"/>
              <a:ext cx="3074970" cy="52175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ndara"/>
                <a:buNone/>
              </a:pPr>
              <a:r>
                <a:rPr lang="en-US" sz="1200" i="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f</a:t>
              </a:r>
              <a:r>
                <a:rPr lang="en-US" sz="1200" i="1" baseline="-250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c</a:t>
              </a:r>
              <a:endParaRPr/>
            </a:p>
          </p:txBody>
        </p:sp>
        <p:grpSp>
          <p:nvGrpSpPr>
            <p:cNvPr id="510" name="Google Shape;510;p33"/>
            <p:cNvGrpSpPr/>
            <p:nvPr/>
          </p:nvGrpSpPr>
          <p:grpSpPr>
            <a:xfrm>
              <a:off x="4071431" y="5181600"/>
              <a:ext cx="695325" cy="1012032"/>
              <a:chOff x="2463" y="1901"/>
              <a:chExt cx="686" cy="638"/>
            </a:xfrm>
          </p:grpSpPr>
          <p:sp>
            <p:nvSpPr>
              <p:cNvPr id="511" name="Google Shape;511;p33"/>
              <p:cNvSpPr/>
              <p:nvPr/>
            </p:nvSpPr>
            <p:spPr>
              <a:xfrm rot="-5400000">
                <a:off x="2489" y="2120"/>
                <a:ext cx="636" cy="198"/>
              </a:xfrm>
              <a:prstGeom prst="flowChartDelay">
                <a:avLst/>
              </a:prstGeom>
              <a:solidFill>
                <a:srgbClr val="339966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3"/>
              <p:cNvSpPr/>
              <p:nvPr/>
            </p:nvSpPr>
            <p:spPr>
              <a:xfrm rot="-5400000">
                <a:off x="2502" y="2331"/>
                <a:ext cx="314" cy="98"/>
              </a:xfrm>
              <a:prstGeom prst="flowChartDelay">
                <a:avLst/>
              </a:prstGeom>
              <a:solidFill>
                <a:srgbClr val="339966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3"/>
              <p:cNvSpPr/>
              <p:nvPr/>
            </p:nvSpPr>
            <p:spPr>
              <a:xfrm rot="-5400000">
                <a:off x="2797" y="2331"/>
                <a:ext cx="314" cy="98"/>
              </a:xfrm>
              <a:prstGeom prst="flowChartDelay">
                <a:avLst/>
              </a:prstGeom>
              <a:solidFill>
                <a:srgbClr val="339966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3"/>
              <p:cNvSpPr/>
              <p:nvPr/>
            </p:nvSpPr>
            <p:spPr>
              <a:xfrm rot="-5400000">
                <a:off x="2958" y="2416"/>
                <a:ext cx="165" cy="77"/>
              </a:xfrm>
              <a:prstGeom prst="flowChartDelay">
                <a:avLst/>
              </a:prstGeom>
              <a:solidFill>
                <a:srgbClr val="339966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3"/>
              <p:cNvSpPr/>
              <p:nvPr/>
            </p:nvSpPr>
            <p:spPr>
              <a:xfrm rot="-5400000">
                <a:off x="2491" y="2416"/>
                <a:ext cx="165" cy="77"/>
              </a:xfrm>
              <a:prstGeom prst="flowChartDelay">
                <a:avLst/>
              </a:prstGeom>
              <a:solidFill>
                <a:srgbClr val="339966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3"/>
              <p:cNvSpPr/>
              <p:nvPr/>
            </p:nvSpPr>
            <p:spPr>
              <a:xfrm rot="-5400000">
                <a:off x="2463" y="2471"/>
                <a:ext cx="67" cy="68"/>
              </a:xfrm>
              <a:prstGeom prst="flowChartDelay">
                <a:avLst/>
              </a:prstGeom>
              <a:solidFill>
                <a:srgbClr val="339966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3"/>
              <p:cNvSpPr/>
              <p:nvPr/>
            </p:nvSpPr>
            <p:spPr>
              <a:xfrm rot="-5400000">
                <a:off x="3081" y="2471"/>
                <a:ext cx="67" cy="68"/>
              </a:xfrm>
              <a:prstGeom prst="flowChartDelay">
                <a:avLst/>
              </a:prstGeom>
              <a:solidFill>
                <a:srgbClr val="339966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imes New Roman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18" name="Google Shape;518;p33"/>
            <p:cNvCxnSpPr/>
            <p:nvPr/>
          </p:nvCxnSpPr>
          <p:spPr>
            <a:xfrm>
              <a:off x="4405313" y="6116638"/>
              <a:ext cx="0" cy="12541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Radio Diagram: Ground Station (GS)</a:t>
            </a:r>
            <a:endParaRPr/>
          </a:p>
        </p:txBody>
      </p:sp>
      <p:sp>
        <p:nvSpPr>
          <p:cNvPr id="169" name="Google Shape;169;p4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70" name="Google Shape;170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99557" y="1251917"/>
            <a:ext cx="6501712" cy="5144334"/>
          </a:xfrm>
          <a:prstGeom prst="rect">
            <a:avLst/>
          </a:prstGeom>
          <a:solidFill>
            <a:srgbClr val="EBF7FF"/>
          </a:solidFill>
          <a:ln>
            <a:noFill/>
          </a:ln>
        </p:spPr>
      </p:pic>
      <p:sp>
        <p:nvSpPr>
          <p:cNvPr id="171" name="Google Shape;171;p4"/>
          <p:cNvSpPr txBox="1"/>
          <p:nvPr/>
        </p:nvSpPr>
        <p:spPr>
          <a:xfrm>
            <a:off x="7322949" y="1571465"/>
            <a:ext cx="414579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2 antennas for each band yields spatial diversity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Single broadband HPA</a:t>
            </a:r>
            <a:endParaRPr/>
          </a:p>
        </p:txBody>
      </p:sp>
      <p:sp>
        <p:nvSpPr>
          <p:cNvPr id="172" name="Google Shape;172;p4"/>
          <p:cNvSpPr txBox="1"/>
          <p:nvPr/>
        </p:nvSpPr>
        <p:spPr>
          <a:xfrm>
            <a:off x="7322948" y="2736495"/>
            <a:ext cx="452550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Multiple RF filters to meet spectral mask, spurious emission suppression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Radio Diagram: Aircraft</a:t>
            </a:r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79" name="Google Shape;17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156" y="1221891"/>
            <a:ext cx="5577386" cy="5316696"/>
          </a:xfrm>
          <a:prstGeom prst="rect">
            <a:avLst/>
          </a:prstGeom>
          <a:solidFill>
            <a:srgbClr val="EBFFEB"/>
          </a:solidFill>
          <a:ln>
            <a:noFill/>
          </a:ln>
        </p:spPr>
      </p:pic>
      <p:sp>
        <p:nvSpPr>
          <p:cNvPr id="180" name="Google Shape;180;p5"/>
          <p:cNvSpPr/>
          <p:nvPr/>
        </p:nvSpPr>
        <p:spPr>
          <a:xfrm>
            <a:off x="6196542" y="1287831"/>
            <a:ext cx="33954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Aircraft=Air Station (AS)</a:t>
            </a:r>
            <a:endParaRPr/>
          </a:p>
        </p:txBody>
      </p:sp>
      <p:sp>
        <p:nvSpPr>
          <p:cNvPr id="181" name="Google Shape;181;p5"/>
          <p:cNvSpPr txBox="1"/>
          <p:nvPr/>
        </p:nvSpPr>
        <p:spPr>
          <a:xfrm>
            <a:off x="6276123" y="2324726"/>
            <a:ext cx="520037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Single antenna for each band</a:t>
            </a:r>
            <a:endParaRPr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Otherwise design identical to GS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Radio System: Ground Station</a:t>
            </a:r>
            <a:endParaRPr/>
          </a:p>
        </p:txBody>
      </p:sp>
      <p:sp>
        <p:nvSpPr>
          <p:cNvPr id="187" name="Google Shape;187;p6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8027"/>
          <a:stretch/>
        </p:blipFill>
        <p:spPr>
          <a:xfrm>
            <a:off x="390041" y="1166516"/>
            <a:ext cx="5251341" cy="511904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 txBox="1"/>
          <p:nvPr/>
        </p:nvSpPr>
        <p:spPr>
          <a:xfrm>
            <a:off x="5734392" y="1608763"/>
            <a:ext cx="6067567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Broadband (700-6000 MHz) HPA, max power 47 dBm</a:t>
            </a:r>
            <a:endParaRPr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Dual diversity: 2 L-band &amp;  2 C-band GS antennas</a:t>
            </a:r>
            <a:endParaRPr/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Noto Sans Symbols"/>
              <a:buChar char="−"/>
            </a:pPr>
            <a:r>
              <a:rPr lang="en-US" sz="2000" b="0" i="0" u="none" strike="noStrike" cap="none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L-band log-periodic antennas w/90-degree HPBW, G=10 dBi</a:t>
            </a:r>
            <a:endParaRPr sz="2000" b="0" i="0" u="none" strike="noStrike" cap="none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914400" marR="0" lvl="1" indent="-457200" algn="l" rtl="0"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000"/>
              <a:buFont typeface="Noto Sans Symbols"/>
              <a:buChar char="−"/>
            </a:pPr>
            <a:r>
              <a:rPr lang="en-US" sz="2000" b="0" i="0" u="none" strike="noStrike" cap="none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C-band horn antennas w/60 degree HPBW, G=10 dBi </a:t>
            </a:r>
            <a:endParaRPr sz="2800" b="0" i="0" u="none" strike="noStrike" cap="none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957673" y="6206051"/>
            <a:ext cx="35195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 GS Configuration in Lab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Terrestrial Drive Test Measurement Sites</a:t>
            </a:r>
            <a:endParaRPr/>
          </a:p>
        </p:txBody>
      </p:sp>
      <p:sp>
        <p:nvSpPr>
          <p:cNvPr id="196" name="Google Shape;196;p7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7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97" name="Google Shape;197;p7"/>
          <p:cNvPicPr preferRelativeResize="0"/>
          <p:nvPr/>
        </p:nvPicPr>
        <p:blipFill rotWithShape="1">
          <a:blip r:embed="rId3">
            <a:alphaModFix/>
          </a:blip>
          <a:srcRect t="22812" b="14548"/>
          <a:stretch/>
        </p:blipFill>
        <p:spPr>
          <a:xfrm>
            <a:off x="472018" y="1272621"/>
            <a:ext cx="6047740" cy="21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7"/>
          <p:cNvPicPr preferRelativeResize="0"/>
          <p:nvPr/>
        </p:nvPicPr>
        <p:blipFill rotWithShape="1">
          <a:blip r:embed="rId4">
            <a:alphaModFix/>
          </a:blip>
          <a:srcRect t="11177" b="27863"/>
          <a:stretch/>
        </p:blipFill>
        <p:spPr>
          <a:xfrm>
            <a:off x="472018" y="3451109"/>
            <a:ext cx="6157595" cy="211074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/>
          <p:nvPr/>
        </p:nvSpPr>
        <p:spPr>
          <a:xfrm>
            <a:off x="6765010" y="1260514"/>
            <a:ext cx="4954972" cy="331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At each site had small (~1 km) region around GS where line of sight (LoS) to GS could be maintained</a:t>
            </a:r>
            <a:endParaRPr/>
          </a:p>
          <a:p>
            <a:pPr marL="285750" marR="0" lvl="0" indent="-158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Beyond those small areas, LoS obstructed by trees, buildings, or vehicles</a:t>
            </a:r>
            <a:endParaRPr/>
          </a:p>
          <a:p>
            <a:pPr marL="285750" marR="0" lvl="0" indent="-158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85750" marR="0" lvl="0" indent="-28575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Thus, we measured some good performance, &amp; some outages due to obstructions &amp; multipath propagation</a:t>
            </a:r>
            <a:endParaRPr/>
          </a:p>
        </p:txBody>
      </p:sp>
      <p:sp>
        <p:nvSpPr>
          <p:cNvPr id="200" name="Google Shape;200;p7"/>
          <p:cNvSpPr txBox="1"/>
          <p:nvPr/>
        </p:nvSpPr>
        <p:spPr>
          <a:xfrm>
            <a:off x="752235" y="5616341"/>
            <a:ext cx="55971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Top Assembly St.; Bottom, Horizon parking garage</a:t>
            </a:r>
            <a:endParaRPr sz="20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472018" y="6035641"/>
            <a:ext cx="64940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Numbered paths 1 &amp; 2 denote car travel path. Insets: GS at each location</a:t>
            </a:r>
            <a:endParaRPr sz="16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>
            <a:spLocks noGrp="1"/>
          </p:cNvSpPr>
          <p:nvPr>
            <p:ph type="title"/>
          </p:nvPr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Flight Test Plan: SC Civil Air Patrol (CAP) </a:t>
            </a:r>
            <a:endParaRPr/>
          </a:p>
        </p:txBody>
      </p:sp>
      <p:sp>
        <p:nvSpPr>
          <p:cNvPr id="207" name="Google Shape;207;p8"/>
          <p:cNvSpPr txBox="1">
            <a:spLocks noGrp="1"/>
          </p:cNvSpPr>
          <p:nvPr>
            <p:ph type="sldNum" idx="12"/>
          </p:nvPr>
        </p:nvSpPr>
        <p:spPr>
          <a:xfrm>
            <a:off x="9088967" y="63500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8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08" name="Google Shape;208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0358" y="1250272"/>
            <a:ext cx="4758660" cy="327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9329" y="1208714"/>
            <a:ext cx="4571999" cy="474171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 txBox="1"/>
          <p:nvPr/>
        </p:nvSpPr>
        <p:spPr>
          <a:xfrm>
            <a:off x="657989" y="4094888"/>
            <a:ext cx="4111321" cy="37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CAP’s Gippsland G8 Airvan</a:t>
            </a:r>
            <a:endParaRPr sz="24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5819327" y="5886200"/>
            <a:ext cx="4572000" cy="66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CC"/>
                </a:solidFill>
                <a:latin typeface="Candara"/>
                <a:ea typeface="Candara"/>
                <a:cs typeface="Candara"/>
                <a:sym typeface="Candara"/>
              </a:rPr>
              <a:t>Planned flight path for CAP flight tests; from Foreflight © software</a:t>
            </a:r>
            <a:endParaRPr sz="2400">
              <a:solidFill>
                <a:srgbClr val="0000CC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2" name="Google Shape;212;p8"/>
          <p:cNvSpPr txBox="1"/>
          <p:nvPr/>
        </p:nvSpPr>
        <p:spPr>
          <a:xfrm>
            <a:off x="390358" y="4792120"/>
            <a:ext cx="5022131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Trajectory provided mix of line of sight &amp; below-horizon paths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Relative aircraft to GS orientation varied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Two flights on each of 2 days (4 flights total)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9"/>
          <p:cNvGrpSpPr/>
          <p:nvPr/>
        </p:nvGrpSpPr>
        <p:grpSpPr>
          <a:xfrm>
            <a:off x="347504" y="1243257"/>
            <a:ext cx="8223059" cy="4863076"/>
            <a:chOff x="2044568" y="1041779"/>
            <a:chExt cx="8102863" cy="4522668"/>
          </a:xfrm>
        </p:grpSpPr>
        <p:pic>
          <p:nvPicPr>
            <p:cNvPr id="218" name="Google Shape;218;p9"/>
            <p:cNvPicPr preferRelativeResize="0"/>
            <p:nvPr/>
          </p:nvPicPr>
          <p:blipFill rotWithShape="1">
            <a:blip r:embed="rId3">
              <a:alphaModFix/>
            </a:blip>
            <a:srcRect t="9553"/>
            <a:stretch/>
          </p:blipFill>
          <p:spPr>
            <a:xfrm>
              <a:off x="2044568" y="1041779"/>
              <a:ext cx="8102863" cy="45226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9"/>
            <p:cNvSpPr txBox="1"/>
            <p:nvPr/>
          </p:nvSpPr>
          <p:spPr>
            <a:xfrm>
              <a:off x="2433851" y="3521122"/>
              <a:ext cx="5636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HPA</a:t>
              </a:r>
              <a:endParaRPr/>
            </a:p>
          </p:txBody>
        </p:sp>
        <p:sp>
          <p:nvSpPr>
            <p:cNvPr id="220" name="Google Shape;220;p9"/>
            <p:cNvSpPr txBox="1"/>
            <p:nvPr/>
          </p:nvSpPr>
          <p:spPr>
            <a:xfrm>
              <a:off x="2304198" y="3027528"/>
              <a:ext cx="9580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Filter (L)</a:t>
              </a:r>
              <a:endParaRPr/>
            </a:p>
          </p:txBody>
        </p:sp>
        <p:sp>
          <p:nvSpPr>
            <p:cNvPr id="221" name="Google Shape;221;p9"/>
            <p:cNvSpPr txBox="1"/>
            <p:nvPr/>
          </p:nvSpPr>
          <p:spPr>
            <a:xfrm>
              <a:off x="3281536" y="4228531"/>
              <a:ext cx="96738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Power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(inverter)</a:t>
              </a:r>
              <a:endParaRPr/>
            </a:p>
          </p:txBody>
        </p:sp>
        <p:sp>
          <p:nvSpPr>
            <p:cNvPr id="222" name="Google Shape;222;p9"/>
            <p:cNvSpPr txBox="1"/>
            <p:nvPr/>
          </p:nvSpPr>
          <p:spPr>
            <a:xfrm>
              <a:off x="3762385" y="2777319"/>
              <a:ext cx="64793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SDRs</a:t>
              </a:r>
              <a:endParaRPr/>
            </a:p>
          </p:txBody>
        </p:sp>
        <p:sp>
          <p:nvSpPr>
            <p:cNvPr id="223" name="Google Shape;223;p9"/>
            <p:cNvSpPr txBox="1"/>
            <p:nvPr/>
          </p:nvSpPr>
          <p:spPr>
            <a:xfrm>
              <a:off x="3405117" y="2540758"/>
              <a:ext cx="4154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RF</a:t>
              </a:r>
              <a:endParaRPr/>
            </a:p>
          </p:txBody>
        </p:sp>
        <p:sp>
          <p:nvSpPr>
            <p:cNvPr id="224" name="Google Shape;224;p9"/>
            <p:cNvSpPr txBox="1"/>
            <p:nvPr/>
          </p:nvSpPr>
          <p:spPr>
            <a:xfrm>
              <a:off x="3360608" y="4935940"/>
              <a:ext cx="104971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Power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(batteries)</a:t>
              </a:r>
              <a:endParaRPr/>
            </a:p>
          </p:txBody>
        </p:sp>
        <p:sp>
          <p:nvSpPr>
            <p:cNvPr id="225" name="Google Shape;225;p9"/>
            <p:cNvSpPr txBox="1"/>
            <p:nvPr/>
          </p:nvSpPr>
          <p:spPr>
            <a:xfrm>
              <a:off x="4865218" y="4059254"/>
              <a:ext cx="9708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Antennas</a:t>
              </a:r>
              <a:endParaRPr/>
            </a:p>
          </p:txBody>
        </p:sp>
        <p:cxnSp>
          <p:nvCxnSpPr>
            <p:cNvPr id="226" name="Google Shape;226;p9"/>
            <p:cNvCxnSpPr/>
            <p:nvPr/>
          </p:nvCxnSpPr>
          <p:spPr>
            <a:xfrm flipH="1">
              <a:off x="4794913" y="4326340"/>
              <a:ext cx="350293" cy="300251"/>
            </a:xfrm>
            <a:prstGeom prst="straightConnector1">
              <a:avLst/>
            </a:prstGeom>
            <a:noFill/>
            <a:ln w="41275" cap="flat" cmpd="sng">
              <a:solidFill>
                <a:srgbClr val="FFFF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27" name="Google Shape;227;p9"/>
          <p:cNvSpPr txBox="1"/>
          <p:nvPr/>
        </p:nvSpPr>
        <p:spPr>
          <a:xfrm>
            <a:off x="472018" y="300040"/>
            <a:ext cx="11449049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SC-CAP Flight Test Preparation </a:t>
            </a:r>
            <a:endParaRPr/>
          </a:p>
        </p:txBody>
      </p:sp>
      <p:sp>
        <p:nvSpPr>
          <p:cNvPr id="228" name="Google Shape;228;p9"/>
          <p:cNvSpPr txBox="1"/>
          <p:nvPr/>
        </p:nvSpPr>
        <p:spPr>
          <a:xfrm>
            <a:off x="5987315" y="2846326"/>
            <a:ext cx="14955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Ph.D. student Zeenat Afroze</a:t>
            </a:r>
            <a:endParaRPr/>
          </a:p>
        </p:txBody>
      </p:sp>
      <p:sp>
        <p:nvSpPr>
          <p:cNvPr id="229" name="Google Shape;229;p9"/>
          <p:cNvSpPr txBox="1"/>
          <p:nvPr/>
        </p:nvSpPr>
        <p:spPr>
          <a:xfrm>
            <a:off x="1418876" y="1359919"/>
            <a:ext cx="1587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030A0"/>
                </a:solidFill>
                <a:latin typeface="Candara"/>
                <a:ea typeface="Candara"/>
                <a:cs typeface="Candara"/>
                <a:sym typeface="Candara"/>
              </a:rPr>
              <a:t>Team member &amp; pilot Eddie King</a:t>
            </a:r>
            <a:endParaRPr/>
          </a:p>
        </p:txBody>
      </p:sp>
      <p:sp>
        <p:nvSpPr>
          <p:cNvPr id="230" name="Google Shape;230;p9"/>
          <p:cNvSpPr txBox="1"/>
          <p:nvPr/>
        </p:nvSpPr>
        <p:spPr>
          <a:xfrm>
            <a:off x="7499780" y="1226175"/>
            <a:ext cx="4309749" cy="267765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Multiple new radio modes tested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GS spatial antenna diversity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Adaptive modulation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Simultaneous L-band &amp; C-band communications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Wideband (5 MHz) C-band transmissions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1681</Words>
  <Application>Microsoft Office PowerPoint</Application>
  <PresentationFormat>Widescreen</PresentationFormat>
  <Paragraphs>362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Garamond</vt:lpstr>
      <vt:lpstr>Century Schoolbook</vt:lpstr>
      <vt:lpstr>Book Antiqua</vt:lpstr>
      <vt:lpstr>Noto Sans Symbols</vt:lpstr>
      <vt:lpstr>Arial</vt:lpstr>
      <vt:lpstr>Calibri</vt:lpstr>
      <vt:lpstr>Times New Roman</vt:lpstr>
      <vt:lpstr>Open Sans</vt:lpstr>
      <vt:lpstr>Candara</vt:lpstr>
      <vt:lpstr>38_Default Design</vt:lpstr>
      <vt:lpstr>Researcher / Team Introduction</vt:lpstr>
      <vt:lpstr>NASA University Leadership Initiative Project</vt:lpstr>
      <vt:lpstr>Spectrally-Shaped Filterbank Multicarrier (FBMC)</vt:lpstr>
      <vt:lpstr>Radio Diagram: Ground Station (GS)</vt:lpstr>
      <vt:lpstr>Radio Diagram: Aircraft</vt:lpstr>
      <vt:lpstr>Radio System: Ground Station</vt:lpstr>
      <vt:lpstr>Terrestrial Drive Test Measurement Sites</vt:lpstr>
      <vt:lpstr>Flight Test Plan: SC Civil Air Patrol (CAP) </vt:lpstr>
      <vt:lpstr>PowerPoint Presentation</vt:lpstr>
      <vt:lpstr>PowerPoint Presentation</vt:lpstr>
      <vt:lpstr>90 GHz Measurement Equipment</vt:lpstr>
      <vt:lpstr>PowerPoint Presentation</vt:lpstr>
      <vt:lpstr>PowerPoint Presentation</vt:lpstr>
      <vt:lpstr>PowerPoint Presentation</vt:lpstr>
      <vt:lpstr>PowerPoint Presentation</vt:lpstr>
      <vt:lpstr>…</vt:lpstr>
      <vt:lpstr>Prior NASA Project: UAS in the NAS</vt:lpstr>
      <vt:lpstr>NASA Air-Ground (AG) Channel Measurements</vt:lpstr>
      <vt:lpstr>NASA: AG Channel Measurements→Models</vt:lpstr>
      <vt:lpstr>Measurement Equipment</vt:lpstr>
      <vt:lpstr>Example Measurement Environments</vt:lpstr>
      <vt:lpstr>Large Scale Attenuation: Airframe Shadowing</vt:lpstr>
      <vt:lpstr>Airframe Shadowing (2)</vt:lpstr>
      <vt:lpstr>Channel Dynamics: Hilly Terrain RMS-DS</vt:lpstr>
      <vt:lpstr>Hilly Terrain PDPs, RMS-DS Statistics</vt:lpstr>
      <vt:lpstr>AG Channel Stationarity Distance Example</vt:lpstr>
      <vt:lpstr>Over-Sea: Delay Dispersion Example</vt:lpstr>
      <vt:lpstr>Fresh H2O: Delay Dispersion</vt:lpstr>
      <vt:lpstr>…</vt:lpstr>
      <vt:lpstr>PowerPoint Presentation</vt:lpstr>
      <vt:lpstr>PowerPoint Presentation</vt:lpstr>
      <vt:lpstr>…</vt:lpstr>
      <vt:lpstr>New Project: Contested Environment Communications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Researcher / Team Introduction</dc:title>
  <dc:creator>Matolak, David</dc:creator>
  <cp:lastModifiedBy>Raj, Amul (Cognizant)</cp:lastModifiedBy>
  <cp:revision>1</cp:revision>
  <dcterms:created xsi:type="dcterms:W3CDTF">2022-05-16T18:57:17Z</dcterms:created>
  <dcterms:modified xsi:type="dcterms:W3CDTF">2022-08-01T21:26:27Z</dcterms:modified>
</cp:coreProperties>
</file>